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07"/>
  </p:notesMasterIdLst>
  <p:sldIdLst>
    <p:sldId id="277" r:id="rId2"/>
    <p:sldId id="345" r:id="rId3"/>
    <p:sldId id="351" r:id="rId4"/>
    <p:sldId id="352" r:id="rId5"/>
    <p:sldId id="353" r:id="rId6"/>
    <p:sldId id="354" r:id="rId7"/>
    <p:sldId id="362" r:id="rId8"/>
    <p:sldId id="452" r:id="rId9"/>
    <p:sldId id="346" r:id="rId10"/>
    <p:sldId id="378" r:id="rId11"/>
    <p:sldId id="355" r:id="rId12"/>
    <p:sldId id="357" r:id="rId13"/>
    <p:sldId id="358" r:id="rId14"/>
    <p:sldId id="359" r:id="rId15"/>
    <p:sldId id="361" r:id="rId16"/>
    <p:sldId id="363" r:id="rId17"/>
    <p:sldId id="367" r:id="rId18"/>
    <p:sldId id="366" r:id="rId19"/>
    <p:sldId id="368" r:id="rId20"/>
    <p:sldId id="370" r:id="rId21"/>
    <p:sldId id="453" r:id="rId22"/>
    <p:sldId id="385" r:id="rId23"/>
    <p:sldId id="371" r:id="rId24"/>
    <p:sldId id="376" r:id="rId25"/>
    <p:sldId id="392" r:id="rId26"/>
    <p:sldId id="454" r:id="rId27"/>
    <p:sldId id="472" r:id="rId28"/>
    <p:sldId id="395" r:id="rId29"/>
    <p:sldId id="396" r:id="rId30"/>
    <p:sldId id="458" r:id="rId31"/>
    <p:sldId id="459" r:id="rId32"/>
    <p:sldId id="460" r:id="rId33"/>
    <p:sldId id="461" r:id="rId34"/>
    <p:sldId id="462" r:id="rId35"/>
    <p:sldId id="463" r:id="rId36"/>
    <p:sldId id="464" r:id="rId37"/>
    <p:sldId id="465" r:id="rId38"/>
    <p:sldId id="466" r:id="rId39"/>
    <p:sldId id="467" r:id="rId40"/>
    <p:sldId id="468" r:id="rId41"/>
    <p:sldId id="469" r:id="rId42"/>
    <p:sldId id="471" r:id="rId43"/>
    <p:sldId id="457" r:id="rId44"/>
    <p:sldId id="398" r:id="rId45"/>
    <p:sldId id="400" r:id="rId46"/>
    <p:sldId id="399" r:id="rId47"/>
    <p:sldId id="401" r:id="rId48"/>
    <p:sldId id="402" r:id="rId49"/>
    <p:sldId id="480" r:id="rId50"/>
    <p:sldId id="403" r:id="rId51"/>
    <p:sldId id="455" r:id="rId52"/>
    <p:sldId id="406" r:id="rId53"/>
    <p:sldId id="407" r:id="rId54"/>
    <p:sldId id="408" r:id="rId55"/>
    <p:sldId id="409" r:id="rId56"/>
    <p:sldId id="410" r:id="rId57"/>
    <p:sldId id="411" r:id="rId58"/>
    <p:sldId id="405" r:id="rId59"/>
    <p:sldId id="414" r:id="rId60"/>
    <p:sldId id="413" r:id="rId61"/>
    <p:sldId id="415" r:id="rId62"/>
    <p:sldId id="418" r:id="rId63"/>
    <p:sldId id="421" r:id="rId64"/>
    <p:sldId id="422" r:id="rId65"/>
    <p:sldId id="473" r:id="rId66"/>
    <p:sldId id="474" r:id="rId67"/>
    <p:sldId id="420" r:id="rId68"/>
    <p:sldId id="482" r:id="rId69"/>
    <p:sldId id="416" r:id="rId70"/>
    <p:sldId id="417" r:id="rId71"/>
    <p:sldId id="475" r:id="rId72"/>
    <p:sldId id="476" r:id="rId73"/>
    <p:sldId id="477" r:id="rId74"/>
    <p:sldId id="423" r:id="rId75"/>
    <p:sldId id="424" r:id="rId76"/>
    <p:sldId id="426" r:id="rId77"/>
    <p:sldId id="478" r:id="rId78"/>
    <p:sldId id="428" r:id="rId79"/>
    <p:sldId id="429" r:id="rId80"/>
    <p:sldId id="430" r:id="rId81"/>
    <p:sldId id="431" r:id="rId82"/>
    <p:sldId id="479" r:id="rId83"/>
    <p:sldId id="432" r:id="rId84"/>
    <p:sldId id="456" r:id="rId85"/>
    <p:sldId id="434" r:id="rId86"/>
    <p:sldId id="435" r:id="rId87"/>
    <p:sldId id="436" r:id="rId88"/>
    <p:sldId id="437" r:id="rId89"/>
    <p:sldId id="438" r:id="rId90"/>
    <p:sldId id="439" r:id="rId91"/>
    <p:sldId id="440" r:id="rId92"/>
    <p:sldId id="441" r:id="rId93"/>
    <p:sldId id="442" r:id="rId94"/>
    <p:sldId id="443" r:id="rId95"/>
    <p:sldId id="444" r:id="rId96"/>
    <p:sldId id="445" r:id="rId97"/>
    <p:sldId id="446" r:id="rId98"/>
    <p:sldId id="447" r:id="rId99"/>
    <p:sldId id="448" r:id="rId100"/>
    <p:sldId id="449" r:id="rId101"/>
    <p:sldId id="450" r:id="rId102"/>
    <p:sldId id="451" r:id="rId103"/>
    <p:sldId id="484" r:id="rId104"/>
    <p:sldId id="481" r:id="rId105"/>
    <p:sldId id="299" r:id="rId106"/>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CC3300"/>
    <a:srgbClr val="996633"/>
    <a:srgbClr val="CCCCE6"/>
    <a:srgbClr val="FF9900"/>
    <a:srgbClr val="CC00FF"/>
    <a:srgbClr val="EAEAEA"/>
    <a:srgbClr val="0000FF"/>
    <a:srgbClr val="F8F8F8"/>
    <a:srgbClr val="7482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89111" autoAdjust="0"/>
  </p:normalViewPr>
  <p:slideViewPr>
    <p:cSldViewPr>
      <p:cViewPr varScale="1">
        <p:scale>
          <a:sx n="90" d="100"/>
          <a:sy n="90" d="100"/>
        </p:scale>
        <p:origin x="-94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26"/>
    </p:cViewPr>
  </p:sorterViewPr>
  <p:notesViewPr>
    <p:cSldViewPr>
      <p:cViewPr varScale="1">
        <p:scale>
          <a:sx n="69" d="100"/>
          <a:sy n="69" d="100"/>
        </p:scale>
        <p:origin x="-114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52" charset="0"/>
              </a:defRPr>
            </a:lvl1pPr>
          </a:lstStyle>
          <a:p>
            <a:endParaRPr lang="en-US"/>
          </a:p>
        </p:txBody>
      </p:sp>
      <p:sp>
        <p:nvSpPr>
          <p:cNvPr id="921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52" charset="0"/>
              </a:defRPr>
            </a:lvl1pPr>
          </a:lstStyle>
          <a:p>
            <a:endParaRPr lang="en-US"/>
          </a:p>
        </p:txBody>
      </p:sp>
      <p:sp>
        <p:nvSpPr>
          <p:cNvPr id="921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1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52" charset="0"/>
              </a:defRPr>
            </a:lvl1pPr>
          </a:lstStyle>
          <a:p>
            <a:endParaRPr lang="en-US"/>
          </a:p>
        </p:txBody>
      </p:sp>
      <p:sp>
        <p:nvSpPr>
          <p:cNvPr id="921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52" charset="0"/>
              </a:defRPr>
            </a:lvl1pPr>
          </a:lstStyle>
          <a:p>
            <a:fld id="{EAB05252-F52B-4C45-8BC6-8376EBDBDAA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52"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52"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52"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52"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5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A4216-D5BD-4B68-AF6A-2D854E749EC3}" type="slidenum">
              <a:rPr lang="en-US"/>
              <a:pPr/>
              <a:t>1</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C8BB0-29DC-4887-8ED0-783FDD21D462}" type="slidenum">
              <a:rPr lang="en-US"/>
              <a:pPr/>
              <a:t>105</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266" name="Group 2"/>
          <p:cNvGrpSpPr>
            <a:grpSpLocks/>
          </p:cNvGrpSpPr>
          <p:nvPr userDrawn="1"/>
        </p:nvGrpSpPr>
        <p:grpSpPr bwMode="auto">
          <a:xfrm>
            <a:off x="0" y="0"/>
            <a:ext cx="9144000" cy="6858000"/>
            <a:chOff x="0" y="0"/>
            <a:chExt cx="5760" cy="4320"/>
          </a:xfrm>
        </p:grpSpPr>
        <p:sp>
          <p:nvSpPr>
            <p:cNvPr id="11267" name="Rectangle 3"/>
            <p:cNvSpPr>
              <a:spLocks noChangeArrowheads="1"/>
            </p:cNvSpPr>
            <p:nvPr userDrawn="1"/>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endParaRPr lang="en-US" sz="2400">
                <a:latin typeface="Times New Roman" pitchFamily="52" charset="0"/>
              </a:endParaRPr>
            </a:p>
          </p:txBody>
        </p:sp>
        <p:sp>
          <p:nvSpPr>
            <p:cNvPr id="11268" name="Rectangle 4"/>
            <p:cNvSpPr>
              <a:spLocks noChangeArrowheads="1"/>
            </p:cNvSpPr>
            <p:nvPr userDrawn="1"/>
          </p:nvSpPr>
          <p:spPr bwMode="hidden">
            <a:xfrm>
              <a:off x="1081" y="1065"/>
              <a:ext cx="4679" cy="1596"/>
            </a:xfrm>
            <a:prstGeom prst="rect">
              <a:avLst/>
            </a:prstGeom>
            <a:solidFill>
              <a:schemeClr val="bg2"/>
            </a:solidFill>
            <a:ln w="9525">
              <a:noFill/>
              <a:miter lim="800000"/>
              <a:headEnd/>
              <a:tailEnd/>
            </a:ln>
          </p:spPr>
          <p:txBody>
            <a:bodyPr/>
            <a:lstStyle/>
            <a:p>
              <a:pPr algn="l" eaLnBrk="1" hangingPunct="1"/>
              <a:endParaRPr lang="en-US" sz="2400">
                <a:latin typeface="Times New Roman" pitchFamily="52" charset="0"/>
              </a:endParaRPr>
            </a:p>
          </p:txBody>
        </p:sp>
        <p:grpSp>
          <p:nvGrpSpPr>
            <p:cNvPr id="11269" name="Group 5"/>
            <p:cNvGrpSpPr>
              <a:grpSpLocks/>
            </p:cNvGrpSpPr>
            <p:nvPr userDrawn="1"/>
          </p:nvGrpSpPr>
          <p:grpSpPr bwMode="auto">
            <a:xfrm>
              <a:off x="0" y="672"/>
              <a:ext cx="1806" cy="1989"/>
              <a:chOff x="0" y="672"/>
              <a:chExt cx="1806" cy="1989"/>
            </a:xfrm>
          </p:grpSpPr>
          <p:sp>
            <p:nvSpPr>
              <p:cNvPr id="11270"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endParaRPr lang="en-US" sz="2400">
                  <a:latin typeface="Times New Roman" pitchFamily="52" charset="0"/>
                </a:endParaRPr>
              </a:p>
            </p:txBody>
          </p:sp>
          <p:sp>
            <p:nvSpPr>
              <p:cNvPr id="11271"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endParaRPr lang="en-US" sz="2400">
                  <a:latin typeface="Times New Roman" pitchFamily="52" charset="0"/>
                </a:endParaRPr>
              </a:p>
            </p:txBody>
          </p:sp>
          <p:sp>
            <p:nvSpPr>
              <p:cNvPr id="11272"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endParaRPr lang="en-US" sz="2400">
                  <a:latin typeface="Times New Roman" pitchFamily="52" charset="0"/>
                </a:endParaRPr>
              </a:p>
            </p:txBody>
          </p:sp>
          <p:sp>
            <p:nvSpPr>
              <p:cNvPr id="11273"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endParaRPr lang="en-US" sz="2400">
                  <a:latin typeface="Times New Roman" pitchFamily="52" charset="0"/>
                </a:endParaRPr>
              </a:p>
            </p:txBody>
          </p:sp>
          <p:sp>
            <p:nvSpPr>
              <p:cNvPr id="11274"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endParaRPr lang="en-US" sz="2400">
                  <a:latin typeface="Times New Roman" pitchFamily="52" charset="0"/>
                </a:endParaRPr>
              </a:p>
            </p:txBody>
          </p:sp>
          <p:sp>
            <p:nvSpPr>
              <p:cNvPr id="11275"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endParaRPr lang="en-US" sz="2400">
                  <a:latin typeface="Times New Roman" pitchFamily="52" charset="0"/>
                </a:endParaRPr>
              </a:p>
            </p:txBody>
          </p:sp>
          <p:sp>
            <p:nvSpPr>
              <p:cNvPr id="11276"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endParaRPr lang="en-US" sz="2400">
                  <a:latin typeface="Times New Roman" pitchFamily="52" charset="0"/>
                </a:endParaRPr>
              </a:p>
            </p:txBody>
          </p:sp>
          <p:sp>
            <p:nvSpPr>
              <p:cNvPr id="11277"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endParaRPr lang="en-US" sz="2400">
                  <a:latin typeface="Times New Roman" pitchFamily="52" charset="0"/>
                </a:endParaRPr>
              </a:p>
            </p:txBody>
          </p:sp>
          <p:sp>
            <p:nvSpPr>
              <p:cNvPr id="11278"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endParaRPr lang="en-US" sz="2400">
                  <a:latin typeface="Times New Roman" pitchFamily="52" charset="0"/>
                </a:endParaRPr>
              </a:p>
            </p:txBody>
          </p:sp>
          <p:sp>
            <p:nvSpPr>
              <p:cNvPr id="11279"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endParaRPr lang="en-US" sz="2400">
                  <a:latin typeface="Times New Roman" pitchFamily="52" charset="0"/>
                </a:endParaRPr>
              </a:p>
            </p:txBody>
          </p:sp>
        </p:grpSp>
      </p:grpSp>
      <p:sp>
        <p:nvSpPr>
          <p:cNvPr id="11280"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fld id="{5B4F7D5B-0814-420D-B1DD-C59934CA7083}" type="datetime1">
              <a:rPr lang="en-US" smtClean="0"/>
              <a:pPr/>
              <a:t>2/12/2014</a:t>
            </a:fld>
            <a:endParaRPr lang="en-US" altLang="ko-KR"/>
          </a:p>
        </p:txBody>
      </p:sp>
      <p:sp>
        <p:nvSpPr>
          <p:cNvPr id="11281"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endParaRPr lang="en-US" altLang="ko-KR"/>
          </a:p>
        </p:txBody>
      </p:sp>
      <p:sp>
        <p:nvSpPr>
          <p:cNvPr id="11282" name="Rectangle 18"/>
          <p:cNvSpPr>
            <a:spLocks noGrp="1" noChangeArrowheads="1"/>
          </p:cNvSpPr>
          <p:nvPr>
            <p:ph type="sldNum" sz="quarter" idx="4"/>
          </p:nvPr>
        </p:nvSpPr>
        <p:spPr>
          <a:xfrm>
            <a:off x="6553200" y="6248400"/>
            <a:ext cx="2133600" cy="457200"/>
          </a:xfrm>
          <a:ln/>
        </p:spPr>
        <p:txBody>
          <a:bodyPr/>
          <a:lstStyle>
            <a:lvl1pPr algn="r">
              <a:defRPr>
                <a:solidFill>
                  <a:schemeClr val="tx1"/>
                </a:solidFill>
              </a:defRPr>
            </a:lvl1pPr>
          </a:lstStyle>
          <a:p>
            <a:fld id="{91C67F28-B2C8-4470-BF9C-628254176A20}"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002588" y="6400800"/>
            <a:ext cx="1293812" cy="457200"/>
          </a:xfrm>
        </p:spPr>
        <p:txBody>
          <a:bodyPr/>
          <a:lstStyle>
            <a:lvl1pPr>
              <a:defRPr/>
            </a:lvl1pPr>
          </a:lstStyle>
          <a:p>
            <a:r>
              <a:rPr lang="en-US" altLang="ko-KR" dirty="0"/>
              <a:t>         </a:t>
            </a:r>
            <a:fld id="{B8C8FFE7-BBA8-43B8-90FE-D6F688EAC073}" type="slidenum">
              <a:rPr lang="en-US" smtClean="0"/>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altLang="ko-KR" dirty="0"/>
          </a:p>
        </p:txBody>
      </p:sp>
      <p:sp>
        <p:nvSpPr>
          <p:cNvPr id="6" name="Date Placeholder 5"/>
          <p:cNvSpPr>
            <a:spLocks noGrp="1"/>
          </p:cNvSpPr>
          <p:nvPr>
            <p:ph type="dt" sz="half" idx="12"/>
          </p:nvPr>
        </p:nvSpPr>
        <p:spPr/>
        <p:txBody>
          <a:bodyPr/>
          <a:lstStyle>
            <a:lvl1pPr>
              <a:defRPr/>
            </a:lvl1pPr>
          </a:lstStyle>
          <a:p>
            <a:fld id="{BAEA971F-04C0-409E-B312-DB6CF429C65D}" type="datetime1">
              <a:rPr lang="en-US" smtClean="0"/>
              <a:pPr/>
              <a:t>2/12/2014</a:t>
            </a:fld>
            <a:endParaRPr lang="en-US" altLang="ko-K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850188" y="6400800"/>
            <a:ext cx="1293812" cy="457200"/>
          </a:xfrm>
        </p:spPr>
        <p:txBody>
          <a:bodyPr/>
          <a:lstStyle>
            <a:lvl1pPr>
              <a:defRPr/>
            </a:lvl1pPr>
          </a:lstStyle>
          <a:p>
            <a:r>
              <a:rPr lang="en-US" altLang="ko-KR" dirty="0"/>
              <a:t>         </a:t>
            </a:r>
            <a:fld id="{D870FFE0-7EC1-41DD-8515-5E9719487513}" type="slidenum">
              <a:rPr lang="en-US" smtClean="0"/>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Date Placeholder 5"/>
          <p:cNvSpPr>
            <a:spLocks noGrp="1"/>
          </p:cNvSpPr>
          <p:nvPr>
            <p:ph type="dt" sz="half" idx="12"/>
          </p:nvPr>
        </p:nvSpPr>
        <p:spPr/>
        <p:txBody>
          <a:bodyPr/>
          <a:lstStyle>
            <a:lvl1pPr>
              <a:defRPr/>
            </a:lvl1pPr>
          </a:lstStyle>
          <a:p>
            <a:fld id="{0C386529-4706-413C-B689-3362DA15470C}" type="datetime1">
              <a:rPr lang="en-US" smtClean="0"/>
              <a:pPr/>
              <a:t>2/12/2014</a:t>
            </a:fld>
            <a:endParaRPr lang="en-US" altLang="ko-K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850188" y="6400800"/>
            <a:ext cx="1293812" cy="457200"/>
          </a:xfrm>
        </p:spPr>
        <p:txBody>
          <a:bodyPr/>
          <a:lstStyle>
            <a:lvl1pPr>
              <a:defRPr/>
            </a:lvl1pPr>
          </a:lstStyle>
          <a:p>
            <a:r>
              <a:rPr lang="en-US" altLang="ko-KR" dirty="0"/>
              <a:t>         </a:t>
            </a:r>
            <a:fld id="{529273C2-FCCE-4C9E-9A5F-550AC0641F25}" type="slidenum">
              <a:rPr lang="en-US" smtClean="0"/>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altLang="ko-KR"/>
          </a:p>
        </p:txBody>
      </p:sp>
      <p:sp>
        <p:nvSpPr>
          <p:cNvPr id="5" name="Date Placeholder 4"/>
          <p:cNvSpPr>
            <a:spLocks noGrp="1"/>
          </p:cNvSpPr>
          <p:nvPr>
            <p:ph type="dt" sz="half" idx="12"/>
          </p:nvPr>
        </p:nvSpPr>
        <p:spPr/>
        <p:txBody>
          <a:bodyPr/>
          <a:lstStyle>
            <a:lvl1pPr>
              <a:defRPr/>
            </a:lvl1pPr>
          </a:lstStyle>
          <a:p>
            <a:fld id="{76EC0BE2-90A8-4205-9965-CF77AC99FB81}" type="datetime1">
              <a:rPr lang="en-US" smtClean="0"/>
              <a:pPr/>
              <a:t>2/12/2014</a:t>
            </a:fld>
            <a:endParaRPr lang="en-US" altLang="ko-K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850188" y="6400800"/>
            <a:ext cx="1293812" cy="457200"/>
          </a:xfrm>
        </p:spPr>
        <p:txBody>
          <a:bodyPr/>
          <a:lstStyle>
            <a:lvl1pPr>
              <a:defRPr/>
            </a:lvl1pPr>
          </a:lstStyle>
          <a:p>
            <a:r>
              <a:rPr lang="en-US" altLang="ko-KR" dirty="0"/>
              <a:t>         </a:t>
            </a:r>
            <a:fld id="{5F0CD487-F38D-4FF2-8BA9-48A4C78EB94B}" type="slidenum">
              <a:rPr lang="en-US" smtClean="0"/>
              <a:pPr/>
              <a:t>‹#›</a:t>
            </a:fld>
            <a:endParaRPr lang="en-US" dirty="0"/>
          </a:p>
        </p:txBody>
      </p:sp>
      <p:sp>
        <p:nvSpPr>
          <p:cNvPr id="3" name="Footer Placeholder 2"/>
          <p:cNvSpPr>
            <a:spLocks noGrp="1"/>
          </p:cNvSpPr>
          <p:nvPr>
            <p:ph type="ftr" sz="quarter" idx="11"/>
          </p:nvPr>
        </p:nvSpPr>
        <p:spPr/>
        <p:txBody>
          <a:bodyPr/>
          <a:lstStyle>
            <a:lvl1pPr>
              <a:defRPr/>
            </a:lvl1pPr>
          </a:lstStyle>
          <a:p>
            <a:endParaRPr lang="en-US" altLang="ko-KR"/>
          </a:p>
        </p:txBody>
      </p:sp>
      <p:sp>
        <p:nvSpPr>
          <p:cNvPr id="4" name="Date Placeholder 3"/>
          <p:cNvSpPr>
            <a:spLocks noGrp="1"/>
          </p:cNvSpPr>
          <p:nvPr>
            <p:ph type="dt" sz="half" idx="12"/>
          </p:nvPr>
        </p:nvSpPr>
        <p:spPr/>
        <p:txBody>
          <a:bodyPr/>
          <a:lstStyle>
            <a:lvl1pPr>
              <a:defRPr/>
            </a:lvl1pPr>
          </a:lstStyle>
          <a:p>
            <a:fld id="{FC237F43-3D5B-4613-9836-3022AF2A5481}" type="datetime1">
              <a:rPr lang="en-US" smtClean="0"/>
              <a:pPr/>
              <a:t>2/12/2014</a:t>
            </a:fld>
            <a:endParaRPr lang="en-US" altLang="ko-K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74E8469-8547-4CF4-A6F3-BEACFC064D5F}" type="datetime1">
              <a:rPr lang="en-US"/>
              <a:pPr/>
              <a:t>2/12/2014</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Application Layer</a:t>
            </a:r>
          </a:p>
        </p:txBody>
      </p:sp>
      <p:sp>
        <p:nvSpPr>
          <p:cNvPr id="7" name="Rectangle 8"/>
          <p:cNvSpPr>
            <a:spLocks noGrp="1" noChangeArrowheads="1"/>
          </p:cNvSpPr>
          <p:nvPr>
            <p:ph type="sldNum" sz="quarter" idx="12"/>
          </p:nvPr>
        </p:nvSpPr>
        <p:spPr>
          <a:ln/>
        </p:spPr>
        <p:txBody>
          <a:bodyPr/>
          <a:lstStyle>
            <a:lvl1pPr>
              <a:defRPr/>
            </a:lvl1pPr>
          </a:lstStyle>
          <a:p>
            <a:r>
              <a:rPr lang="en-US"/>
              <a:t>2-</a:t>
            </a:r>
            <a:fld id="{D46F8A5D-5AB0-4371-AFFA-5DAA877834E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56F8E2-A7D7-F84C-8719-E7B97C44DC48}" type="datetimeFigureOut">
              <a:rPr lang="en-US" smtClean="0"/>
              <a:pPr/>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EA6039-8E8A-9F41-BEC2-D09ED54EAB89}" type="slidenum">
              <a:rPr lang="en-US" smtClean="0"/>
              <a:pPr/>
              <a:t>‹#›</a:t>
            </a:fld>
            <a:endParaRPr lang="en-US"/>
          </a:p>
        </p:txBody>
      </p:sp>
    </p:spTree>
    <p:extLst>
      <p:ext uri="{BB962C8B-B14F-4D97-AF65-F5344CB8AC3E}">
        <p14:creationId xmlns:p14="http://schemas.microsoft.com/office/powerpoint/2010/main" xmlns="" val="75621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sldNum" sz="quarter" idx="4"/>
          </p:nvPr>
        </p:nvSpPr>
        <p:spPr bwMode="auto">
          <a:xfrm>
            <a:off x="7392988" y="6245225"/>
            <a:ext cx="1293812" cy="45720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808080"/>
                </a:solidFill>
                <a:latin typeface="Arial Black" pitchFamily="52" charset="0"/>
                <a:ea typeface="굴림" pitchFamily="52" charset="-127"/>
              </a:defRPr>
            </a:lvl1pPr>
          </a:lstStyle>
          <a:p>
            <a:r>
              <a:rPr lang="en-US" altLang="ko-KR" dirty="0"/>
              <a:t>         </a:t>
            </a:r>
            <a:fld id="{9F0EAA61-9390-4EDF-85CA-8164ED75917C}" type="slidenum">
              <a:rPr lang="en-US" smtClean="0"/>
              <a:pPr/>
              <a:t>‹#›</a:t>
            </a:fld>
            <a:endParaRPr lang="en-US" dirty="0"/>
          </a:p>
        </p:txBody>
      </p:sp>
      <p:grpSp>
        <p:nvGrpSpPr>
          <p:cNvPr id="10244" name="Group 4"/>
          <p:cNvGrpSpPr>
            <a:grpSpLocks/>
          </p:cNvGrpSpPr>
          <p:nvPr/>
        </p:nvGrpSpPr>
        <p:grpSpPr bwMode="auto">
          <a:xfrm>
            <a:off x="0" y="0"/>
            <a:ext cx="9144000" cy="546100"/>
            <a:chOff x="0" y="0"/>
            <a:chExt cx="5760" cy="344"/>
          </a:xfrm>
        </p:grpSpPr>
        <p:sp>
          <p:nvSpPr>
            <p:cNvPr id="1024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endParaRPr lang="en-US" sz="2400">
                <a:latin typeface="Times New Roman" pitchFamily="52" charset="0"/>
              </a:endParaRPr>
            </a:p>
          </p:txBody>
        </p:sp>
        <p:sp>
          <p:nvSpPr>
            <p:cNvPr id="1024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eaLnBrk="1" hangingPunct="1"/>
              <a:endParaRPr lang="en-US" sz="2400">
                <a:latin typeface="Times New Roman" pitchFamily="52" charset="0"/>
              </a:endParaRPr>
            </a:p>
          </p:txBody>
        </p:sp>
        <p:sp>
          <p:nvSpPr>
            <p:cNvPr id="1024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eaLnBrk="1" hangingPunct="1"/>
              <a:endParaRPr lang="en-US">
                <a:solidFill>
                  <a:schemeClr val="hlink"/>
                </a:solidFill>
              </a:endParaRPr>
            </a:p>
          </p:txBody>
        </p:sp>
        <p:sp>
          <p:nvSpPr>
            <p:cNvPr id="1024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eaLnBrk="1" hangingPunct="1"/>
              <a:endParaRPr lang="en-US">
                <a:solidFill>
                  <a:schemeClr val="hlink"/>
                </a:solidFill>
              </a:endParaRPr>
            </a:p>
          </p:txBody>
        </p:sp>
        <p:sp>
          <p:nvSpPr>
            <p:cNvPr id="1024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eaLnBrk="1" hangingPunct="1"/>
              <a:endParaRPr lang="en-US">
                <a:solidFill>
                  <a:schemeClr val="accent2"/>
                </a:solidFill>
              </a:endParaRPr>
            </a:p>
          </p:txBody>
        </p:sp>
        <p:sp>
          <p:nvSpPr>
            <p:cNvPr id="1025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eaLnBrk="1" hangingPunct="1"/>
              <a:endParaRPr lang="en-US">
                <a:solidFill>
                  <a:schemeClr val="hlink"/>
                </a:solidFill>
              </a:endParaRPr>
            </a:p>
          </p:txBody>
        </p:sp>
        <p:sp>
          <p:nvSpPr>
            <p:cNvPr id="1025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eaLnBrk="1" hangingPunct="1"/>
              <a:endParaRPr lang="en-US" sz="2400">
                <a:latin typeface="Times New Roman" pitchFamily="52" charset="0"/>
              </a:endParaRPr>
            </a:p>
          </p:txBody>
        </p:sp>
        <p:sp>
          <p:nvSpPr>
            <p:cNvPr id="1025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eaLnBrk="1" hangingPunct="1"/>
              <a:endParaRPr lang="en-US">
                <a:solidFill>
                  <a:schemeClr val="accent2"/>
                </a:solidFill>
              </a:endParaRPr>
            </a:p>
          </p:txBody>
        </p:sp>
        <p:sp>
          <p:nvSpPr>
            <p:cNvPr id="1025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eaLnBrk="1" hangingPunct="1"/>
              <a:endParaRPr lang="en-US">
                <a:solidFill>
                  <a:schemeClr val="accent2"/>
                </a:solidFill>
              </a:endParaRPr>
            </a:p>
          </p:txBody>
        </p:sp>
      </p:grpSp>
      <p:sp>
        <p:nvSpPr>
          <p:cNvPr id="10254"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55"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2" name="Rectangle 2"/>
          <p:cNvSpPr>
            <a:spLocks noGrp="1" noChangeArrowheads="1"/>
          </p:cNvSpPr>
          <p:nvPr>
            <p:ph type="ftr" sz="quarter" idx="3"/>
          </p:nvPr>
        </p:nvSpPr>
        <p:spPr bwMode="auto">
          <a:xfrm>
            <a:off x="3124200" y="6248400"/>
            <a:ext cx="358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808080"/>
                </a:solidFill>
                <a:ea typeface="굴림" pitchFamily="52" charset="-127"/>
              </a:defRPr>
            </a:lvl1pPr>
          </a:lstStyle>
          <a:p>
            <a:endParaRPr lang="en-US" altLang="ko-KR"/>
          </a:p>
        </p:txBody>
      </p:sp>
      <p:sp>
        <p:nvSpPr>
          <p:cNvPr id="1025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rgbClr val="808080"/>
                </a:solidFill>
                <a:ea typeface="굴림" pitchFamily="52" charset="-127"/>
              </a:defRPr>
            </a:lvl1pPr>
          </a:lstStyle>
          <a:p>
            <a:fld id="{A716D2E9-C143-4570-93AA-B9D0917AFDE3}" type="datetime1">
              <a:rPr lang="en-US" smtClean="0"/>
              <a:pPr/>
              <a:t>2/12/2014</a:t>
            </a:fld>
            <a:endParaRPr lang="en-US" altLang="ko-KR"/>
          </a:p>
        </p:txBody>
      </p:sp>
      <p:sp>
        <p:nvSpPr>
          <p:cNvPr id="10286" name="Rectangle 46"/>
          <p:cNvSpPr>
            <a:spLocks noChangeArrowheads="1"/>
          </p:cNvSpPr>
          <p:nvPr userDrawn="1"/>
        </p:nvSpPr>
        <p:spPr bwMode="auto">
          <a:xfrm>
            <a:off x="8856663" y="142875"/>
            <a:ext cx="287337" cy="269875"/>
          </a:xfrm>
          <a:prstGeom prst="rect">
            <a:avLst/>
          </a:prstGeom>
          <a:gradFill rotWithShape="1">
            <a:gsLst>
              <a:gs pos="0">
                <a:schemeClr val="bg2">
                  <a:gamma/>
                  <a:tint val="0"/>
                  <a:invGamma/>
                </a:schemeClr>
              </a:gs>
              <a:gs pos="100000">
                <a:schemeClr val="bg2">
                  <a:alpha val="27000"/>
                </a:schemeClr>
              </a:gs>
            </a:gsLst>
            <a:lin ang="0" scaled="1"/>
          </a:gradFill>
          <a:ln w="9525" algn="ctr">
            <a:noFill/>
            <a:miter lim="800000"/>
            <a:headEnd/>
            <a:tailEnd/>
          </a:ln>
          <a:effectLst/>
        </p:spPr>
        <p:txBody>
          <a:bodyPr wrap="none" anchor="ctr"/>
          <a:lstStyle/>
          <a:p>
            <a:endParaRPr lang="en-US"/>
          </a:p>
        </p:txBody>
      </p:sp>
      <p:pic>
        <p:nvPicPr>
          <p:cNvPr id="19" name="Picture 18" descr="cm_logo.png"/>
          <p:cNvPicPr>
            <a:picLocks noChangeAspect="1"/>
          </p:cNvPicPr>
          <p:nvPr userDrawn="1"/>
        </p:nvPicPr>
        <p:blipFill>
          <a:blip r:embed="rId9" cstate="print"/>
          <a:stretch>
            <a:fillRect/>
          </a:stretch>
        </p:blipFill>
        <p:spPr>
          <a:xfrm>
            <a:off x="7044115" y="0"/>
            <a:ext cx="2099885" cy="444387"/>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Lst>
  <p:transition/>
  <p:timing>
    <p:tnLst>
      <p:par>
        <p:cTn id="1" dur="indefinite" restart="never" nodeType="tmRoot"/>
      </p:par>
    </p:tnLst>
  </p:timing>
  <p:hf hdr="0" ftr="0" dt="0"/>
  <p:txStyles>
    <p:titleStyle>
      <a:lvl1pPr algn="l" rtl="0" fontAlgn="base">
        <a:spcBef>
          <a:spcPct val="0"/>
        </a:spcBef>
        <a:spcAft>
          <a:spcPct val="0"/>
        </a:spcAft>
        <a:defRPr sz="4800">
          <a:solidFill>
            <a:schemeClr val="hlink"/>
          </a:solidFill>
          <a:latin typeface="+mj-lt"/>
          <a:ea typeface="+mj-ea"/>
          <a:cs typeface="+mj-cs"/>
        </a:defRPr>
      </a:lvl1pPr>
      <a:lvl2pPr algn="l" rtl="0" fontAlgn="base">
        <a:spcBef>
          <a:spcPct val="0"/>
        </a:spcBef>
        <a:spcAft>
          <a:spcPct val="0"/>
        </a:spcAft>
        <a:defRPr sz="4800">
          <a:solidFill>
            <a:schemeClr val="hlink"/>
          </a:solidFill>
          <a:latin typeface="Arial" charset="0"/>
        </a:defRPr>
      </a:lvl2pPr>
      <a:lvl3pPr algn="l" rtl="0" fontAlgn="base">
        <a:spcBef>
          <a:spcPct val="0"/>
        </a:spcBef>
        <a:spcAft>
          <a:spcPct val="0"/>
        </a:spcAft>
        <a:defRPr sz="4800">
          <a:solidFill>
            <a:schemeClr val="hlink"/>
          </a:solidFill>
          <a:latin typeface="Arial" charset="0"/>
        </a:defRPr>
      </a:lvl3pPr>
      <a:lvl4pPr algn="l" rtl="0" fontAlgn="base">
        <a:spcBef>
          <a:spcPct val="0"/>
        </a:spcBef>
        <a:spcAft>
          <a:spcPct val="0"/>
        </a:spcAft>
        <a:defRPr sz="4800">
          <a:solidFill>
            <a:schemeClr val="hlink"/>
          </a:solidFill>
          <a:latin typeface="Arial" charset="0"/>
        </a:defRPr>
      </a:lvl4pPr>
      <a:lvl5pPr algn="l" rtl="0" fontAlgn="base">
        <a:spcBef>
          <a:spcPct val="0"/>
        </a:spcBef>
        <a:spcAft>
          <a:spcPct val="0"/>
        </a:spcAft>
        <a:defRPr sz="4800">
          <a:solidFill>
            <a:schemeClr val="hlink"/>
          </a:solidFill>
          <a:latin typeface="Arial" charset="0"/>
        </a:defRPr>
      </a:lvl5pPr>
      <a:lvl6pPr marL="457200" algn="l" rtl="0" fontAlgn="base">
        <a:spcBef>
          <a:spcPct val="0"/>
        </a:spcBef>
        <a:spcAft>
          <a:spcPct val="0"/>
        </a:spcAft>
        <a:defRPr sz="4800">
          <a:solidFill>
            <a:schemeClr val="hlink"/>
          </a:solidFill>
          <a:latin typeface="Arial" charset="0"/>
        </a:defRPr>
      </a:lvl6pPr>
      <a:lvl7pPr marL="914400" algn="l" rtl="0" fontAlgn="base">
        <a:spcBef>
          <a:spcPct val="0"/>
        </a:spcBef>
        <a:spcAft>
          <a:spcPct val="0"/>
        </a:spcAft>
        <a:defRPr sz="4800">
          <a:solidFill>
            <a:schemeClr val="hlink"/>
          </a:solidFill>
          <a:latin typeface="Arial" charset="0"/>
        </a:defRPr>
      </a:lvl7pPr>
      <a:lvl8pPr marL="1371600" algn="l" rtl="0" fontAlgn="base">
        <a:spcBef>
          <a:spcPct val="0"/>
        </a:spcBef>
        <a:spcAft>
          <a:spcPct val="0"/>
        </a:spcAft>
        <a:defRPr sz="4800">
          <a:solidFill>
            <a:schemeClr val="hlink"/>
          </a:solidFill>
          <a:latin typeface="Arial" charset="0"/>
        </a:defRPr>
      </a:lvl8pPr>
      <a:lvl9pPr marL="1828800" algn="l" rtl="0" fontAlgn="base">
        <a:spcBef>
          <a:spcPct val="0"/>
        </a:spcBef>
        <a:spcAft>
          <a:spcPct val="0"/>
        </a:spcAft>
        <a:defRPr sz="4800">
          <a:solidFill>
            <a:schemeClr val="hlink"/>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5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5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5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5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5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5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5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5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5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ti.com/product/am3358"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8" Type="http://schemas.openxmlformats.org/officeDocument/2006/relationships/hyperlink" Target="http://beagleboard.org/" TargetMode="External"/><Relationship Id="rId3" Type="http://schemas.openxmlformats.org/officeDocument/2006/relationships/hyperlink" Target="http://centmesh.csc.ncsu.edu/" TargetMode="External"/><Relationship Id="rId7" Type="http://schemas.openxmlformats.org/officeDocument/2006/relationships/hyperlink" Target="http://qgroundcontrol.org/mavlink/start" TargetMode="External"/><Relationship Id="rId2" Type="http://schemas.openxmlformats.org/officeDocument/2006/relationships/hyperlink" Target="http://centmesh.csc.ncsu.edu/drones_challenge.html" TargetMode="External"/><Relationship Id="rId1" Type="http://schemas.openxmlformats.org/officeDocument/2006/relationships/slideLayout" Target="../slideLayouts/slideLayout2.xml"/><Relationship Id="rId6" Type="http://schemas.openxmlformats.org/officeDocument/2006/relationships/hyperlink" Target="http://copter.ardupilot.com/" TargetMode="External"/><Relationship Id="rId5" Type="http://schemas.openxmlformats.org/officeDocument/2006/relationships/hyperlink" Target="https://groups.google.com/forum/#!forum/cm-drone-help" TargetMode="External"/><Relationship Id="rId4" Type="http://schemas.openxmlformats.org/officeDocument/2006/relationships/hyperlink" Target="http://centmesh.csc.ncsu.edu/trac/MeshBed/wiki" TargetMode="External"/><Relationship Id="rId9" Type="http://schemas.openxmlformats.org/officeDocument/2006/relationships/hyperlink" Target="https://www.itng.ncsu.edu/"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qgroundcontrol.org/mavlink/star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vcl.ncsu.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centmesh.csc.ncsu.edu/trac/MeshBed/wiki/Hardware/Drones/Autopilot/sit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qgroundcontrol.org/" TargetMode="External"/><Relationship Id="rId2" Type="http://schemas.openxmlformats.org/officeDocument/2006/relationships/hyperlink" Target="http://dynamicarchitecture.net/" TargetMode="Externa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http://ardupilot.com/downloads/" TargetMode="External"/><Relationship Id="rId4" Type="http://schemas.openxmlformats.org/officeDocument/2006/relationships/hyperlink" Target="http://qgroundcontrol.org/mavlink/mavproxy_start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95" name="Line 47"/>
          <p:cNvSpPr>
            <a:spLocks noChangeShapeType="1"/>
          </p:cNvSpPr>
          <p:nvPr/>
        </p:nvSpPr>
        <p:spPr bwMode="auto">
          <a:xfrm>
            <a:off x="0" y="469900"/>
            <a:ext cx="7924800" cy="0"/>
          </a:xfrm>
          <a:prstGeom prst="line">
            <a:avLst/>
          </a:prstGeom>
          <a:noFill/>
          <a:ln w="3175">
            <a:solidFill>
              <a:srgbClr val="E02B00"/>
            </a:solidFill>
            <a:round/>
            <a:headEnd/>
            <a:tailEnd/>
          </a:ln>
          <a:effectLst/>
        </p:spPr>
        <p:txBody>
          <a:bodyPr/>
          <a:lstStyle/>
          <a:p>
            <a:endParaRPr lang="en-US"/>
          </a:p>
        </p:txBody>
      </p:sp>
      <p:graphicFrame>
        <p:nvGraphicFramePr>
          <p:cNvPr id="53296" name="Object 48"/>
          <p:cNvGraphicFramePr>
            <a:graphicFrameLocks noChangeAspect="1"/>
          </p:cNvGraphicFramePr>
          <p:nvPr/>
        </p:nvGraphicFramePr>
        <p:xfrm>
          <a:off x="0" y="0"/>
          <a:ext cx="1447800" cy="576263"/>
        </p:xfrm>
        <a:graphic>
          <a:graphicData uri="http://schemas.openxmlformats.org/presentationml/2006/ole">
            <p:oleObj spid="_x0000_s53296" name="Bitmap Image" r:id="rId4" imgW="1219370" imgH="485586" progId="PBrush">
              <p:embed/>
            </p:oleObj>
          </a:graphicData>
        </a:graphic>
      </p:graphicFrame>
      <p:sp>
        <p:nvSpPr>
          <p:cNvPr id="53297" name="Rectangle 49"/>
          <p:cNvSpPr>
            <a:spLocks noChangeArrowheads="1"/>
          </p:cNvSpPr>
          <p:nvPr/>
        </p:nvSpPr>
        <p:spPr bwMode="auto">
          <a:xfrm>
            <a:off x="3089275" y="1692275"/>
            <a:ext cx="6054725" cy="1946275"/>
          </a:xfrm>
          <a:prstGeom prst="rect">
            <a:avLst/>
          </a:prstGeom>
          <a:noFill/>
          <a:ln w="9525">
            <a:noFill/>
            <a:miter lim="800000"/>
            <a:headEnd/>
            <a:tailEnd/>
          </a:ln>
          <a:effectLst/>
        </p:spPr>
        <p:txBody>
          <a:bodyPr anchor="ctr"/>
          <a:lstStyle/>
          <a:p>
            <a:pPr eaLnBrk="1" hangingPunct="1"/>
            <a:endParaRPr lang="en-US" sz="3400" b="1" i="1">
              <a:solidFill>
                <a:schemeClr val="bg1"/>
              </a:solidFill>
              <a:ea typeface="굴림" pitchFamily="52" charset="-127"/>
            </a:endParaRPr>
          </a:p>
        </p:txBody>
      </p:sp>
      <p:sp>
        <p:nvSpPr>
          <p:cNvPr id="53298" name="Rectangle 50"/>
          <p:cNvSpPr>
            <a:spLocks noChangeArrowheads="1"/>
          </p:cNvSpPr>
          <p:nvPr/>
        </p:nvSpPr>
        <p:spPr bwMode="auto">
          <a:xfrm>
            <a:off x="2971800" y="4572001"/>
            <a:ext cx="5995988" cy="1600200"/>
          </a:xfrm>
          <a:prstGeom prst="rect">
            <a:avLst/>
          </a:prstGeom>
          <a:noFill/>
          <a:ln w="9525">
            <a:noFill/>
            <a:miter lim="800000"/>
            <a:headEnd/>
            <a:tailEnd/>
          </a:ln>
          <a:effectLst/>
        </p:spPr>
        <p:txBody>
          <a:bodyPr/>
          <a:lstStyle/>
          <a:p>
            <a:pPr algn="l" eaLnBrk="1" hangingPunct="1">
              <a:lnSpc>
                <a:spcPct val="80000"/>
              </a:lnSpc>
              <a:spcBef>
                <a:spcPct val="20000"/>
              </a:spcBef>
              <a:buClr>
                <a:schemeClr val="bg2"/>
              </a:buClr>
              <a:buSzPct val="75000"/>
              <a:buFont typeface="Wingdings" pitchFamily="52" charset="2"/>
              <a:buNone/>
            </a:pPr>
            <a:r>
              <a:rPr lang="en-US" altLang="ko-KR" sz="2000" dirty="0">
                <a:solidFill>
                  <a:schemeClr val="bg2"/>
                </a:solidFill>
                <a:ea typeface="굴림" pitchFamily="52" charset="-127"/>
              </a:rPr>
              <a:t>Mihail L. </a:t>
            </a:r>
            <a:r>
              <a:rPr lang="en-US" altLang="ko-KR" sz="2000" dirty="0" smtClean="0">
                <a:solidFill>
                  <a:schemeClr val="bg2"/>
                </a:solidFill>
                <a:ea typeface="굴림" pitchFamily="52" charset="-127"/>
              </a:rPr>
              <a:t>Sichitiu, </a:t>
            </a:r>
            <a:r>
              <a:rPr lang="en-US" altLang="ko-KR" sz="2000" dirty="0" err="1" smtClean="0">
                <a:solidFill>
                  <a:schemeClr val="bg2"/>
                </a:solidFill>
                <a:ea typeface="굴림" pitchFamily="52" charset="-127"/>
              </a:rPr>
              <a:t>Rudra</a:t>
            </a:r>
            <a:r>
              <a:rPr lang="en-US" altLang="ko-KR" sz="2000" dirty="0" smtClean="0">
                <a:solidFill>
                  <a:schemeClr val="bg2"/>
                </a:solidFill>
                <a:ea typeface="굴림" pitchFamily="52" charset="-127"/>
              </a:rPr>
              <a:t> </a:t>
            </a:r>
            <a:r>
              <a:rPr lang="en-US" altLang="ko-KR" sz="2000" dirty="0" err="1" smtClean="0">
                <a:solidFill>
                  <a:schemeClr val="bg2"/>
                </a:solidFill>
                <a:ea typeface="굴림" pitchFamily="52" charset="-127"/>
              </a:rPr>
              <a:t>Dutta</a:t>
            </a:r>
            <a:endParaRPr lang="en-US" altLang="ko-KR" sz="2000" dirty="0" smtClean="0">
              <a:solidFill>
                <a:schemeClr val="bg2"/>
              </a:solidFill>
              <a:ea typeface="굴림" pitchFamily="52" charset="-127"/>
            </a:endParaRPr>
          </a:p>
          <a:p>
            <a:pPr algn="l" eaLnBrk="1" hangingPunct="1">
              <a:lnSpc>
                <a:spcPct val="80000"/>
              </a:lnSpc>
              <a:spcBef>
                <a:spcPct val="20000"/>
              </a:spcBef>
              <a:buClr>
                <a:schemeClr val="bg2"/>
              </a:buClr>
              <a:buSzPct val="75000"/>
              <a:buFont typeface="Wingdings" pitchFamily="52" charset="2"/>
              <a:buNone/>
            </a:pPr>
            <a:r>
              <a:rPr lang="en-US" altLang="ko-KR" sz="2000" dirty="0" err="1" smtClean="0">
                <a:solidFill>
                  <a:schemeClr val="bg2"/>
                </a:solidFill>
                <a:ea typeface="굴림" pitchFamily="52" charset="-127"/>
              </a:rPr>
              <a:t>Vaidyanathan</a:t>
            </a:r>
            <a:r>
              <a:rPr lang="en-US" altLang="ko-KR" sz="2000" dirty="0" smtClean="0">
                <a:solidFill>
                  <a:schemeClr val="bg2"/>
                </a:solidFill>
                <a:ea typeface="굴림" pitchFamily="52" charset="-127"/>
              </a:rPr>
              <a:t> </a:t>
            </a:r>
            <a:r>
              <a:rPr lang="en-US" altLang="ko-KR" sz="2000" dirty="0" err="1" smtClean="0">
                <a:solidFill>
                  <a:schemeClr val="bg2"/>
                </a:solidFill>
                <a:ea typeface="굴림" pitchFamily="52" charset="-127"/>
              </a:rPr>
              <a:t>Ananthanarayanan</a:t>
            </a:r>
            <a:r>
              <a:rPr lang="en-US" altLang="ko-KR" sz="2000" dirty="0" smtClean="0">
                <a:solidFill>
                  <a:schemeClr val="bg2"/>
                </a:solidFill>
                <a:ea typeface="굴림" pitchFamily="52" charset="-127"/>
              </a:rPr>
              <a:t> </a:t>
            </a:r>
          </a:p>
          <a:p>
            <a:pPr algn="l" eaLnBrk="1" hangingPunct="1">
              <a:lnSpc>
                <a:spcPct val="80000"/>
              </a:lnSpc>
              <a:spcBef>
                <a:spcPct val="20000"/>
              </a:spcBef>
              <a:buClr>
                <a:schemeClr val="bg2"/>
              </a:buClr>
              <a:buSzPct val="75000"/>
              <a:buFont typeface="Wingdings" pitchFamily="52" charset="2"/>
              <a:buNone/>
            </a:pPr>
            <a:r>
              <a:rPr lang="en-US" altLang="ko-KR" sz="2000" dirty="0" err="1" smtClean="0">
                <a:solidFill>
                  <a:schemeClr val="bg2"/>
                </a:solidFill>
                <a:ea typeface="굴림" pitchFamily="52" charset="-127"/>
              </a:rPr>
              <a:t>Ramachandra</a:t>
            </a:r>
            <a:r>
              <a:rPr lang="en-US" altLang="ko-KR" sz="2000" dirty="0" smtClean="0">
                <a:solidFill>
                  <a:schemeClr val="bg2"/>
                </a:solidFill>
                <a:ea typeface="굴림" pitchFamily="52" charset="-127"/>
              </a:rPr>
              <a:t> </a:t>
            </a:r>
            <a:r>
              <a:rPr lang="en-US" altLang="ko-KR" sz="2000" dirty="0" err="1" smtClean="0">
                <a:solidFill>
                  <a:schemeClr val="bg2"/>
                </a:solidFill>
                <a:ea typeface="굴림" pitchFamily="52" charset="-127"/>
              </a:rPr>
              <a:t>Kasyap</a:t>
            </a:r>
            <a:r>
              <a:rPr lang="en-US" altLang="ko-KR" sz="2000" dirty="0" smtClean="0">
                <a:solidFill>
                  <a:schemeClr val="bg2"/>
                </a:solidFill>
                <a:ea typeface="굴림" pitchFamily="52" charset="-127"/>
              </a:rPr>
              <a:t> </a:t>
            </a:r>
            <a:r>
              <a:rPr lang="en-US" altLang="ko-KR" sz="2000" dirty="0" err="1" smtClean="0">
                <a:solidFill>
                  <a:schemeClr val="bg2"/>
                </a:solidFill>
                <a:ea typeface="굴림" pitchFamily="52" charset="-127"/>
              </a:rPr>
              <a:t>Marmavula</a:t>
            </a:r>
            <a:r>
              <a:rPr lang="en-US" altLang="ko-KR" sz="2000" dirty="0" smtClean="0">
                <a:solidFill>
                  <a:schemeClr val="bg2"/>
                </a:solidFill>
                <a:ea typeface="굴림" pitchFamily="52" charset="-127"/>
              </a:rPr>
              <a:t> </a:t>
            </a:r>
          </a:p>
          <a:p>
            <a:pPr algn="l" eaLnBrk="1" hangingPunct="1">
              <a:lnSpc>
                <a:spcPct val="80000"/>
              </a:lnSpc>
              <a:spcBef>
                <a:spcPct val="20000"/>
              </a:spcBef>
              <a:buClr>
                <a:schemeClr val="bg2"/>
              </a:buClr>
              <a:buSzPct val="75000"/>
              <a:buFont typeface="Wingdings" pitchFamily="52" charset="2"/>
              <a:buNone/>
            </a:pPr>
            <a:r>
              <a:rPr lang="en-US" altLang="ko-KR" sz="2000" dirty="0" smtClean="0">
                <a:solidFill>
                  <a:schemeClr val="bg2"/>
                </a:solidFill>
                <a:ea typeface="굴림" pitchFamily="52" charset="-127"/>
              </a:rPr>
              <a:t>North </a:t>
            </a:r>
            <a:r>
              <a:rPr lang="en-US" altLang="ko-KR" sz="2000" dirty="0">
                <a:solidFill>
                  <a:schemeClr val="bg2"/>
                </a:solidFill>
                <a:ea typeface="굴림" pitchFamily="52" charset="-127"/>
              </a:rPr>
              <a:t>Carolina State University</a:t>
            </a:r>
            <a:endParaRPr lang="en-US" sz="2000" dirty="0">
              <a:solidFill>
                <a:schemeClr val="bg2"/>
              </a:solidFill>
              <a:ea typeface="굴림" pitchFamily="52" charset="-127"/>
            </a:endParaRPr>
          </a:p>
        </p:txBody>
      </p:sp>
      <p:sp>
        <p:nvSpPr>
          <p:cNvPr id="53310" name="Rectangle 62"/>
          <p:cNvSpPr>
            <a:spLocks noGrp="1" noChangeArrowheads="1"/>
          </p:cNvSpPr>
          <p:nvPr>
            <p:ph type="ctrTitle"/>
          </p:nvPr>
        </p:nvSpPr>
        <p:spPr bwMode="auto">
          <a:xfrm>
            <a:off x="2936875" y="1676400"/>
            <a:ext cx="6054725" cy="2590800"/>
          </a:xfrm>
          <a:prstGeom prst="rect">
            <a:avLst/>
          </a:prstGeom>
          <a:noFill/>
          <a:ln>
            <a:miter lim="800000"/>
            <a:headEnd/>
            <a:tailEnd/>
          </a:ln>
        </p:spPr>
        <p:txBody>
          <a:bodyPr anchor="ctr"/>
          <a:lstStyle/>
          <a:p>
            <a:r>
              <a:rPr lang="en-US" sz="2800" b="1" dirty="0" err="1" smtClean="0">
                <a:solidFill>
                  <a:schemeClr val="bg1"/>
                </a:solidFill>
                <a:ea typeface="굴림" pitchFamily="52" charset="-127"/>
              </a:rPr>
              <a:t>CentMesh</a:t>
            </a:r>
            <a:r>
              <a:rPr lang="en-US" sz="2800" b="1" dirty="0" smtClean="0">
                <a:solidFill>
                  <a:schemeClr val="bg1"/>
                </a:solidFill>
                <a:ea typeface="굴림" pitchFamily="52" charset="-127"/>
              </a:rPr>
              <a:t> Drones Challenge 2014</a:t>
            </a:r>
            <a:br>
              <a:rPr lang="en-US" sz="2800" b="1" dirty="0" smtClean="0">
                <a:solidFill>
                  <a:schemeClr val="bg1"/>
                </a:solidFill>
                <a:ea typeface="굴림" pitchFamily="52" charset="-127"/>
              </a:rPr>
            </a:br>
            <a:r>
              <a:rPr lang="en-US" sz="2800" b="1" dirty="0" smtClean="0">
                <a:solidFill>
                  <a:schemeClr val="bg1"/>
                </a:solidFill>
                <a:ea typeface="굴림" pitchFamily="52" charset="-127"/>
              </a:rPr>
              <a:t/>
            </a:r>
            <a:br>
              <a:rPr lang="en-US" sz="2800" b="1" dirty="0" smtClean="0">
                <a:solidFill>
                  <a:schemeClr val="bg1"/>
                </a:solidFill>
                <a:ea typeface="굴림" pitchFamily="52" charset="-127"/>
              </a:rPr>
            </a:br>
            <a:r>
              <a:rPr lang="en-US" sz="2800" b="1" dirty="0" smtClean="0">
                <a:solidFill>
                  <a:schemeClr val="bg1"/>
                </a:solidFill>
                <a:ea typeface="굴림" pitchFamily="52" charset="-127"/>
              </a:rPr>
              <a:t>Tutorial</a:t>
            </a:r>
            <a:endParaRPr lang="en-US" sz="3200" b="1" dirty="0">
              <a:solidFill>
                <a:srgbClr val="FFC000"/>
              </a:solidFill>
              <a:ea typeface="굴림" pitchFamily="52" charset="-127"/>
            </a:endParaRPr>
          </a:p>
        </p:txBody>
      </p:sp>
      <p:pic>
        <p:nvPicPr>
          <p:cNvPr id="8" name="Picture 7" descr="cm_logo.png"/>
          <p:cNvPicPr>
            <a:picLocks noChangeAspect="1"/>
          </p:cNvPicPr>
          <p:nvPr/>
        </p:nvPicPr>
        <p:blipFill>
          <a:blip r:embed="rId5" cstate="print"/>
          <a:stretch>
            <a:fillRect/>
          </a:stretch>
        </p:blipFill>
        <p:spPr>
          <a:xfrm>
            <a:off x="5181600" y="1"/>
            <a:ext cx="3948636" cy="83562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Step Process</a:t>
            </a:r>
            <a:endParaRPr lang="en-US" dirty="0"/>
          </a:p>
        </p:txBody>
      </p:sp>
      <p:sp>
        <p:nvSpPr>
          <p:cNvPr id="3" name="Content Placeholder 2"/>
          <p:cNvSpPr>
            <a:spLocks noGrp="1"/>
          </p:cNvSpPr>
          <p:nvPr>
            <p:ph idx="1"/>
          </p:nvPr>
        </p:nvSpPr>
        <p:spPr/>
        <p:txBody>
          <a:bodyPr/>
          <a:lstStyle/>
          <a:p>
            <a:r>
              <a:rPr lang="en-US" dirty="0" smtClean="0"/>
              <a:t>5 Stepping stones</a:t>
            </a:r>
          </a:p>
          <a:p>
            <a:pPr lvl="1"/>
            <a:r>
              <a:rPr lang="en-US" dirty="0" smtClean="0"/>
              <a:t>Not checked by us</a:t>
            </a:r>
          </a:p>
          <a:p>
            <a:r>
              <a:rPr lang="en-US" dirty="0" smtClean="0"/>
              <a:t>3 Qualifying challenges</a:t>
            </a:r>
          </a:p>
          <a:p>
            <a:pPr lvl="1"/>
            <a:r>
              <a:rPr lang="en-US" dirty="0" smtClean="0"/>
              <a:t>Required for qualification for the grand challenge</a:t>
            </a:r>
          </a:p>
          <a:p>
            <a:r>
              <a:rPr lang="en-US" dirty="0" smtClean="0"/>
              <a:t>Grand challenge</a:t>
            </a:r>
          </a:p>
          <a:p>
            <a:pPr lvl="1"/>
            <a:r>
              <a:rPr lang="en-US" dirty="0" smtClean="0"/>
              <a:t>Possibly with a bonus challenge</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10</a:t>
            </a:fld>
            <a:endParaRPr lang="en-US"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Node</a:t>
            </a:r>
            <a:endParaRPr lang="en-US" dirty="0"/>
          </a:p>
        </p:txBody>
      </p:sp>
      <p:sp>
        <p:nvSpPr>
          <p:cNvPr id="3" name="Content Placeholder 2"/>
          <p:cNvSpPr>
            <a:spLocks noGrp="1"/>
          </p:cNvSpPr>
          <p:nvPr>
            <p:ph idx="1"/>
          </p:nvPr>
        </p:nvSpPr>
        <p:spPr>
          <a:xfrm>
            <a:off x="457200" y="1981200"/>
            <a:ext cx="3657600" cy="3886200"/>
          </a:xfrm>
        </p:spPr>
        <p:txBody>
          <a:bodyPr/>
          <a:lstStyle/>
          <a:p>
            <a:r>
              <a:rPr lang="en-US" dirty="0" err="1" smtClean="0"/>
              <a:t>Beaglebone</a:t>
            </a:r>
            <a:r>
              <a:rPr lang="en-US" dirty="0" smtClean="0"/>
              <a:t> Black</a:t>
            </a:r>
          </a:p>
          <a:p>
            <a:r>
              <a:rPr lang="en-US" dirty="0" err="1" smtClean="0"/>
              <a:t>WiFi</a:t>
            </a:r>
            <a:endParaRPr lang="en-US" dirty="0" smtClean="0"/>
          </a:p>
          <a:p>
            <a:r>
              <a:rPr lang="en-US" dirty="0" smtClean="0"/>
              <a:t>USB Hub</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100</a:t>
            </a:fld>
            <a:endParaRPr lang="en-US" dirty="0"/>
          </a:p>
        </p:txBody>
      </p:sp>
      <p:sp>
        <p:nvSpPr>
          <p:cNvPr id="145410" name="AutoShape 2" descr="data:image/jpeg;base64,/9j/4AAQSkZJRgABAQAAAQABAAD/2wCEAAkGBxMSEhQUExMUFhUWGBcaFxYUGBkZHRwbHBwaFxcYGBoYHCghHRolHxkYITIiJSkrLi4uHR8zODMtNygtLisBCgoKDg0OFxAQGiwkICQsLCwsLCwsLCwsLCwsLCwsLCwsLCwsLCwsLCwsLCwsLCwsLCwsLCwuNCwvLSwsLCwsN//AABEIALcBEwMBIgACEQEDEQH/xAAcAAEAAgMBAQEAAAAAAAAAAAAABAUCAwYHAQj/xABAEAACAQMDAgQEAggEBQQDAAABAhEAAyEEEjEFQQYiUWETMnGBQpEHI1JyobHB8BQzYtEVQ1OC8SSSouEWY8L/xAAYAQEBAQEBAAAAAAAAAAAAAAAAAQIDBP/EACoRAQEAAgAGAAUDBQAAAAAAAAABAhEDEiExQVGBobHR8CJhcRNCkcHh/9oADAMBAAIRAxEAPwD3GlKUClKUClKUClKUClKUClKUClKUClKUClVnXL91BbNprS/rAH+KYBUq2Af2p2/kaq9Jd6j8Q720pRmG3mVGBwGySdxiTxE96Dp6VC0es8ifFKLcYSVDcfigZzA5PeCalrcB4I/P8/5igypSlAqFf6rZS4tt3VWcSs4B5Ag8Tis+pputOsxuUqD7nA4ryrxf0C7pgtxiHs4VWUkhZMwVPygk9sSfU1dD1+tWo1CW1LOyqo5LEKPzNeN6Lxtcsi3av3b/AMKcta27wIPl3up8vsIbHNemdJ6No3VLyWxd3AMt28WuvBzIa6SR9MVm7dMZhrdv+J+f7b38R6YT+sBACtKgkEMu9SpAhpXzY7A+hqXo+opdJCbjt5lWEHEqSRhhIkc5rN9DaJJNtCW5JVTPlKZxnykr9CRX2xoraGUtop2hZVQDtHC4Hyj0qubfSlKBSq3q/WbemjeHO4MQEE4UqD3/ANQrSPE2mLbN7buY+Hc4AUk/LwAwn0zPBoLilQOk9XtakM1okqpAkqVmVDYDAHgjtU+gUpSgUpSgUpSgUpSgUpSgUpSgUpSgUpSgUpSg0arSrc27p8p3AhmUgwRgqQeCR9Caq9T4X07WyiLsMHY4JJQkQGG4mY7A4rb1jxDY0x2u4NwiRbXLnvx2HuYrzfrnjjUakbbR/wAP5o2QSzAZy2JBE/KR96LHaeHelad7RtvZCXbJ2XUVnADBYFxPNw6wwbnicirfp/QdPYYPat7CAwEM0QxDNgmOQPpXmfSPGjLeS5cU71ItuIO65a5HHzMhJKn94fix63Yvq6q6sGVgGVgZBBEgg+kVmXw6cTGdM8e1+V9fb9nzU6hbaF3YKqiST2ri+tfpFt2/8pN49TifURyP7xUrxR4v0yK1qFvA4fPkA9z3I5x+dcR4t0GmS23w4BBgbZnEZO4mRGZx3q7jnp6DpPEWm1Wl+P8AEFpfldmKq1sjlSTgHP3BkVxfiT9Ilj4dyxp0OoDAqWugLbAiIVVCk/8Ax9przNlEwTx74niasOm6K5qG+HprZuN3aIVfck4H1MCrs0hWnLgq5JiP58/XFfoPwffVdBpZP/KWP5VwnQPAlq0Q2pYXbnOwYQR/Fo+w9jXfdNuokAqABgEDAHYR2H0qFWPxnbKqAP8AVyf9q2WdSGwcN6H+lRNdZEh9+w480bjAmAo+5mMkVquXWuwFXj8R5/2FVFpeuqoLMQqjksYA+pNU58RK+NNauag/tINtv6m68KR+5uPtWP8AwW1v+JfU3mmR8Ri4T9223lAHqBNXaEQIiO0Vnq6y8PH9/lPvfkpD0/VXs3ry2l/6emGfob1wSf8AtVD71ZdP6dbsrttrAmSWJZiTAJZmJJOBkmpdKsjOXEuU149T8+r4qgcV9pSqwUpSgUpSgUpSgUpSgUpSgUqg6tqry3ot6ixbG1DsvZ/GAxgAGSDtB3RJiO9QD1TUpsX/ABGjf9rz+aNyoWJMDBI7SS0ASJIddSubsajU3btxbd+wUWTlSW23PNaZWUBSu3EgHIOSRNWnSLeoAf8AxD22JI2/DmAIjuJmc0WyzusKVB6v1ixpUL37ioPfk/QDJrz/AMQfpEcsFsqbdpln4xgtkYIBws/c/SiO86z13T6UA3rgUnCryzH2Xn78V534h/SDduG5btg6dAAFfBZvv+E+wz71xmp1BIX45NxHJY3bmTkSN0nOYql1fVxtdBFwM07ri8YAgDvx6D6UF5q78N+vJVkXF0iSW4Pqd2apdR1UkKAAWTi5EN7ECcVV3b7MZYkn3/l9KwL1Nqtuk61k1Fq5Mst220sTyGBz3jFepanQ6gt/hhea3acsbI2Fbe/zO9kGZjkrk4DCBArxqwScjAH4jgD7/wBOa9ft9Q1WssD4l5XtgB2+Gu1l5KvuiQyspwoztPY555S95dO3Czxm8cu1+X7/AA+nRyPUEa2rFuNxUjmCJmSMD8578ZroPEGo+Jo9P5SbrWbahYiWcbZHcmJIGAD9axvdKcoj2AqX0YM6CWQtbYRKjcCpgsOMjjna63rBf0q7zOqR1cqonyE7fI0yRjficR6Ct7mTlZcbpj0X9HUtv1bR/wDpTn/vft9F/Ou4TTizbCWLahRwiwB7ntJ+p+9cf4f8TODF1meY+diZgAYZj5TA/dP+kyx7bSXhdUMgMNMSCDIMEQfQ1ZZUqsW58aCp23F7CSPoWgQ3I9RJxU/SC43liX9Y/i3oMYOJ9O9Wi9MmC7bYPAjviJIxzGM+9ZXLpVAmnQDbCwZEcjgidsD58jvBiqjGzpVtqDedZzAmMc89/UxArYNW1wfqRAkgypBENE5gRH3+nNR7XTPx6h5zuKyYDZggzI5kAEkcBoxUTX+I0tjZZA8oieFUD0H9P4Utk7rJatrdlbXnuPLZyfqT5e/fMfygCoHiVWubdOu8TDNPkmYOeCw9Fn3iuc1CXL5J1DllP/KGFjtvzL/Qnb7d6n6MQywIAIgV58uN4jrjwvbvqUpXocSlKUClKUClKUClKUClKUClKUETV9Ms3TNy2rnGWE8HcP4io58P6X/oJ+XuD/8AyPsI4xUzWatLSl7jqijksYFcD4g/SR5D/gkD52m42PrtU/zaPoaDouvOmjaxqQQqJFm4o72mgKQO5ttDYnyl65jr36R2IX/CJ+rY5utG6AYJVTgfefpXC9S6ndvNcvi417BUh2EDg49PoMVTX+qLaKtblpDDaY29vT8Q9vzrPau2ufh784/T/l+sW2t11x994s15LjAMXIJABIMbu3txVRqurqjOLR3qQBDjyrE/KBH5Y+9QbysXdLvlIVmVbe3bugEHEgg9yM+9aLl2bCf6WYDjhvNn71duWmm7eLRJwOAMAfQDArVNFBJgCT6CpOm0TOTCs8c7eB7s3AH9zQabalsAT/T3J4Aqz6T0ZrwdpGy3HxG7CfQSC35j71X3nb5GEbSfLEQe89yfrmrTp3iG7atNZAtsjRh1BMA7ioP7JPP3po2vdBbtaaw7G4nx9w+EzKw2ifmtgD5e5x3GKlf8R2XJtGVzu2sdrEyGYACB6iJHFU9rR3b7k3Fi6sFbLLtJSMFActwcc+k5iTZYAcRn+xV0m19rvEoKylvY+PKI2CJ5BBmcTxwPQVbXuli6D/iNrRbRhtDKZEtBMCZOce8iYrim84ZkAhRlmIVR7T3Yx8qyZq66d4jWzb+E9s3UDAqQ21u8kTJDZjB74IimpJ0NoOntk8D710Gg19+yAFuMoBkDkTxlTyPaR9QQCMtPpwBIH3/p7H27Vhrbm3Fcq3HcdH63b1JC3fLcA4mUYAgkwRBzHIDL7cmT1Lr9nTLtWDAwOR/uf7zXl2m6i9u4GtsVYHkf19earbmpcjebjMTE7hJyYkER/EGrzWHK63q/iRruWcgHhRyfYAZJ9gKg6DUNMuNo7AmW+pjAHtn7cVWgi3Devc8/T6ewxW5r8/0Ncc910x6OntXAalaadyn3FcjpOsC2f2hXZdDddQCyOgVILksBtjJkduKxMK3co7HV9TtWmVLjhSwYjdgQpAOeBlhzzNam63pgQDqLMkwBvWSfQCcmqm/u6hhBs0pw14jz3VkGLII8tskf5hyY8o4arlOkWBt/U25UkglQTJiWk53GBJ5MCvZLtwzw5e/f16TaUpVYKUpQKUpQKUpQKVheuqgLMQoHJJgD6k1xPXf0h21VxpFF51wWOFB9u7fwHvQdpqNQltSzsFUcsxAH5muD6/8ApIUI/wDglF1lMb3kLMfhXBb7wK4TqnWb2qcXWuO7WwC1uRtBYEEAcDvxmqDVdSRdjgkXAZe2AIJH7R/v6UF51Hq17UXDe+I9xkWChI2jcOAOBEHj0qh1PVUQoyE7xlkEbZIIMkfXtNVGt17XCxgLu5CiJ+p5P3qGxptdLS87PcAu+VbgDRaKiZUlCeczHORniogP6lhjysD+fl/pWbT+ob7E/ukD+VYmF+IGPzHj/umsrLrs3STctN2ZF/qv9KjKVCFTk7gcfQisvO0Y2hR8xxAn1/oM1N0fSm2m58NrigjPBOYJtqR5uV+YEZ4zi6RF0N1A4F0H4c+YWyM+nmEyJ/8AqrxLm24z6LcyCfiBwFtSQQIBIyQCQOf5VRaq78S4zARuOBM9o/sdquvDeru6ZwwPlkMUPBj+R/vsI1Iimvu924WckuTmfbER2A4jtFd14V6JaS2txrfxbhkjAO0rBVVJ8onuecH0IG9tGmt3XLSEOIDFtstIMLsB+UYG49h3ztpbiMhKmQQcieJHt7d6WEq76p1EbAr3N1wT5UVTDSYdn7tx+XvWmx0i/qdrMtqIB3scPMgb1QwxmASSADhpOBSg9owP7xVn0bqNy2doG9GmbfriOQJ4/lV1qG9vt5bigWXW3uJgP5SAPRTG1QPaI9JAIy0mnFlgzAkftLypyNwHDCe+RHbtVrrXd1e4XWbRAbTkfDZB6qpEQGYLyTkcTFc1qNVfvEoJQTlVkH33Hsccc54NS2rJFvf0N7Sk39LL2nMvZJmZ/ZPZ/bn2yFqdp9ba1Vsm0c/iRsMp9GH554NY2NY6iCNoIAIXAOACO8Eifz+1aNf0j4h+Ppm2XhyACcejAz8RTAH7XsQoAx3GP+E2f71zQ1GCK6jQdWF79VcUW78SF/C4z5rZ78HHPI7GuI1F4LKwTcLmAJJ2jOBU01t0n+L3WQAA2Y+h96qb+t2kgtMdh29p7U6F1YWvikrba4wUIMtGRIWMFyO+YHucTeg2tOb1xtQs3FLt8F8LHzYA/wAwxPlEdsHsmOk2gWLWoZN21/glhJlQSDElA2SI/EARXUdG6K42XLYVLW+AjQ73IIkuuZAgNtzkHAjEfW3LaaxrmktOb4/HeOyzZJWPKCAWAUmA0ACMGKtNBrb9ggXWJuMrDcYA3GGIEYHzTtIgBpHNNWumHF5J0nX39no3RvE1u5C3IVuN3CMZiFJ9+PYrnzCtHiXqcXES1qQrrJazbVrrt2WUtgsFk5OOORMjl9Y9lka4xChMAwzM7FZJcGYPB78CT5YEvo/ipNLC3SNjkHiG8wBLQBJTM5M5x2nXfsxjJOuU6L/pdnV3LS/EZ0I+KJcgM27Nt4Qn5RjaY5nkCd1jp+u3Lv1SFRcBIVIJQGdsmTMAAnvJ9RF6jAgEGQcgjuPWsqsZt3ehSlKIUpSgVQ+MOuvo7Ie3a+IxmATAEdz6/TFX1UXjK1NiYnawP2yP9qDyXqvXdRqmV3uOzIATaBAUEggjaMeucmuf1evRQrhitzdLIFBmDwxx/PvxW3xkvwrw+GAodASVwSZIYT6YFcu9Nq6PoekfqOq+EpSzKszsBJ2iMHILZKiJA/KqfrPSLli+bHztMKVB808QPX2qT4Y6q2kv278H4clHMGCpjfB7lcNHsK7E6tbHWLb3kDoNwkEH51EMvrET9Ca8vPn/AF5j/bY68uP9O3ypdD+jnV3ApYohb8JliP3tox/GqTr/AIbvaO4qX9oDCVdTuVhMHbiZHcECvaOt9cVATaeyZA87Os8Zi2M/mPsea8u8T6wXwAXnzeZ2BP02jsAQBJjk/SvVZI4zai1ytIRFEAEyIiD33cBTHM1u0fTGYM6/rCJ3BQSQAVBIxP4hkwDmJipuv6SlkKm43ySQiIx2yQp3iFkjJEbRJnmM9Pp+koNM62kcOANxmN2PML+YxldgiDwZyZvc3FckNOl1ff19/wDf+81t0V+6iuq3yseUKM+VpBg/h74xyI9pC9Acpfe2YW2o3AuoIJYALk+ZY3EMB2j3qL0LQt8UblkkEfDAJfIkExi2fTfmY8rDFXyjovC3QVaXe2GU/wDMYhs5xtnJMf3NWuo6ZpbSFmQ7W4JYlsgkBRwBMEMQDEjtVBbuXdO3lugEQf1bSJHExg/yrf1DrF28CG2gMwZgqwCwEAn3gVpEFbhUnYWXkYOY9CRzWBntW/TgBlPYET/4rdq76sAB29gAPXFNmkNBJAHJIAz9q6fpujvaY7XVCjBjdVQPiWwAfNMSD+IZjcvYg1yzLXRdI8QTC3iQ4AC3BE4woeSOxiZj6HziibrdOl5BcttC7QBctkh0kSwvQeCwaTgDcCYmoAsjy2ztt3FWEYeW3cUcRAG1ojtnuPS2bp7JeD2WFq4SNw/A4kGY7GYMDEkfLI3Vet6rpysfBMGQ1hpGwgnKv2xGB3kkdmmjbHTaa9dmT8JF+ZsM59wB5UHux71Jvaq3bZUVpCAKDO44Eec9z2+kA965lLpUYJE8xifWakaNARJ47+wET/D+/TFjW1v1fTpqFnZ5pklTtE/trztuHGVxAEq2I5O3p1dWRU2sxIZnc7SQSd24Dc5wfKQRgkAZq2t9X+DyZUmBOPvPYVX37zLvS5m1BKkHgsZIjkgkz7fc0ggaSy1m4stsklZUgg9okSCDHafWpa6prQucCWEXFjAkHuDABAPNfbalPhhpa1BgyJAIkfb2FYI21SgJKkyAYx9DExVEm6SpuXG1TG5tABIJBPIAKk9hgwM57E1b+GW+LcNv/EhwykOLwO3A8rrv/CMHmTsB8uIrukdCbVllDlQpUkKpaSdwGAe0HPvVte6Rd6aRuINu6CvxFUbl5EjcPK4yQfY1jnlvL5W42TadattYu3NPfTbaCnfq3YqQudty1LbYJMBQCzSZMk1Qu1pQdoL7v8t8rK5hgvae6meORVhdVdXeDBbl8LtW2LvAWPMDtG0ZmAojny1daPwVcsldRqRFoXE3rJkKxgkSWIVSRJJmAfrTm8vRMJN8P3Jfjrc+uvi9L8MW2XSacN8wtJP5DFWdfFUAQOBX2tx5SlKUClKUCqHxh1BLencMRJWQJAgAgliTwO3qTgAmrx2gE/w/2rjD0sG6+o1bh2cQLQyoGCFHckQMiO/rQeZ9X6Nqda9tbVlmZSyt2VZIMsxwBz9e011Xhz9F1m3D6pvjP/01kWx9fxP94HtXaXlOAx+EvIt2/mb/ANuQPZfzqXYcmZUqO0kSfqBx+dJq0u0HqfQdPqLIs3LSm2vyAADYYIDIIgESe0esivIvHXRNRpbtp3HxAsbbi4DBYlCBw8DgdpI4Me4Go3UNIl621u4u5XEEH+BHoQcg9iBTLCWy+kmVnR4V/wAU07oWN64v+k2gx+m4XBP5CqfqLllDW1cWyf8ANdTk8YjA74z9cV0HjvwK2lYvbIa0TgkgET2IH4h6wAcd5qi0encqgZyVXKqCSBOTg9/pTuqV0DRosOXuKTncBDejAZEEgnvnjvXQ6DqYV1A06vbyGQFldxO7zOuSQR6ZEiM1At6ViPp2n7GB/fFYshBg4Ireojo+oaRdYiXrLtuS1t2hlVg+52ywAgQSIwcDkSa57RIyW7ltXCywDWuGc5mBGYjInMjnFSen65rVwOsjIDqkDeuF2hQI3RJk/wA+b/VaXT64OQIuKGENKsDMLvHLCWXgHgiO1LE25DdiIHrPf6fStqjHqO9fdTbNtzbusN4iLk+VpAIDlog5+c49f2q0upUkEEEcg4P3FRWx1jIOKHzfWlo4wRP9/wD1WhnjMxHegzatN91USxgetRb/AFGflIj9o/yVRlj/AA96w0qObisoO6cbhvZj6RwPoM+9BcWdddKCyS4zhCsEiDgEiRiYXiC0cwcLoWcT7g8j2rMX7nmcuVO0jGABjy54Hf1nMzUT453It0HzcPk9sBj37ZP8eykTWuogmQFyNxyT7Af39KjXrmx9pDBCp8wM59TnE/3xUV22owuQ6MwhoOBwZj+QFbP8tmBKum0AD0/pFZVgoKogYF7bNO6AYBP8u8mvobaXAIdWjDDj7+ntWkGAFGFHAkx/GvhaptrT6MR/IV8L1qL9hn++Sew9zVn0XoN7UuFtoXJ9AdoHqZjHuYH71ZVN8KeK72idzZVW+IFDBgc7ZiCP3jXTLodd1hle7C2l7wVQevux+n8K6Xwx+ji1Zh9RF18eX8I9Af2o9MD2rpOu6gDT37dkp8UWyqoCJUsp2SvYRJ+gNCTmykV36Puk27WktXAoLXAXDkQdrEm3Hp5CP41da7Uad1uWrr242lbiswGGUkgz/pk/Stmg+GirZRl8iKAoIwoAUYrXquj2LhZntqxaJJnMKUB+sEirjNTS8TPmzuU9oXSeorasIt+6u9ZTdIbeFLqr+XgsttmPpDTxVtptUlwSjBo5g5B9GHIPsc1FudE05Cg2lheBkAfMeB++3/uPrW/SaG3a3bFClo3HJJI7knk5JnuST3rUYyu7ak0pSiFKUoKzxGv/AKe4ZA2gtJ7Rmftz9qr+lfD1FpX5uCN8YM8gj1HEHuPWr+/aDqysJDAgj1BEGuF8QX7ulNp9P8JBaZVvW3Zbe8cKQxxtPoBMxg1m68tYy3pHTanUImSQJ/M+gHc1G1DEgbyUVuEX52+4yPoufesOn6xNVbDm0Vu/jt8HtkbwpK/UD6VU+J/Fi6fcFQl1wx28ffgCnNtLjZdXuuW1oQS42KONx8x+w/3muT6545VZFkTEyx4/PivP/EPiC/fG8vgkjaJxzzPPfHFR+ikvkb2ccg4thRBlj6cYGce4I1vaaXmvvnVKSbjM8BtsiIPcDuMEexrnrUhtrc+pxJ9GPr/q4Pf1O7r+sCvaK7d6jLqG83IPLZGY+x4zNz05LOqtsjyt6JWdokezbZKZMrkjkTkVrGdEt0gI5Hcj6+2IzxUpEBE/MO5jj6VBO60xtXgVIwrHtGAGPdfRhxxkfLIQEE52xzP8x+eCOxrSPl21t7yDxWRJTZcDqjTCtuA/EJ+L/p55/iOIjaneT8LIHzXHwokxOMnkcT7mtGt6ZcBDhiwHzPGVbymFHCgblyJMkZyJDpX6np9XZi+wtuo5iT2EpyWmMrPrycnmrF4AbW+UcMBlfYx8y/xHb0P0aUeUbwJiSQYHHpnGZgfSasukaXSOXW4zbvwkkIFEjIWcvBOJiR9DToiDqdPcR9nw23RuzgBTwxY9q2Wumpui7vuv2tWxAxO4ndwoAB3EQQ09jV1ofD1zfm/cFncpQru3sYhWRTlMGJ78xAxN/wARptLtRfI5g/DWC7HzA73MlcDgEfMeZgZaUvSvC4EtdDXGgmFJMwO5kFhjKqQYyCYqDrHsLqF+GX+Gxldx25yRtbmJiCYPsK2dT61cvB0uj4YACrswG+p5Y4BOI9qhCQVt3A0Kph4HI9Y49KbNMddqSxufHg7mEMMe32j1ma+lSjbH81vbAO6T7TOT3rULkIUkOJJBYdjmPetRas7akbEuFV2KTtkkAmee30rAmtbPWIDNEDB49/oO/wDL3rKsmuVu0+ka40QZOAq5M9gfT6ZPtXS+FPAmo1UNHw7fe43f93ufosDsSa9e8OeFNPowPhrLxm40T/29lHsP41O5twHhT9GLtD6olF5FsfMfrM7fqZP0r1HpvTrVhAlpAi+3f3J5J9zUulakTZVZrPD+muuXuWVZzyTP7JQd/wBkkVZ0qor+m9F0+nLtZtKhcksRPmJMkmTyTmrClKBSlKBSlKCr6zptQ+34F0JAfcD3JA2Z2mADP51HTR6wIB8dN4NwyVkEF1a2MAcKGH3jPzVeUoKQaXWnd+vtqTsAOzftWPOQIWXLcE4j8PasD4ZQRcDu+oXIvXTuafQCNqqfRQB7VfUqWStziZSajg+vHWO1ptMiDUWnBvWpCG6gIzbdjAUiQ0yRIycFvO/EoYajUnUXWVVubltHc28zhR2AURJMdgOce49U6cLoBB23FyjjkH/b/wC+0ivGPHL3WuLb+EhfayG5Mh4JMZJO/HyDJJMbprNiSuf1N9GtgllKYIt2zABgx8S5GDk+VQTng1p0XWkAcMkiPIqHYO4nKk8GcnJHbtq1umsohDXPi3YwLZ8i5JOdsED2wZ7RNVSpWpNJan2SlyTdubQowqglmnsp4HAyTiQYMEV1F3qC3rPxPhPvtsIcM3kECHEAclT5QcEyZxPIW7FXGk1F4qqK77EPlEmAWyce8TH1966SajFu3WWbfx9ObeqUWWUYuHasgdwp75BIkSGkHIjjNYG2/DlWUE7GM8AkeWYlScwQQPQGa6f/AIgLmxdVcU7MpvVQk/6gImYiJgj0OTX+IUcxL24ltthBlEgeeQPkMCJM/wCkAQLNVL0V2m0Zt7XFwFmXMGTE/K0iIkEbc8ZFTLt4tj8I4UTA9AJ7CTHpNbNdqXRgl+2irtBUWwo2gz5kgwwkGQTBjEQK1XFgD5SDkOuQw4wf4EcgiDBqVY26dVETE+/981kr/DdblsgHsD37mBzGB/4MVX/4klGa1BKmM/nif61qj4jKyyLiLLCe/BBP1NZaW+s8RvdFxLX6llgEmSxElh5jMCTwD6HHFU8h2RLm0XFWQxnJHcSc+v2rXdYOnn3K4Y8R64PcRS/qWbk1LVkGaUKXAGMmGBPHb0z9KxuXCeTWsmsGfj19B/SoumZatbP6f+Pqe1SNHoXusFALEmAiZM+hI7+yyfXbXpvhf9GRO19WdoGRaTn7n8P8W9xWRwPQfD17VNtt22dvU4Vfcgj+LR+6a9a8Mfo7s2Ie/F65jB+Qfnlvvj2rsNDobdlAlpFRR2UR9z6n3NSKuvabfAI4r7SlaQpSlApSlApSlApSlApSlApSonUeo27AVrm6GbaNqs2YJ4UE9qCXSqb/APJ9N3cjBPytwNsmQP8AWtaX8W6cCW3gAKSSvAYgSRMwBJLREAmeJC+YSK811ehW8t2xeKXChKfGHl+K4yE4/wAxREv2MDJmuq1HU31Spb029Pigl7xWPhoMGJx8U8Adsk8QbS30y0tpbQQBEjaImCMznkzkk85ms3q6yTHHd73t9/z+fTwzXWzprS/CteVpX4xgho5kRhucE8j0qT4Vt2UQgqbd5MMILO07gCoiYg7WX3Feo3/Di29PdVUN0uZKhiuJnyTww5HEkDNedeIOk3LV1WDsLkzavGFmBAV5AIaBEEGeAAK3hfFccp5U/iDo6CLltQhY+WzuLM07SNoWezcT+XezsdStpYu2btkW2Xi2cHcY2qVEMfYrJgGY5bV4Z00XHZ9zasDyrcjCgAEhjMEAxjK7SIrf1XqiK65W44ELZsrkNgHc0HJMnvjEdq1et0k9ufTpFwbbtwMN3DNG7HGP+WfQc45q36Fq1JKAi2u7Oo3bVD8kO5w5/wBPmOc+tfLfiBb1pdPdJQnyszA+UD8JPJWQB2PIJxuqy8cX9My2ZsXGuKXS2llTatlFYg8iQoxlYmRkds3eLU/UoPEXT00h8yXXuDLy0oxJJDrt8xQ4ETPOaqrh2vvtklACSkH8Q9JwcfXFWr3rt5v1zICvlRVXaqIsqtseqgg5k88+lVq7fwLjBCfMASDx9vepzytZcPLC6sacFFuW2VSWlhHMHvGTS/dBbcFAMRI5itBaeaE1E0ymsGeiS3HHcngff19hmuy8MeBLmphiDt/aOB24+0+pkcLWbdNOPtWmb2B49SPUD09zA967Xwv+j69qQrMvwrXd2ksw9hiR9Nq/WvSOg+BdLpyGKi4+MsMT+1tM+Y8yZjtFdTV1aztT9A8N6fRrFpBuiC7ZY/fsPYQKuKUrUmkKUpQKxuEwYAJjAJgT7mDH5VlSgUpSgUpSgUpSgUpSgUpSgUpSg+RSK+0oFKVTdT6dqXubrWp+Gvl8uzcBGSeRJOZnERQXNcp4w8PtdBu2RuYDz2pgXBjKn8N0QIb2FWL9P1RI/wDVCJQkbAMq6sRKwSCoKx3msE6Hce3bt39QzooO9FkfEMkgO5JYoBAjE9yRipWsZLeteR63S/GJc3mYCRadothGAko+1D+sB28RIBziBK6Tq1vHbcZLV2FVmAXfc2iQUdfKflUwZBk5AivSfEPhhLi/qkRcQ9sKNrqBAWBgEYg84ivMut+Hb9wm6jXG24i5PljgK0R/L3zW5l01kxlJvePZo8SdGRihtCHPl2H5ruY3KvYjO4E49YAprvDfUNRbhyLgt82xcBb23RhjjuTWjw7q30mrF7UW7jAghyRuOSDunvxH0J+leh6nx3020jG0CznMBCCT23Mf61jPLPesexjMdbrzi91F7ygujbre4OQCI4j6HDCPRY4GK3qZLlWwfLGOcd4q0sddDsTcV5N7esEm2ob5gyCCYksCD82cZmD1DS/FubbIfGF8sFuMqoyomf4Y7Bnj15vLtw+L+nky6z5z+PzSl3TgCT6CpvTuk3L7qqKXY8KskfmOftA967Hp36PtSVF29aYJILokC6y92CNgkejEHmBOD6T4dv8AT7KqmnZF3LuJaQxG4p52YfMGBBU5BBwKzLtc+Hyzcu5+d/Vc14X/AEaKkXNUZPa0hwPYkcD2X8zXo1m0qAKoAAwAKgnrmn/6qmCFJGQCVZssMDCMZJgRWH/5FpZcfHtk213tBmFgmQRzgHAkjHqK1I4rSlY27gYBlIIIBBBkEHIIPpWVUKUpQKUpQKUpQKUpQKUpQKUpQKUpQKUpQKUpQKUpQKUpQKUpQK+RSlBXavoOnufNaWfVZU//ABiqu74G0jdrg/7v9xX2lTlht9s+B9GvNtm/edv5AgVc6HptmyP1VpE/dUA/c8mlKahtKqNe6dZdtz2kZoiWUExO6Mj1zSlUYjpdiI+DbiZjYsSJgxHOT+dfF6TYBkWbYPsij1Hp7n86UoJaIAAAIAEADsBwKypSgUpSgUpSgUpSgUpSgUpSgUpSgUpSgUpSg//Z"/>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http://cdn.arstechnica.net/wp-content/uploads/2013/04/BeagleBoneBlack01-640x426.png"/>
          <p:cNvPicPr>
            <a:picLocks noChangeAspect="1" noChangeArrowheads="1"/>
          </p:cNvPicPr>
          <p:nvPr/>
        </p:nvPicPr>
        <p:blipFill>
          <a:blip r:embed="rId2" cstate="print"/>
          <a:srcRect/>
          <a:stretch>
            <a:fillRect/>
          </a:stretch>
        </p:blipFill>
        <p:spPr bwMode="auto">
          <a:xfrm>
            <a:off x="6452736" y="1447800"/>
            <a:ext cx="1224047" cy="814729"/>
          </a:xfrm>
          <a:prstGeom prst="rect">
            <a:avLst/>
          </a:prstGeom>
          <a:noFill/>
        </p:spPr>
      </p:pic>
      <p:pic>
        <p:nvPicPr>
          <p:cNvPr id="8" name="Picture 8" descr="https://encrypted-tbn3.gstatic.com/images?q=tbn:ANd9GcS0zZrLYfLv8M7H6jWh8Fhp2nUgbvkPhY7Ma18CPij7D1gmk5kS"/>
          <p:cNvPicPr>
            <a:picLocks noChangeAspect="1" noChangeArrowheads="1"/>
          </p:cNvPicPr>
          <p:nvPr/>
        </p:nvPicPr>
        <p:blipFill>
          <a:blip r:embed="rId3" cstate="print"/>
          <a:srcRect l="19765" t="-18354" b="-1525"/>
          <a:stretch>
            <a:fillRect/>
          </a:stretch>
        </p:blipFill>
        <p:spPr bwMode="auto">
          <a:xfrm rot="7117396" flipV="1">
            <a:off x="5902787" y="1697242"/>
            <a:ext cx="552534" cy="807454"/>
          </a:xfrm>
          <a:prstGeom prst="rect">
            <a:avLst/>
          </a:prstGeom>
          <a:noFill/>
        </p:spPr>
      </p:pic>
      <p:sp>
        <p:nvSpPr>
          <p:cNvPr id="9" name="Up-Down Arrow 8"/>
          <p:cNvSpPr/>
          <p:nvPr/>
        </p:nvSpPr>
        <p:spPr>
          <a:xfrm>
            <a:off x="6934200" y="2438400"/>
            <a:ext cx="217261" cy="990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43800" y="2743200"/>
            <a:ext cx="1082105" cy="460704"/>
          </a:xfrm>
          <a:prstGeom prst="rect">
            <a:avLst/>
          </a:prstGeom>
          <a:noFill/>
        </p:spPr>
        <p:txBody>
          <a:bodyPr wrap="none" rtlCol="0">
            <a:spAutoFit/>
          </a:bodyPr>
          <a:lstStyle/>
          <a:p>
            <a:r>
              <a:rPr lang="en-US" b="1" dirty="0" err="1" smtClean="0"/>
              <a:t>MAVLink</a:t>
            </a:r>
            <a:r>
              <a:rPr lang="en-US" b="1" dirty="0" smtClean="0"/>
              <a:t> over</a:t>
            </a:r>
          </a:p>
          <a:p>
            <a:r>
              <a:rPr lang="en-US" b="1" dirty="0" smtClean="0"/>
              <a:t>USB</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Beaglebone</a:t>
            </a:r>
            <a:r>
              <a:rPr lang="en-US" dirty="0" smtClean="0"/>
              <a:t> Black</a:t>
            </a:r>
            <a:endParaRPr lang="en-US" dirty="0"/>
          </a:p>
        </p:txBody>
      </p:sp>
      <p:sp>
        <p:nvSpPr>
          <p:cNvPr id="3" name="Content Placeholder 2"/>
          <p:cNvSpPr>
            <a:spLocks noGrp="1"/>
          </p:cNvSpPr>
          <p:nvPr>
            <p:ph idx="1"/>
          </p:nvPr>
        </p:nvSpPr>
        <p:spPr>
          <a:xfrm>
            <a:off x="228600" y="1752600"/>
            <a:ext cx="4572000" cy="4800600"/>
          </a:xfrm>
        </p:spPr>
        <p:txBody>
          <a:bodyPr/>
          <a:lstStyle/>
          <a:p>
            <a:r>
              <a:rPr lang="en-US" sz="2400" b="1" dirty="0" smtClean="0"/>
              <a:t>Processor: </a:t>
            </a:r>
            <a:r>
              <a:rPr lang="en-US" sz="2400" b="1" dirty="0" smtClean="0">
                <a:hlinkClick r:id="rId2"/>
              </a:rPr>
              <a:t>AM335x 1GHz ARM® Cortex-A8</a:t>
            </a:r>
            <a:endParaRPr lang="en-US" sz="2400" b="1" dirty="0" smtClean="0"/>
          </a:p>
          <a:p>
            <a:pPr lvl="1"/>
            <a:r>
              <a:rPr lang="en-US" sz="1200" dirty="0" smtClean="0"/>
              <a:t>512MB DDR3 RAM</a:t>
            </a:r>
          </a:p>
          <a:p>
            <a:pPr lvl="1"/>
            <a:r>
              <a:rPr lang="en-US" sz="1200" dirty="0" smtClean="0"/>
              <a:t>2GB 8-bit </a:t>
            </a:r>
            <a:r>
              <a:rPr lang="en-US" sz="1200" dirty="0" err="1" smtClean="0"/>
              <a:t>eMMC</a:t>
            </a:r>
            <a:r>
              <a:rPr lang="en-US" sz="1200" dirty="0" smtClean="0"/>
              <a:t> on-board flash storage</a:t>
            </a:r>
          </a:p>
          <a:p>
            <a:pPr lvl="1"/>
            <a:r>
              <a:rPr lang="en-US" sz="1200" dirty="0" smtClean="0"/>
              <a:t>3D graphics accelerator</a:t>
            </a:r>
          </a:p>
          <a:p>
            <a:pPr lvl="1"/>
            <a:r>
              <a:rPr lang="en-US" sz="1200" dirty="0" smtClean="0"/>
              <a:t>NEON floating-point accelerator</a:t>
            </a:r>
          </a:p>
          <a:p>
            <a:pPr lvl="1"/>
            <a:r>
              <a:rPr lang="en-US" sz="1200" dirty="0" smtClean="0"/>
              <a:t>2x PRU 32-bit microcontrollers</a:t>
            </a:r>
          </a:p>
          <a:p>
            <a:r>
              <a:rPr lang="en-US" sz="2400" b="1" dirty="0" smtClean="0"/>
              <a:t>Connectivity</a:t>
            </a:r>
          </a:p>
          <a:p>
            <a:pPr lvl="1"/>
            <a:r>
              <a:rPr lang="en-US" sz="1200" dirty="0" smtClean="0"/>
              <a:t>USB client for power &amp; communications</a:t>
            </a:r>
          </a:p>
          <a:p>
            <a:pPr lvl="1"/>
            <a:r>
              <a:rPr lang="en-US" sz="1200" dirty="0" smtClean="0"/>
              <a:t>USB host</a:t>
            </a:r>
          </a:p>
          <a:p>
            <a:pPr lvl="1"/>
            <a:r>
              <a:rPr lang="en-US" sz="1200" dirty="0" smtClean="0"/>
              <a:t>Ethernet</a:t>
            </a:r>
          </a:p>
          <a:p>
            <a:pPr lvl="1"/>
            <a:r>
              <a:rPr lang="en-US" sz="1200" dirty="0" smtClean="0"/>
              <a:t>HDMI</a:t>
            </a:r>
          </a:p>
          <a:p>
            <a:pPr lvl="1"/>
            <a:r>
              <a:rPr lang="en-US" sz="1200" dirty="0" smtClean="0"/>
              <a:t>2x 46 pin headers</a:t>
            </a:r>
            <a:endParaRPr lang="en-US" sz="1600" dirty="0" smtClean="0"/>
          </a:p>
          <a:p>
            <a:r>
              <a:rPr lang="en-US" sz="2400" dirty="0" smtClean="0"/>
              <a:t>$45 MSRP </a:t>
            </a:r>
          </a:p>
          <a:p>
            <a:r>
              <a:rPr lang="en-US" sz="2400" dirty="0" err="1" smtClean="0"/>
              <a:t>Ångström</a:t>
            </a:r>
            <a:r>
              <a:rPr lang="en-US" sz="2400" dirty="0" smtClean="0"/>
              <a:t> Linux</a:t>
            </a:r>
          </a:p>
          <a:p>
            <a:endParaRPr lang="en-US" sz="2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101</a:t>
            </a:fld>
            <a:endParaRPr lang="en-US" dirty="0"/>
          </a:p>
        </p:txBody>
      </p:sp>
      <p:sp>
        <p:nvSpPr>
          <p:cNvPr id="145410" name="AutoShape 2" descr="data:image/jpeg;base64,/9j/4AAQSkZJRgABAQAAAQABAAD/2wCEAAkGBxMSEhQUExMUFhUWGBcaFxYUGBkZHRwbHBwaFxcYGBoYHCghHRolHxkYITIiJSkrLi4uHR8zODMtNygtLisBCgoKDg0OFxAQGiwkICQsLCwsLCwsLCwsLCwsLCwsLCwsLCwsLCwsLCwsLCwsLCwsLCwsLCwuNCwvLSwsLCwsN//AABEIALcBEwMBIgACEQEDEQH/xAAcAAEAAgMBAQEAAAAAAAAAAAAABAUCAwYHAQj/xABAEAACAQMDAgQEAggEBQQDAAABAhEAAyEEEjEFQQYiUWETMnGBQpEHI1JyobHB8BQzYtEVQ1OC8SSSouEWY8L/xAAYAQEBAQEBAAAAAAAAAAAAAAAAAQIDBP/EACoRAQEAAgAGAAUDBQAAAAAAAAABAhEDEiExQVGBobHR8CJhcRNCkcHh/9oADAMBAAIRAxEAPwD3GlKUClKUClKUClKUClKUClKUClKUClKUClVnXL91BbNprS/rAH+KYBUq2Af2p2/kaq9Jd6j8Q720pRmG3mVGBwGySdxiTxE96Dp6VC0es8ifFKLcYSVDcfigZzA5PeCalrcB4I/P8/5igypSlAqFf6rZS4tt3VWcSs4B5Ag8Tis+pputOsxuUqD7nA4ryrxf0C7pgtxiHs4VWUkhZMwVPygk9sSfU1dD1+tWo1CW1LOyqo5LEKPzNeN6Lxtcsi3av3b/AMKcta27wIPl3up8vsIbHNemdJ6No3VLyWxd3AMt28WuvBzIa6SR9MVm7dMZhrdv+J+f7b38R6YT+sBACtKgkEMu9SpAhpXzY7A+hqXo+opdJCbjt5lWEHEqSRhhIkc5rN9DaJJNtCW5JVTPlKZxnykr9CRX2xoraGUtop2hZVQDtHC4Hyj0qubfSlKBSq3q/WbemjeHO4MQEE4UqD3/ANQrSPE2mLbN7buY+Hc4AUk/LwAwn0zPBoLilQOk9XtakM1okqpAkqVmVDYDAHgjtU+gUpSgUpSgUpSgUpSgUpSgUpSgUpSgUpSgUpSg0arSrc27p8p3AhmUgwRgqQeCR9Caq9T4X07WyiLsMHY4JJQkQGG4mY7A4rb1jxDY0x2u4NwiRbXLnvx2HuYrzfrnjjUakbbR/wAP5o2QSzAZy2JBE/KR96LHaeHelad7RtvZCXbJ2XUVnADBYFxPNw6wwbnicirfp/QdPYYPat7CAwEM0QxDNgmOQPpXmfSPGjLeS5cU71ItuIO65a5HHzMhJKn94fix63Yvq6q6sGVgGVgZBBEgg+kVmXw6cTGdM8e1+V9fb9nzU6hbaF3YKqiST2ri+tfpFt2/8pN49TifURyP7xUrxR4v0yK1qFvA4fPkA9z3I5x+dcR4t0GmS23w4BBgbZnEZO4mRGZx3q7jnp6DpPEWm1Wl+P8AEFpfldmKq1sjlSTgHP3BkVxfiT9Ilj4dyxp0OoDAqWugLbAiIVVCk/8Ax9przNlEwTx74niasOm6K5qG+HprZuN3aIVfck4H1MCrs0hWnLgq5JiP58/XFfoPwffVdBpZP/KWP5VwnQPAlq0Q2pYXbnOwYQR/Fo+w9jXfdNuokAqABgEDAHYR2H0qFWPxnbKqAP8AVyf9q2WdSGwcN6H+lRNdZEh9+w480bjAmAo+5mMkVquXWuwFXj8R5/2FVFpeuqoLMQqjksYA+pNU58RK+NNauag/tINtv6m68KR+5uPtWP8AwW1v+JfU3mmR8Ri4T9223lAHqBNXaEQIiO0Vnq6y8PH9/lPvfkpD0/VXs3ry2l/6emGfob1wSf8AtVD71ZdP6dbsrttrAmSWJZiTAJZmJJOBkmpdKsjOXEuU149T8+r4qgcV9pSqwUpSgUpSgUpSgUpSgUpSgUqg6tqry3ot6ixbG1DsvZ/GAxgAGSDtB3RJiO9QD1TUpsX/ABGjf9rz+aNyoWJMDBI7SS0ASJIddSubsajU3btxbd+wUWTlSW23PNaZWUBSu3EgHIOSRNWnSLeoAf8AxD22JI2/DmAIjuJmc0WyzusKVB6v1ixpUL37ioPfk/QDJrz/AMQfpEcsFsqbdpln4xgtkYIBws/c/SiO86z13T6UA3rgUnCryzH2Xn78V534h/SDduG5btg6dAAFfBZvv+E+wz71xmp1BIX45NxHJY3bmTkSN0nOYql1fVxtdBFwM07ri8YAgDvx6D6UF5q78N+vJVkXF0iSW4Pqd2apdR1UkKAAWTi5EN7ECcVV3b7MZYkn3/l9KwL1Nqtuk61k1Fq5Mst220sTyGBz3jFepanQ6gt/hhea3acsbI2Fbe/zO9kGZjkrk4DCBArxqwScjAH4jgD7/wBOa9ft9Q1WssD4l5XtgB2+Gu1l5KvuiQyspwoztPY555S95dO3Czxm8cu1+X7/AA+nRyPUEa2rFuNxUjmCJmSMD8578ZroPEGo+Jo9P5SbrWbahYiWcbZHcmJIGAD9axvdKcoj2AqX0YM6CWQtbYRKjcCpgsOMjjna63rBf0q7zOqR1cqonyE7fI0yRjficR6Ct7mTlZcbpj0X9HUtv1bR/wDpTn/vft9F/Ou4TTizbCWLahRwiwB7ntJ+p+9cf4f8TODF1meY+diZgAYZj5TA/dP+kyx7bSXhdUMgMNMSCDIMEQfQ1ZZUqsW58aCp23F7CSPoWgQ3I9RJxU/SC43liX9Y/i3oMYOJ9O9Wi9MmC7bYPAjviJIxzGM+9ZXLpVAmnQDbCwZEcjgidsD58jvBiqjGzpVtqDedZzAmMc89/UxArYNW1wfqRAkgypBENE5gRH3+nNR7XTPx6h5zuKyYDZggzI5kAEkcBoxUTX+I0tjZZA8oieFUD0H9P4Utk7rJatrdlbXnuPLZyfqT5e/fMfygCoHiVWubdOu8TDNPkmYOeCw9Fn3iuc1CXL5J1DllP/KGFjtvzL/Qnb7d6n6MQywIAIgV58uN4jrjwvbvqUpXocSlKUClKUClKUClKUClKUClKUETV9Ms3TNy2rnGWE8HcP4io58P6X/oJ+XuD/8AyPsI4xUzWatLSl7jqijksYFcD4g/SR5D/gkD52m42PrtU/zaPoaDouvOmjaxqQQqJFm4o72mgKQO5ttDYnyl65jr36R2IX/CJ+rY5utG6AYJVTgfefpXC9S6ndvNcvi417BUh2EDg49PoMVTX+qLaKtblpDDaY29vT8Q9vzrPau2ufh784/T/l+sW2t11x994s15LjAMXIJABIMbu3txVRqurqjOLR3qQBDjyrE/KBH5Y+9QbysXdLvlIVmVbe3bugEHEgg9yM+9aLl2bCf6WYDjhvNn71duWmm7eLRJwOAMAfQDArVNFBJgCT6CpOm0TOTCs8c7eB7s3AH9zQabalsAT/T3J4Aqz6T0ZrwdpGy3HxG7CfQSC35j71X3nb5GEbSfLEQe89yfrmrTp3iG7atNZAtsjRh1BMA7ioP7JPP3po2vdBbtaaw7G4nx9w+EzKw2ifmtgD5e5x3GKlf8R2XJtGVzu2sdrEyGYACB6iJHFU9rR3b7k3Fi6sFbLLtJSMFActwcc+k5iTZYAcRn+xV0m19rvEoKylvY+PKI2CJ5BBmcTxwPQVbXuli6D/iNrRbRhtDKZEtBMCZOce8iYrim84ZkAhRlmIVR7T3Yx8qyZq66d4jWzb+E9s3UDAqQ21u8kTJDZjB74IimpJ0NoOntk8D710Gg19+yAFuMoBkDkTxlTyPaR9QQCMtPpwBIH3/p7H27Vhrbm3Fcq3HcdH63b1JC3fLcA4mUYAgkwRBzHIDL7cmT1Lr9nTLtWDAwOR/uf7zXl2m6i9u4GtsVYHkf19earbmpcjebjMTE7hJyYkER/EGrzWHK63q/iRruWcgHhRyfYAZJ9gKg6DUNMuNo7AmW+pjAHtn7cVWgi3Devc8/T6ewxW5r8/0Ncc910x6OntXAalaadyn3FcjpOsC2f2hXZdDddQCyOgVILksBtjJkduKxMK3co7HV9TtWmVLjhSwYjdgQpAOeBlhzzNam63pgQDqLMkwBvWSfQCcmqm/u6hhBs0pw14jz3VkGLII8tskf5hyY8o4arlOkWBt/U25UkglQTJiWk53GBJ5MCvZLtwzw5e/f16TaUpVYKUpQKUpQKUpQKVheuqgLMQoHJJgD6k1xPXf0h21VxpFF51wWOFB9u7fwHvQdpqNQltSzsFUcsxAH5muD6/8ApIUI/wDglF1lMb3kLMfhXBb7wK4TqnWb2qcXWuO7WwC1uRtBYEEAcDvxmqDVdSRdjgkXAZe2AIJH7R/v6UF51Hq17UXDe+I9xkWChI2jcOAOBEHj0qh1PVUQoyE7xlkEbZIIMkfXtNVGt17XCxgLu5CiJ+p5P3qGxptdLS87PcAu+VbgDRaKiZUlCeczHORniogP6lhjysD+fl/pWbT+ob7E/ukD+VYmF+IGPzHj/umsrLrs3STctN2ZF/qv9KjKVCFTk7gcfQisvO0Y2hR8xxAn1/oM1N0fSm2m58NrigjPBOYJtqR5uV+YEZ4zi6RF0N1A4F0H4c+YWyM+nmEyJ/8AqrxLm24z6LcyCfiBwFtSQQIBIyQCQOf5VRaq78S4zARuOBM9o/sdquvDeru6ZwwPlkMUPBj+R/vsI1Iimvu924WckuTmfbER2A4jtFd14V6JaS2txrfxbhkjAO0rBVVJ8onuecH0IG9tGmt3XLSEOIDFtstIMLsB+UYG49h3ztpbiMhKmQQcieJHt7d6WEq76p1EbAr3N1wT5UVTDSYdn7tx+XvWmx0i/qdrMtqIB3scPMgb1QwxmASSADhpOBSg9owP7xVn0bqNy2doG9GmbfriOQJ4/lV1qG9vt5bigWXW3uJgP5SAPRTG1QPaI9JAIy0mnFlgzAkftLypyNwHDCe+RHbtVrrXd1e4XWbRAbTkfDZB6qpEQGYLyTkcTFc1qNVfvEoJQTlVkH33Hsccc54NS2rJFvf0N7Sk39LL2nMvZJmZ/ZPZ/bn2yFqdp9ba1Vsm0c/iRsMp9GH554NY2NY6iCNoIAIXAOACO8Eifz+1aNf0j4h+Ppm2XhyACcejAz8RTAH7XsQoAx3GP+E2f71zQ1GCK6jQdWF79VcUW78SF/C4z5rZ78HHPI7GuI1F4LKwTcLmAJJ2jOBU01t0n+L3WQAA2Y+h96qb+t2kgtMdh29p7U6F1YWvikrba4wUIMtGRIWMFyO+YHucTeg2tOb1xtQs3FLt8F8LHzYA/wAwxPlEdsHsmOk2gWLWoZN21/glhJlQSDElA2SI/EARXUdG6K42XLYVLW+AjQ73IIkuuZAgNtzkHAjEfW3LaaxrmktOb4/HeOyzZJWPKCAWAUmA0ACMGKtNBrb9ggXWJuMrDcYA3GGIEYHzTtIgBpHNNWumHF5J0nX39no3RvE1u5C3IVuN3CMZiFJ9+PYrnzCtHiXqcXES1qQrrJazbVrrt2WUtgsFk5OOORMjl9Y9lka4xChMAwzM7FZJcGYPB78CT5YEvo/ipNLC3SNjkHiG8wBLQBJTM5M5x2nXfsxjJOuU6L/pdnV3LS/EZ0I+KJcgM27Nt4Qn5RjaY5nkCd1jp+u3Lv1SFRcBIVIJQGdsmTMAAnvJ9RF6jAgEGQcgjuPWsqsZt3ehSlKIUpSgVQ+MOuvo7Ie3a+IxmATAEdz6/TFX1UXjK1NiYnawP2yP9qDyXqvXdRqmV3uOzIATaBAUEggjaMeucmuf1evRQrhitzdLIFBmDwxx/PvxW3xkvwrw+GAodASVwSZIYT6YFcu9Nq6PoekfqOq+EpSzKszsBJ2iMHILZKiJA/KqfrPSLli+bHztMKVB808QPX2qT4Y6q2kv278H4clHMGCpjfB7lcNHsK7E6tbHWLb3kDoNwkEH51EMvrET9Ca8vPn/AF5j/bY68uP9O3ypdD+jnV3ApYohb8JliP3tox/GqTr/AIbvaO4qX9oDCVdTuVhMHbiZHcECvaOt9cVATaeyZA87Os8Zi2M/mPsea8u8T6wXwAXnzeZ2BP02jsAQBJjk/SvVZI4zai1ytIRFEAEyIiD33cBTHM1u0fTGYM6/rCJ3BQSQAVBIxP4hkwDmJipuv6SlkKm43ySQiIx2yQp3iFkjJEbRJnmM9Pp+koNM62kcOANxmN2PML+YxldgiDwZyZvc3FckNOl1ff19/wDf+81t0V+6iuq3yseUKM+VpBg/h74xyI9pC9Acpfe2YW2o3AuoIJYALk+ZY3EMB2j3qL0LQt8UblkkEfDAJfIkExi2fTfmY8rDFXyjovC3QVaXe2GU/wDMYhs5xtnJMf3NWuo6ZpbSFmQ7W4JYlsgkBRwBMEMQDEjtVBbuXdO3lugEQf1bSJHExg/yrf1DrF28CG2gMwZgqwCwEAn3gVpEFbhUnYWXkYOY9CRzWBntW/TgBlPYET/4rdq76sAB29gAPXFNmkNBJAHJIAz9q6fpujvaY7XVCjBjdVQPiWwAfNMSD+IZjcvYg1yzLXRdI8QTC3iQ4AC3BE4woeSOxiZj6HziibrdOl5BcttC7QBctkh0kSwvQeCwaTgDcCYmoAsjy2ztt3FWEYeW3cUcRAG1ojtnuPS2bp7JeD2WFq4SNw/A4kGY7GYMDEkfLI3Vet6rpysfBMGQ1hpGwgnKv2xGB3kkdmmjbHTaa9dmT8JF+ZsM59wB5UHux71Jvaq3bZUVpCAKDO44Eec9z2+kA965lLpUYJE8xifWakaNARJ47+wET/D+/TFjW1v1fTpqFnZ5pklTtE/trztuHGVxAEq2I5O3p1dWRU2sxIZnc7SQSd24Dc5wfKQRgkAZq2t9X+DyZUmBOPvPYVX37zLvS5m1BKkHgsZIjkgkz7fc0ggaSy1m4stsklZUgg9okSCDHafWpa6prQucCWEXFjAkHuDABAPNfbalPhhpa1BgyJAIkfb2FYI21SgJKkyAYx9DExVEm6SpuXG1TG5tABIJBPIAKk9hgwM57E1b+GW+LcNv/EhwykOLwO3A8rrv/CMHmTsB8uIrukdCbVllDlQpUkKpaSdwGAe0HPvVte6Rd6aRuINu6CvxFUbl5EjcPK4yQfY1jnlvL5W42TadattYu3NPfTbaCnfq3YqQudty1LbYJMBQCzSZMk1Qu1pQdoL7v8t8rK5hgvae6meORVhdVdXeDBbl8LtW2LvAWPMDtG0ZmAojny1daPwVcsldRqRFoXE3rJkKxgkSWIVSRJJmAfrTm8vRMJN8P3Jfjrc+uvi9L8MW2XSacN8wtJP5DFWdfFUAQOBX2tx5SlKUClKUCqHxh1BLencMRJWQJAgAgliTwO3qTgAmrx2gE/w/2rjD0sG6+o1bh2cQLQyoGCFHckQMiO/rQeZ9X6Nqda9tbVlmZSyt2VZIMsxwBz9e011Xhz9F1m3D6pvjP/01kWx9fxP94HtXaXlOAx+EvIt2/mb/ANuQPZfzqXYcmZUqO0kSfqBx+dJq0u0HqfQdPqLIs3LSm2vyAADYYIDIIgESe0esivIvHXRNRpbtp3HxAsbbi4DBYlCBw8DgdpI4Me4Go3UNIl621u4u5XEEH+BHoQcg9iBTLCWy+kmVnR4V/wAU07oWN64v+k2gx+m4XBP5CqfqLllDW1cWyf8ANdTk8YjA74z9cV0HjvwK2lYvbIa0TgkgET2IH4h6wAcd5qi0encqgZyVXKqCSBOTg9/pTuqV0DRosOXuKTncBDejAZEEgnvnjvXQ6DqYV1A06vbyGQFldxO7zOuSQR6ZEiM1At6ViPp2n7GB/fFYshBg4Ireojo+oaRdYiXrLtuS1t2hlVg+52ywAgQSIwcDkSa57RIyW7ltXCywDWuGc5mBGYjInMjnFSen65rVwOsjIDqkDeuF2hQI3RJk/wA+b/VaXT64OQIuKGENKsDMLvHLCWXgHgiO1LE25DdiIHrPf6fStqjHqO9fdTbNtzbusN4iLk+VpAIDlog5+c49f2q0upUkEEEcg4P3FRWx1jIOKHzfWlo4wRP9/wD1WhnjMxHegzatN91USxgetRb/AFGflIj9o/yVRlj/AA96w0qObisoO6cbhvZj6RwPoM+9BcWdddKCyS4zhCsEiDgEiRiYXiC0cwcLoWcT7g8j2rMX7nmcuVO0jGABjy54Hf1nMzUT453It0HzcPk9sBj37ZP8eykTWuogmQFyNxyT7Af39KjXrmx9pDBCp8wM59TnE/3xUV22owuQ6MwhoOBwZj+QFbP8tmBKum0AD0/pFZVgoKogYF7bNO6AYBP8u8mvobaXAIdWjDDj7+ntWkGAFGFHAkx/GvhaptrT6MR/IV8L1qL9hn++Sew9zVn0XoN7UuFtoXJ9AdoHqZjHuYH71ZVN8KeK72idzZVW+IFDBgc7ZiCP3jXTLodd1hle7C2l7wVQevux+n8K6Xwx+ji1Zh9RF18eX8I9Af2o9MD2rpOu6gDT37dkp8UWyqoCJUsp2SvYRJ+gNCTmykV36Puk27WktXAoLXAXDkQdrEm3Hp5CP41da7Uad1uWrr242lbiswGGUkgz/pk/Stmg+GirZRl8iKAoIwoAUYrXquj2LhZntqxaJJnMKUB+sEirjNTS8TPmzuU9oXSeorasIt+6u9ZTdIbeFLqr+XgsttmPpDTxVtptUlwSjBo5g5B9GHIPsc1FudE05Cg2lheBkAfMeB++3/uPrW/SaG3a3bFClo3HJJI7knk5JnuST3rUYyu7ak0pSiFKUoKzxGv/AKe4ZA2gtJ7Rmftz9qr+lfD1FpX5uCN8YM8gj1HEHuPWr+/aDqysJDAgj1BEGuF8QX7ulNp9P8JBaZVvW3Zbe8cKQxxtPoBMxg1m68tYy3pHTanUImSQJ/M+gHc1G1DEgbyUVuEX52+4yPoufesOn6xNVbDm0Vu/jt8HtkbwpK/UD6VU+J/Fi6fcFQl1wx28ffgCnNtLjZdXuuW1oQS42KONx8x+w/3muT6545VZFkTEyx4/PivP/EPiC/fG8vgkjaJxzzPPfHFR+ikvkb2ccg4thRBlj6cYGce4I1vaaXmvvnVKSbjM8BtsiIPcDuMEexrnrUhtrc+pxJ9GPr/q4Pf1O7r+sCvaK7d6jLqG83IPLZGY+x4zNz05LOqtsjyt6JWdokezbZKZMrkjkTkVrGdEt0gI5Hcj6+2IzxUpEBE/MO5jj6VBO60xtXgVIwrHtGAGPdfRhxxkfLIQEE52xzP8x+eCOxrSPl21t7yDxWRJTZcDqjTCtuA/EJ+L/p55/iOIjaneT8LIHzXHwokxOMnkcT7mtGt6ZcBDhiwHzPGVbymFHCgblyJMkZyJDpX6np9XZi+wtuo5iT2EpyWmMrPrycnmrF4AbW+UcMBlfYx8y/xHb0P0aUeUbwJiSQYHHpnGZgfSasukaXSOXW4zbvwkkIFEjIWcvBOJiR9DToiDqdPcR9nw23RuzgBTwxY9q2Wumpui7vuv2tWxAxO4ndwoAB3EQQ09jV1ofD1zfm/cFncpQru3sYhWRTlMGJ78xAxN/wARptLtRfI5g/DWC7HzA73MlcDgEfMeZgZaUvSvC4EtdDXGgmFJMwO5kFhjKqQYyCYqDrHsLqF+GX+Gxldx25yRtbmJiCYPsK2dT61cvB0uj4YACrswG+p5Y4BOI9qhCQVt3A0Kph4HI9Y49KbNMddqSxufHg7mEMMe32j1ma+lSjbH81vbAO6T7TOT3rULkIUkOJJBYdjmPetRas7akbEuFV2KTtkkAmee30rAmtbPWIDNEDB49/oO/wDL3rKsmuVu0+ka40QZOAq5M9gfT6ZPtXS+FPAmo1UNHw7fe43f93ufosDsSa9e8OeFNPowPhrLxm40T/29lHsP41O5twHhT9GLtD6olF5FsfMfrM7fqZP0r1HpvTrVhAlpAi+3f3J5J9zUulakTZVZrPD+muuXuWVZzyTP7JQd/wBkkVZ0qor+m9F0+nLtZtKhcksRPmJMkmTyTmrClKBSlKBSlKCr6zptQ+34F0JAfcD3JA2Z2mADP51HTR6wIB8dN4NwyVkEF1a2MAcKGH3jPzVeUoKQaXWnd+vtqTsAOzftWPOQIWXLcE4j8PasD4ZQRcDu+oXIvXTuafQCNqqfRQB7VfUqWStziZSajg+vHWO1ptMiDUWnBvWpCG6gIzbdjAUiQ0yRIycFvO/EoYajUnUXWVVubltHc28zhR2AURJMdgOce49U6cLoBB23FyjjkH/b/wC+0ivGPHL3WuLb+EhfayG5Mh4JMZJO/HyDJJMbprNiSuf1N9GtgllKYIt2zABgx8S5GDk+VQTng1p0XWkAcMkiPIqHYO4nKk8GcnJHbtq1umsohDXPi3YwLZ8i5JOdsED2wZ7RNVSpWpNJan2SlyTdubQowqglmnsp4HAyTiQYMEV1F3qC3rPxPhPvtsIcM3kECHEAclT5QcEyZxPIW7FXGk1F4qqK77EPlEmAWyce8TH1966SajFu3WWbfx9ObeqUWWUYuHasgdwp75BIkSGkHIjjNYG2/DlWUE7GM8AkeWYlScwQQPQGa6f/AIgLmxdVcU7MpvVQk/6gImYiJgj0OTX+IUcxL24ltthBlEgeeQPkMCJM/wCkAQLNVL0V2m0Zt7XFwFmXMGTE/K0iIkEbc8ZFTLt4tj8I4UTA9AJ7CTHpNbNdqXRgl+2irtBUWwo2gz5kgwwkGQTBjEQK1XFgD5SDkOuQw4wf4EcgiDBqVY26dVETE+/981kr/DdblsgHsD37mBzGB/4MVX/4klGa1BKmM/nif61qj4jKyyLiLLCe/BBP1NZaW+s8RvdFxLX6llgEmSxElh5jMCTwD6HHFU8h2RLm0XFWQxnJHcSc+v2rXdYOnn3K4Y8R64PcRS/qWbk1LVkGaUKXAGMmGBPHb0z9KxuXCeTWsmsGfj19B/SoumZatbP6f+Pqe1SNHoXusFALEmAiZM+hI7+yyfXbXpvhf9GRO19WdoGRaTn7n8P8W9xWRwPQfD17VNtt22dvU4Vfcgj+LR+6a9a8Mfo7s2Ie/F65jB+Qfnlvvj2rsNDobdlAlpFRR2UR9z6n3NSKuvabfAI4r7SlaQpSlApSlApSlApSlApSlApSonUeo27AVrm6GbaNqs2YJ4UE9qCXSqb/APJ9N3cjBPytwNsmQP8AWtaX8W6cCW3gAKSSvAYgSRMwBJLREAmeJC+YSK811ehW8t2xeKXChKfGHl+K4yE4/wAxREv2MDJmuq1HU31Spb029Pigl7xWPhoMGJx8U8Adsk8QbS30y0tpbQQBEjaImCMznkzkk85ms3q6yTHHd73t9/z+fTwzXWzprS/CteVpX4xgho5kRhucE8j0qT4Vt2UQgqbd5MMILO07gCoiYg7WX3Feo3/Di29PdVUN0uZKhiuJnyTww5HEkDNedeIOk3LV1WDsLkzavGFmBAV5AIaBEEGeAAK3hfFccp5U/iDo6CLltQhY+WzuLM07SNoWezcT+XezsdStpYu2btkW2Xi2cHcY2qVEMfYrJgGY5bV4Z00XHZ9zasDyrcjCgAEhjMEAxjK7SIrf1XqiK65W44ELZsrkNgHc0HJMnvjEdq1et0k9ufTpFwbbtwMN3DNG7HGP+WfQc45q36Fq1JKAi2u7Oo3bVD8kO5w5/wBPmOc+tfLfiBb1pdPdJQnyszA+UD8JPJWQB2PIJxuqy8cX9My2ZsXGuKXS2llTatlFYg8iQoxlYmRkds3eLU/UoPEXT00h8yXXuDLy0oxJJDrt8xQ4ETPOaqrh2vvtklACSkH8Q9JwcfXFWr3rt5v1zICvlRVXaqIsqtseqgg5k88+lVq7fwLjBCfMASDx9vepzytZcPLC6sacFFuW2VSWlhHMHvGTS/dBbcFAMRI5itBaeaE1E0ymsGeiS3HHcngff19hmuy8MeBLmphiDt/aOB24+0+pkcLWbdNOPtWmb2B49SPUD09zA967Xwv+j69qQrMvwrXd2ksw9hiR9Nq/WvSOg+BdLpyGKi4+MsMT+1tM+Y8yZjtFdTV1aztT9A8N6fRrFpBuiC7ZY/fsPYQKuKUrUmkKUpQKxuEwYAJjAJgT7mDH5VlSgUpSgUpSgUpSgUpSgUpSgUpSg+RSK+0oFKVTdT6dqXubrWp+Gvl8uzcBGSeRJOZnERQXNcp4w8PtdBu2RuYDz2pgXBjKn8N0QIb2FWL9P1RI/wDVCJQkbAMq6sRKwSCoKx3msE6Hce3bt39QzooO9FkfEMkgO5JYoBAjE9yRipWsZLeteR63S/GJc3mYCRadothGAko+1D+sB28RIBziBK6Tq1vHbcZLV2FVmAXfc2iQUdfKflUwZBk5AivSfEPhhLi/qkRcQ9sKNrqBAWBgEYg84ivMut+Hb9wm6jXG24i5PljgK0R/L3zW5l01kxlJvePZo8SdGRihtCHPl2H5ruY3KvYjO4E49YAprvDfUNRbhyLgt82xcBb23RhjjuTWjw7q30mrF7UW7jAghyRuOSDunvxH0J+leh6nx3020jG0CznMBCCT23Mf61jPLPesexjMdbrzi91F7ygujbre4OQCI4j6HDCPRY4GK3qZLlWwfLGOcd4q0sddDsTcV5N7esEm2ob5gyCCYksCD82cZmD1DS/FubbIfGF8sFuMqoyomf4Y7Bnj15vLtw+L+nky6z5z+PzSl3TgCT6CpvTuk3L7qqKXY8KskfmOftA967Hp36PtSVF29aYJILokC6y92CNgkejEHmBOD6T4dv8AT7KqmnZF3LuJaQxG4p52YfMGBBU5BBwKzLtc+Hyzcu5+d/Vc14X/AEaKkXNUZPa0hwPYkcD2X8zXo1m0qAKoAAwAKgnrmn/6qmCFJGQCVZssMDCMZJgRWH/5FpZcfHtk213tBmFgmQRzgHAkjHqK1I4rSlY27gYBlIIIBBBkEHIIPpWVUKUpQKUpQKUpQKUpQKUpQKUpQKUpQKUpQKUpQKUpQKUpQKUpQK+RSlBXavoOnufNaWfVZU//ABiqu74G0jdrg/7v9xX2lTlht9s+B9GvNtm/edv5AgVc6HptmyP1VpE/dUA/c8mlKahtKqNe6dZdtz2kZoiWUExO6Mj1zSlUYjpdiI+DbiZjYsSJgxHOT+dfF6TYBkWbYPsij1Hp7n86UoJaIAAAIAEADsBwKypSgUpSgUpSgUpSgUpSgUpSgUpSgUpSgUpSg//Z"/>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5412" name="Picture 4" descr="http://www.elinux.org/images/7/76/CONN_REVA5A.jpg"/>
          <p:cNvPicPr>
            <a:picLocks noChangeAspect="1" noChangeArrowheads="1"/>
          </p:cNvPicPr>
          <p:nvPr/>
        </p:nvPicPr>
        <p:blipFill>
          <a:blip r:embed="rId3" cstate="print"/>
          <a:srcRect/>
          <a:stretch>
            <a:fillRect/>
          </a:stretch>
        </p:blipFill>
        <p:spPr bwMode="auto">
          <a:xfrm>
            <a:off x="4114800" y="2667000"/>
            <a:ext cx="5029200" cy="3358631"/>
          </a:xfrm>
          <a:prstGeom prst="rect">
            <a:avLst/>
          </a:prstGeom>
          <a:noFill/>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WiFi</a:t>
            </a:r>
            <a:r>
              <a:rPr lang="en-US" dirty="0" smtClean="0"/>
              <a:t> Card</a:t>
            </a:r>
            <a:endParaRPr lang="en-US" dirty="0"/>
          </a:p>
        </p:txBody>
      </p:sp>
      <p:sp>
        <p:nvSpPr>
          <p:cNvPr id="3" name="Content Placeholder 2"/>
          <p:cNvSpPr>
            <a:spLocks noGrp="1"/>
          </p:cNvSpPr>
          <p:nvPr>
            <p:ph idx="1"/>
          </p:nvPr>
        </p:nvSpPr>
        <p:spPr>
          <a:xfrm>
            <a:off x="457200" y="1981200"/>
            <a:ext cx="4191000" cy="3886200"/>
          </a:xfrm>
        </p:spPr>
        <p:txBody>
          <a:bodyPr/>
          <a:lstStyle/>
          <a:p>
            <a:r>
              <a:rPr lang="en-US" sz="2000" dirty="0" smtClean="0"/>
              <a:t>TP-LINK TL-WN7200ND Wireless N150 High Power USB Adapter, 500mw, 5dBi High Gain Detachable Antenna, 802.1b/g/n, WEP, WPA/WPA2</a:t>
            </a:r>
          </a:p>
          <a:p>
            <a:r>
              <a:rPr lang="en-US" sz="2000" dirty="0" smtClean="0"/>
              <a:t>Supports ad-hoc mode</a:t>
            </a:r>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102</a:t>
            </a:fld>
            <a:endParaRPr lang="en-US" dirty="0"/>
          </a:p>
        </p:txBody>
      </p:sp>
      <p:pic>
        <p:nvPicPr>
          <p:cNvPr id="146434" name="Picture 2" descr="http://g-ecx.images-amazon.com/images/G/01/electronics/detail-page/c26-TL-WN7200ND-1-l.jpg"/>
          <p:cNvPicPr>
            <a:picLocks noChangeAspect="1" noChangeArrowheads="1"/>
          </p:cNvPicPr>
          <p:nvPr/>
        </p:nvPicPr>
        <p:blipFill>
          <a:blip r:embed="rId2" cstate="print"/>
          <a:srcRect l="27437" r="26354"/>
          <a:stretch>
            <a:fillRect/>
          </a:stretch>
        </p:blipFill>
        <p:spPr bwMode="auto">
          <a:xfrm>
            <a:off x="7086600" y="1676400"/>
            <a:ext cx="1558111" cy="3371851"/>
          </a:xfrm>
          <a:prstGeom prst="rect">
            <a:avLst/>
          </a:prstGeom>
          <a:noFill/>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a:t>
            </a:r>
            <a:endParaRPr lang="en-US" dirty="0"/>
          </a:p>
        </p:txBody>
      </p:sp>
      <p:sp>
        <p:nvSpPr>
          <p:cNvPr id="7" name="Text Placeholder 6"/>
          <p:cNvSpPr>
            <a:spLocks noGrp="1"/>
          </p:cNvSpPr>
          <p:nvPr>
            <p:ph type="body" idx="1"/>
          </p:nvPr>
        </p:nvSpPr>
        <p:spPr/>
        <p:txBody>
          <a:bodyPr/>
          <a:lstStyle/>
          <a:p>
            <a:r>
              <a:rPr lang="en-US" dirty="0" smtClean="0"/>
              <a:t>Get Your Hands Wet</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VCL image users:</a:t>
            </a:r>
          </a:p>
          <a:p>
            <a:pPr lvl="1"/>
            <a:r>
              <a:rPr lang="en-US" dirty="0" smtClean="0"/>
              <a:t>APM_Copter_3DRobotics_SITL_Image</a:t>
            </a:r>
          </a:p>
          <a:p>
            <a:pPr lvl="1"/>
            <a:r>
              <a:rPr lang="en-US" dirty="0" smtClean="0"/>
              <a:t>(VCL: Must use same IP to access as used to reserve)</a:t>
            </a:r>
          </a:p>
          <a:p>
            <a:r>
              <a:rPr lang="en-US" dirty="0" smtClean="0"/>
              <a:t>Roll your own:</a:t>
            </a:r>
          </a:p>
          <a:p>
            <a:pPr lvl="1"/>
            <a:r>
              <a:rPr lang="en-US" dirty="0" err="1" smtClean="0"/>
              <a:t>centmesh.csc.ncsu.edu</a:t>
            </a:r>
            <a:r>
              <a:rPr lang="en-US" dirty="0" smtClean="0"/>
              <a:t> </a:t>
            </a:r>
            <a:r>
              <a:rPr lang="en-US" dirty="0" smtClean="0">
                <a:sym typeface="Wingdings"/>
              </a:rPr>
              <a:t> wiki  “Resource Specifications”  “</a:t>
            </a:r>
            <a:r>
              <a:rPr lang="en-US" dirty="0" err="1" smtClean="0">
                <a:sym typeface="Wingdings"/>
              </a:rPr>
              <a:t>CentMesh</a:t>
            </a:r>
            <a:r>
              <a:rPr lang="en-US" dirty="0" smtClean="0">
                <a:sym typeface="Wingdings"/>
              </a:rPr>
              <a:t> Mobile Node detail”</a:t>
            </a:r>
          </a:p>
          <a:p>
            <a:pPr lvl="1"/>
            <a:r>
              <a:rPr lang="en-US" dirty="0" smtClean="0">
                <a:sym typeface="Wingdings"/>
              </a:rPr>
              <a:t>Download and install SITL, </a:t>
            </a:r>
            <a:r>
              <a:rPr lang="en-US" dirty="0" err="1" smtClean="0">
                <a:sym typeface="Wingdings"/>
              </a:rPr>
              <a:t>MAVProxy</a:t>
            </a:r>
            <a:r>
              <a:rPr lang="en-US" dirty="0" smtClean="0">
                <a:sym typeface="Wingdings"/>
              </a:rPr>
              <a:t>, …</a:t>
            </a:r>
          </a:p>
          <a:p>
            <a:pPr marL="0" indent="0">
              <a:buNone/>
            </a:pPr>
            <a:endParaRPr lang="en-US" dirty="0" smtClean="0">
              <a:sym typeface="Wingdings"/>
            </a:endParaRPr>
          </a:p>
        </p:txBody>
      </p:sp>
      <p:sp>
        <p:nvSpPr>
          <p:cNvPr id="8" name="Text Placeholder 7"/>
          <p:cNvSpPr>
            <a:spLocks noGrp="1"/>
          </p:cNvSpPr>
          <p:nvPr>
            <p:ph type="body" sz="quarter" idx="3"/>
          </p:nvPr>
        </p:nvSpPr>
        <p:spPr/>
        <p:txBody>
          <a:bodyPr/>
          <a:lstStyle/>
          <a:p>
            <a:r>
              <a:rPr lang="en-US" dirty="0" smtClean="0"/>
              <a:t>Other Useful Info</a:t>
            </a:r>
            <a:endParaRPr lang="en-US" dirty="0"/>
          </a:p>
        </p:txBody>
      </p:sp>
      <p:sp>
        <p:nvSpPr>
          <p:cNvPr id="9" name="Content Placeholder 8"/>
          <p:cNvSpPr>
            <a:spLocks noGrp="1"/>
          </p:cNvSpPr>
          <p:nvPr>
            <p:ph sz="quarter" idx="4"/>
          </p:nvPr>
        </p:nvSpPr>
        <p:spPr/>
        <p:txBody>
          <a:bodyPr>
            <a:normAutofit fontScale="92500" lnSpcReduction="20000"/>
          </a:bodyPr>
          <a:lstStyle/>
          <a:p>
            <a:r>
              <a:rPr lang="en-US" dirty="0" smtClean="0"/>
              <a:t>Post questions on </a:t>
            </a:r>
            <a:r>
              <a:rPr lang="en-US" dirty="0" err="1" smtClean="0"/>
              <a:t>Googlegroup</a:t>
            </a:r>
            <a:endParaRPr lang="en-US" dirty="0" smtClean="0"/>
          </a:p>
          <a:p>
            <a:pPr lvl="1"/>
            <a:r>
              <a:rPr lang="en-US" dirty="0" smtClean="0"/>
              <a:t>Hardware</a:t>
            </a:r>
          </a:p>
          <a:p>
            <a:pPr lvl="1"/>
            <a:r>
              <a:rPr lang="en-US" dirty="0"/>
              <a:t>Software tools and environment </a:t>
            </a:r>
            <a:r>
              <a:rPr lang="en-US" dirty="0" smtClean="0"/>
              <a:t>setup</a:t>
            </a:r>
          </a:p>
          <a:p>
            <a:pPr lvl="1"/>
            <a:r>
              <a:rPr lang="en-US" dirty="0"/>
              <a:t>Application Development and Debugging, </a:t>
            </a:r>
            <a:r>
              <a:rPr lang="en-US" dirty="0" smtClean="0"/>
              <a:t>MAVLINK</a:t>
            </a:r>
          </a:p>
          <a:p>
            <a:pPr lvl="1"/>
            <a:r>
              <a:rPr lang="en-US" dirty="0" smtClean="0"/>
              <a:t>Miscellaneous</a:t>
            </a:r>
          </a:p>
          <a:p>
            <a:r>
              <a:rPr lang="en-US" dirty="0" smtClean="0"/>
              <a:t>We will be recording this session (audience audio-only)</a:t>
            </a:r>
          </a:p>
          <a:p>
            <a:r>
              <a:rPr lang="en-US" dirty="0" smtClean="0"/>
              <a:t>Sign in if you have not, sign waivers if you have not</a:t>
            </a:r>
            <a:endParaRPr lang="en-US" dirty="0"/>
          </a:p>
        </p:txBody>
      </p:sp>
    </p:spTree>
    <p:extLst>
      <p:ext uri="{BB962C8B-B14F-4D97-AF65-F5344CB8AC3E}">
        <p14:creationId xmlns:p14="http://schemas.microsoft.com/office/powerpoint/2010/main" xmlns="" val="11588124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752600"/>
            <a:ext cx="8229600" cy="4114800"/>
          </a:xfrm>
        </p:spPr>
        <p:txBody>
          <a:bodyPr/>
          <a:lstStyle/>
          <a:p>
            <a:r>
              <a:rPr lang="en-US" sz="2400" dirty="0" smtClean="0"/>
              <a:t>Drones Challenge Website: </a:t>
            </a:r>
            <a:r>
              <a:rPr lang="en-US" sz="2400" dirty="0" smtClean="0">
                <a:hlinkClick r:id="rId2"/>
              </a:rPr>
              <a:t>http://centmesh.csc.ncsu.edu/drones_challenge.html</a:t>
            </a:r>
            <a:r>
              <a:rPr lang="en-US" sz="2400" dirty="0" smtClean="0"/>
              <a:t> </a:t>
            </a:r>
          </a:p>
          <a:p>
            <a:r>
              <a:rPr lang="en-US" sz="2400" dirty="0" err="1" smtClean="0"/>
              <a:t>CentMesh</a:t>
            </a:r>
            <a:r>
              <a:rPr lang="en-US" sz="2400" dirty="0" smtClean="0"/>
              <a:t> Website: </a:t>
            </a:r>
            <a:r>
              <a:rPr lang="en-US" sz="2400" dirty="0" smtClean="0">
                <a:hlinkClick r:id="rId3"/>
              </a:rPr>
              <a:t>http://centmesh.csc.ncsu.edu</a:t>
            </a:r>
            <a:endParaRPr lang="en-US" sz="2400" dirty="0" smtClean="0"/>
          </a:p>
          <a:p>
            <a:r>
              <a:rPr lang="en-US" sz="2400" dirty="0" err="1" smtClean="0"/>
              <a:t>CentMesh</a:t>
            </a:r>
            <a:r>
              <a:rPr lang="en-US" sz="2400" dirty="0" smtClean="0"/>
              <a:t> Wiki: </a:t>
            </a:r>
            <a:r>
              <a:rPr lang="en-US" sz="2400" dirty="0" smtClean="0">
                <a:hlinkClick r:id="rId4"/>
              </a:rPr>
              <a:t>http://centmesh.csc.ncsu.edu/trac/MeshBed/wiki</a:t>
            </a:r>
            <a:r>
              <a:rPr lang="en-US" sz="2400" dirty="0" smtClean="0"/>
              <a:t> </a:t>
            </a:r>
          </a:p>
          <a:p>
            <a:r>
              <a:rPr lang="en-US" sz="2400" dirty="0" smtClean="0"/>
              <a:t>Drone Challenge Google Group: </a:t>
            </a:r>
            <a:r>
              <a:rPr lang="en-US" sz="2400" dirty="0" smtClean="0">
                <a:hlinkClick r:id="rId5"/>
              </a:rPr>
              <a:t>https://groups.google.com/forum/#!forum/cm-drone-help</a:t>
            </a:r>
            <a:r>
              <a:rPr lang="en-US" sz="2400" dirty="0" smtClean="0"/>
              <a:t> </a:t>
            </a:r>
          </a:p>
          <a:p>
            <a:r>
              <a:rPr lang="en-US" sz="2400" dirty="0" err="1" smtClean="0"/>
              <a:t>Arducopter</a:t>
            </a:r>
            <a:r>
              <a:rPr lang="en-US" sz="2400" dirty="0" smtClean="0"/>
              <a:t>: </a:t>
            </a:r>
            <a:r>
              <a:rPr lang="en-US" sz="2400" dirty="0" smtClean="0">
                <a:hlinkClick r:id="rId6"/>
              </a:rPr>
              <a:t>http://copter.ardupilot.com</a:t>
            </a:r>
            <a:endParaRPr lang="en-US" sz="2400" dirty="0" smtClean="0"/>
          </a:p>
          <a:p>
            <a:r>
              <a:rPr lang="en-US" sz="2400" dirty="0" err="1" smtClean="0"/>
              <a:t>MAVLink</a:t>
            </a:r>
            <a:r>
              <a:rPr lang="en-US" sz="2400" dirty="0" smtClean="0"/>
              <a:t>: </a:t>
            </a:r>
            <a:r>
              <a:rPr lang="en-US" sz="2400" dirty="0" smtClean="0">
                <a:hlinkClick r:id="rId7"/>
              </a:rPr>
              <a:t>http://qgroundcontrol.org/mavlink/start</a:t>
            </a:r>
            <a:r>
              <a:rPr lang="en-US" sz="2400" dirty="0" smtClean="0"/>
              <a:t> </a:t>
            </a:r>
          </a:p>
          <a:p>
            <a:r>
              <a:rPr lang="en-US" sz="2400" dirty="0" err="1" smtClean="0"/>
              <a:t>BeagleBone</a:t>
            </a:r>
            <a:r>
              <a:rPr lang="en-US" sz="2400" dirty="0" smtClean="0"/>
              <a:t> Black: </a:t>
            </a:r>
            <a:r>
              <a:rPr lang="en-US" sz="2400" dirty="0" smtClean="0">
                <a:hlinkClick r:id="rId8"/>
              </a:rPr>
              <a:t>http://beagleboard.org</a:t>
            </a:r>
            <a:endParaRPr lang="en-US" sz="2400" dirty="0" smtClean="0"/>
          </a:p>
          <a:p>
            <a:r>
              <a:rPr lang="en-US" sz="2400" dirty="0" err="1" smtClean="0"/>
              <a:t>ITng</a:t>
            </a:r>
            <a:r>
              <a:rPr lang="en-US" sz="2400" dirty="0" smtClean="0"/>
              <a:t>: </a:t>
            </a:r>
            <a:r>
              <a:rPr lang="en-US" sz="2400" dirty="0" smtClean="0">
                <a:hlinkClick r:id="rId9"/>
              </a:rPr>
              <a:t>https://www.itng.ncsu.edu</a:t>
            </a:r>
            <a:endParaRPr lang="en-US" sz="2400" dirty="0" smtClean="0"/>
          </a:p>
          <a:p>
            <a:endParaRPr lang="en-US" sz="2400" dirty="0" smtClean="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104</a:t>
            </a:fld>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Mihail Sichitiu\AppData\Local\Microsoft\Windows\Temporary Internet Files\Content.IE5\2R4CW9LU\MC900053962[1].wmf"/>
          <p:cNvPicPr>
            <a:picLocks noChangeAspect="1" noChangeArrowheads="1"/>
          </p:cNvPicPr>
          <p:nvPr/>
        </p:nvPicPr>
        <p:blipFill>
          <a:blip r:embed="rId3" cstate="print"/>
          <a:srcRect/>
          <a:stretch>
            <a:fillRect/>
          </a:stretch>
        </p:blipFill>
        <p:spPr bwMode="auto">
          <a:xfrm>
            <a:off x="3200400" y="2397703"/>
            <a:ext cx="2608131" cy="2555297"/>
          </a:xfrm>
          <a:prstGeom prst="rect">
            <a:avLst/>
          </a:prstGeom>
          <a:noFill/>
        </p:spPr>
      </p:pic>
      <p:sp>
        <p:nvSpPr>
          <p:cNvPr id="8" name="Content Placeholder 3"/>
          <p:cNvSpPr txBox="1">
            <a:spLocks/>
          </p:cNvSpPr>
          <p:nvPr/>
        </p:nvSpPr>
        <p:spPr>
          <a:xfrm>
            <a:off x="2438400" y="1219200"/>
            <a:ext cx="4495800" cy="838200"/>
          </a:xfrm>
          <a:prstGeom prst="rect">
            <a:avLst/>
          </a:prstGeom>
        </p:spPr>
        <p:txBody>
          <a:bodyPr/>
          <a:lstStyle/>
          <a:p>
            <a:pPr marL="342900" marR="0" lvl="0" indent="-342900" defTabSz="914400" rtl="0" eaLnBrk="1" fontAlgn="base" latinLnBrk="0" hangingPunct="1">
              <a:lnSpc>
                <a:spcPct val="100000"/>
              </a:lnSpc>
              <a:spcBef>
                <a:spcPct val="20000"/>
              </a:spcBef>
              <a:spcAft>
                <a:spcPct val="0"/>
              </a:spcAft>
              <a:buClr>
                <a:schemeClr val="bg2"/>
              </a:buClr>
              <a:buSzPct val="75000"/>
              <a:tabLst/>
              <a:defRPr/>
            </a:pPr>
            <a:r>
              <a:rPr lang="en-US" sz="4400" b="1" kern="0" dirty="0" smtClean="0">
                <a:solidFill>
                  <a:srgbClr val="00B0F0"/>
                </a:solidFill>
                <a:latin typeface="+mn-lt"/>
              </a:rPr>
              <a:t>Q&amp;A</a:t>
            </a:r>
            <a:endParaRPr kumimoji="0" lang="en-US" sz="4400" b="1" i="0" u="none" strike="noStrike" kern="0" cap="none" spc="0" normalizeH="0" baseline="0" noProof="0" dirty="0" smtClean="0">
              <a:ln>
                <a:noFill/>
              </a:ln>
              <a:solidFill>
                <a:srgbClr val="00B0F0"/>
              </a:solidFill>
              <a:effectLst/>
              <a:uLnTx/>
              <a:uFillTx/>
              <a:latin typeface="+mn-lt"/>
              <a:ea typeface="+mn-ea"/>
              <a:cs typeface="+mn-cs"/>
            </a:endParaRPr>
          </a:p>
        </p:txBody>
      </p:sp>
      <p:sp>
        <p:nvSpPr>
          <p:cNvPr id="9" name="Slide Number Placeholder 8"/>
          <p:cNvSpPr>
            <a:spLocks noGrp="1"/>
          </p:cNvSpPr>
          <p:nvPr>
            <p:ph type="sldNum" sz="quarter" idx="10"/>
          </p:nvPr>
        </p:nvSpPr>
        <p:spPr/>
        <p:txBody>
          <a:bodyPr/>
          <a:lstStyle/>
          <a:p>
            <a:r>
              <a:rPr lang="en-US" altLang="ko-KR" smtClean="0"/>
              <a:t>         </a:t>
            </a:r>
            <a:fld id="{B8C8FFE7-BBA8-43B8-90FE-D6F688EAC073}" type="slidenum">
              <a:rPr lang="en-US" smtClean="0"/>
              <a:pPr/>
              <a:t>105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500"/>
                                        <p:tgtEl>
                                          <p:spTgt spid="67586"/>
                                        </p:tgtEl>
                                      </p:cBhvr>
                                    </p:animEffect>
                                    <p:anim calcmode="lin" valueType="num">
                                      <p:cBhvr>
                                        <p:cTn id="8" dur="500" fill="hold"/>
                                        <p:tgtEl>
                                          <p:spTgt spid="67586"/>
                                        </p:tgtEl>
                                        <p:attrNameLst>
                                          <p:attrName>style.rotation</p:attrName>
                                        </p:attrNameLst>
                                      </p:cBhvr>
                                      <p:tavLst>
                                        <p:tav tm="0">
                                          <p:val>
                                            <p:fltVal val="720"/>
                                          </p:val>
                                        </p:tav>
                                        <p:tav tm="100000">
                                          <p:val>
                                            <p:fltVal val="0"/>
                                          </p:val>
                                        </p:tav>
                                      </p:tavLst>
                                    </p:anim>
                                    <p:anim calcmode="lin" valueType="num">
                                      <p:cBhvr>
                                        <p:cTn id="9" dur="500" fill="hold"/>
                                        <p:tgtEl>
                                          <p:spTgt spid="67586"/>
                                        </p:tgtEl>
                                        <p:attrNameLst>
                                          <p:attrName>ppt_h</p:attrName>
                                        </p:attrNameLst>
                                      </p:cBhvr>
                                      <p:tavLst>
                                        <p:tav tm="0">
                                          <p:val>
                                            <p:fltVal val="0"/>
                                          </p:val>
                                        </p:tav>
                                        <p:tav tm="100000">
                                          <p:val>
                                            <p:strVal val="#ppt_h"/>
                                          </p:val>
                                        </p:tav>
                                      </p:tavLst>
                                    </p:anim>
                                    <p:anim calcmode="lin" valueType="num">
                                      <p:cBhvr>
                                        <p:cTn id="10" dur="500" fill="hold"/>
                                        <p:tgtEl>
                                          <p:spTgt spid="6758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Stepping Stone 1</a:t>
            </a:r>
            <a:endParaRPr lang="en-US" dirty="0"/>
          </a:p>
        </p:txBody>
      </p:sp>
      <p:sp>
        <p:nvSpPr>
          <p:cNvPr id="3" name="Content Placeholder 2"/>
          <p:cNvSpPr>
            <a:spLocks noGrp="1"/>
          </p:cNvSpPr>
          <p:nvPr>
            <p:ph idx="1"/>
          </p:nvPr>
        </p:nvSpPr>
        <p:spPr>
          <a:xfrm>
            <a:off x="457200" y="1981200"/>
            <a:ext cx="3886200" cy="3886200"/>
          </a:xfrm>
        </p:spPr>
        <p:txBody>
          <a:bodyPr/>
          <a:lstStyle/>
          <a:p>
            <a:r>
              <a:rPr lang="en-US" sz="2400" dirty="0" smtClean="0"/>
              <a:t>From a landed position, fly vertically up to an altitude of 10 meters, and </a:t>
            </a:r>
            <a:r>
              <a:rPr lang="en-US" sz="2400" dirty="0" err="1" smtClean="0"/>
              <a:t>stationkeep</a:t>
            </a:r>
            <a:r>
              <a:rPr lang="en-US" sz="2400" dirty="0" smtClean="0"/>
              <a:t> (LOITER) for 2 minutes.  Then fly vertically down and land.  Vertical speeds should not exceed 2 meters/second.</a:t>
            </a:r>
            <a:endParaRPr lang="en-US" sz="2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11</a:t>
            </a:fld>
            <a:endParaRPr lang="en-US" dirty="0"/>
          </a:p>
        </p:txBody>
      </p:sp>
      <p:pic>
        <p:nvPicPr>
          <p:cNvPr id="5" name="Picture 4" descr="http://www.jamcopters.cz/images/products/normal/hexacopter-f550-dji-arf-178.png"/>
          <p:cNvPicPr>
            <a:picLocks noChangeAspect="1" noChangeArrowheads="1"/>
          </p:cNvPicPr>
          <p:nvPr/>
        </p:nvPicPr>
        <p:blipFill>
          <a:blip r:embed="rId2" cstate="print">
            <a:clrChange>
              <a:clrFrom>
                <a:srgbClr val="FEFEFE"/>
              </a:clrFrom>
              <a:clrTo>
                <a:srgbClr val="FEFEFE">
                  <a:alpha val="0"/>
                </a:srgbClr>
              </a:clrTo>
            </a:clrChange>
          </a:blip>
          <a:srcRect l="1962" t="8136" r="3860" b="7797"/>
          <a:stretch>
            <a:fillRect/>
          </a:stretch>
        </p:blipFill>
        <p:spPr bwMode="auto">
          <a:xfrm>
            <a:off x="6543368" y="4724400"/>
            <a:ext cx="1533832" cy="990600"/>
          </a:xfrm>
          <a:prstGeom prst="rect">
            <a:avLst/>
          </a:prstGeom>
          <a:noFill/>
        </p:spPr>
      </p:pic>
      <p:cxnSp>
        <p:nvCxnSpPr>
          <p:cNvPr id="7" name="Straight Arrow Connector 6"/>
          <p:cNvCxnSpPr/>
          <p:nvPr/>
        </p:nvCxnSpPr>
        <p:spPr bwMode="auto">
          <a:xfrm>
            <a:off x="7543800" y="1981200"/>
            <a:ext cx="0" cy="2514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bwMode="auto">
          <a:xfrm flipV="1">
            <a:off x="6934200" y="1981200"/>
            <a:ext cx="0" cy="2514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13"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6934200" y="1219200"/>
            <a:ext cx="685800" cy="6858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Stepping Stone 2</a:t>
            </a:r>
            <a:endParaRPr lang="en-US" dirty="0"/>
          </a:p>
        </p:txBody>
      </p:sp>
      <p:sp>
        <p:nvSpPr>
          <p:cNvPr id="3" name="Content Placeholder 2"/>
          <p:cNvSpPr>
            <a:spLocks noGrp="1"/>
          </p:cNvSpPr>
          <p:nvPr>
            <p:ph idx="1"/>
          </p:nvPr>
        </p:nvSpPr>
        <p:spPr>
          <a:xfrm>
            <a:off x="457200" y="1981200"/>
            <a:ext cx="5105400" cy="4267200"/>
          </a:xfrm>
        </p:spPr>
        <p:txBody>
          <a:bodyPr/>
          <a:lstStyle/>
          <a:p>
            <a:r>
              <a:rPr lang="en-US" sz="2400" dirty="0" smtClean="0"/>
              <a:t>From a landed position, fly vertically up to an altitude of 10 meters, and </a:t>
            </a:r>
            <a:r>
              <a:rPr lang="en-US" sz="2400" dirty="0" err="1" smtClean="0"/>
              <a:t>stationkeep</a:t>
            </a:r>
            <a:r>
              <a:rPr lang="en-US" sz="2400" dirty="0" smtClean="0"/>
              <a:t>.  Your application should listen for a broadcast IP message to UDP port 7899 to return.  Once the message is received, fly vertically down and land.  Vertical speeds should not exceed 2 meters/second.</a:t>
            </a:r>
            <a:endParaRPr lang="en-US" sz="2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12</a:t>
            </a:fld>
            <a:endParaRPr lang="en-US" dirty="0"/>
          </a:p>
        </p:txBody>
      </p:sp>
      <p:pic>
        <p:nvPicPr>
          <p:cNvPr id="5" name="Picture 4" descr="http://www.jamcopters.cz/images/products/normal/hexacopter-f550-dji-arf-178.png"/>
          <p:cNvPicPr>
            <a:picLocks noChangeAspect="1" noChangeArrowheads="1"/>
          </p:cNvPicPr>
          <p:nvPr/>
        </p:nvPicPr>
        <p:blipFill>
          <a:blip r:embed="rId2" cstate="print">
            <a:clrChange>
              <a:clrFrom>
                <a:srgbClr val="FEFEFE"/>
              </a:clrFrom>
              <a:clrTo>
                <a:srgbClr val="FEFEFE">
                  <a:alpha val="0"/>
                </a:srgbClr>
              </a:clrTo>
            </a:clrChange>
          </a:blip>
          <a:srcRect l="1962" t="8136" r="3860" b="7797"/>
          <a:stretch>
            <a:fillRect/>
          </a:stretch>
        </p:blipFill>
        <p:spPr bwMode="auto">
          <a:xfrm>
            <a:off x="6543368" y="4724400"/>
            <a:ext cx="1533832" cy="990600"/>
          </a:xfrm>
          <a:prstGeom prst="rect">
            <a:avLst/>
          </a:prstGeom>
          <a:noFill/>
        </p:spPr>
      </p:pic>
      <p:cxnSp>
        <p:nvCxnSpPr>
          <p:cNvPr id="7" name="Straight Arrow Connector 6"/>
          <p:cNvCxnSpPr/>
          <p:nvPr/>
        </p:nvCxnSpPr>
        <p:spPr bwMode="auto">
          <a:xfrm>
            <a:off x="7543800" y="1981200"/>
            <a:ext cx="0" cy="2514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bwMode="auto">
          <a:xfrm flipV="1">
            <a:off x="6934200" y="1981200"/>
            <a:ext cx="0" cy="2514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11" name="Left Arrow 10"/>
          <p:cNvSpPr/>
          <p:nvPr/>
        </p:nvSpPr>
        <p:spPr bwMode="auto">
          <a:xfrm>
            <a:off x="7543800" y="1371600"/>
            <a:ext cx="914400" cy="381000"/>
          </a:xfrm>
          <a:prstGeom prst="leftArrow">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7239000" y="1066800"/>
            <a:ext cx="1373133" cy="369332"/>
          </a:xfrm>
          <a:prstGeom prst="rect">
            <a:avLst/>
          </a:prstGeom>
          <a:noFill/>
        </p:spPr>
        <p:txBody>
          <a:bodyPr wrap="none" rtlCol="0">
            <a:spAutoFit/>
          </a:bodyPr>
          <a:lstStyle/>
          <a:p>
            <a:r>
              <a:rPr lang="en-US" dirty="0" smtClean="0"/>
              <a:t>UDP Port X</a:t>
            </a:r>
            <a:endParaRPr lang="en-US" dirty="0"/>
          </a:p>
        </p:txBody>
      </p:sp>
      <p:pic>
        <p:nvPicPr>
          <p:cNvPr id="14"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6477000" y="1219200"/>
            <a:ext cx="685800" cy="6858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Stepping Stone 3</a:t>
            </a:r>
            <a:endParaRPr lang="en-US" dirty="0"/>
          </a:p>
        </p:txBody>
      </p:sp>
      <p:sp>
        <p:nvSpPr>
          <p:cNvPr id="3" name="Content Placeholder 2"/>
          <p:cNvSpPr>
            <a:spLocks noGrp="1"/>
          </p:cNvSpPr>
          <p:nvPr>
            <p:ph idx="1"/>
          </p:nvPr>
        </p:nvSpPr>
        <p:spPr>
          <a:xfrm>
            <a:off x="457200" y="1981200"/>
            <a:ext cx="3886200" cy="3886200"/>
          </a:xfrm>
        </p:spPr>
        <p:txBody>
          <a:bodyPr/>
          <a:lstStyle/>
          <a:p>
            <a:r>
              <a:rPr lang="en-US" sz="1800" dirty="0" smtClean="0"/>
              <a:t>From a landed position, fly vertically up to an altitude of 10 meters, and </a:t>
            </a:r>
            <a:r>
              <a:rPr lang="en-US" sz="1800" dirty="0" err="1" smtClean="0"/>
              <a:t>stationkeep</a:t>
            </a:r>
            <a:r>
              <a:rPr lang="en-US" sz="1800" dirty="0" smtClean="0"/>
              <a:t>.  Your application should listen for a broadcast IP message to UDP port 7899 – the message (in format to be pre-specified) will contain a sequence of coordinates, which you should fly to in order, holding position for 5 seconds at each.  You must fly only vertically or horizontally at any given time.  Once at the last coordinate, return to initial </a:t>
            </a:r>
            <a:r>
              <a:rPr lang="en-US" sz="1800" dirty="0" err="1" smtClean="0"/>
              <a:t>stationkeeping</a:t>
            </a:r>
            <a:r>
              <a:rPr lang="en-US" sz="1800" dirty="0" smtClean="0"/>
              <a:t> position, then land vertically</a:t>
            </a:r>
            <a:endParaRPr lang="en-US" sz="18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13</a:t>
            </a:fld>
            <a:endParaRPr lang="en-US" dirty="0"/>
          </a:p>
        </p:txBody>
      </p:sp>
      <p:pic>
        <p:nvPicPr>
          <p:cNvPr id="5" name="Picture 4" descr="http://www.jamcopters.cz/images/products/normal/hexacopter-f550-dji-arf-178.png"/>
          <p:cNvPicPr>
            <a:picLocks noChangeAspect="1" noChangeArrowheads="1"/>
          </p:cNvPicPr>
          <p:nvPr/>
        </p:nvPicPr>
        <p:blipFill>
          <a:blip r:embed="rId2" cstate="print">
            <a:clrChange>
              <a:clrFrom>
                <a:srgbClr val="FEFEFE"/>
              </a:clrFrom>
              <a:clrTo>
                <a:srgbClr val="FEFEFE">
                  <a:alpha val="0"/>
                </a:srgbClr>
              </a:clrTo>
            </a:clrChange>
          </a:blip>
          <a:srcRect l="1962" t="8136" r="3860" b="7797"/>
          <a:stretch>
            <a:fillRect/>
          </a:stretch>
        </p:blipFill>
        <p:spPr bwMode="auto">
          <a:xfrm>
            <a:off x="5029200" y="5029200"/>
            <a:ext cx="1533832" cy="990600"/>
          </a:xfrm>
          <a:prstGeom prst="rect">
            <a:avLst/>
          </a:prstGeom>
          <a:noFill/>
        </p:spPr>
      </p:pic>
      <p:cxnSp>
        <p:nvCxnSpPr>
          <p:cNvPr id="7" name="Straight Arrow Connector 6"/>
          <p:cNvCxnSpPr/>
          <p:nvPr/>
        </p:nvCxnSpPr>
        <p:spPr bwMode="auto">
          <a:xfrm>
            <a:off x="5867400" y="2362200"/>
            <a:ext cx="0" cy="2514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bwMode="auto">
          <a:xfrm flipV="1">
            <a:off x="5420032" y="2286000"/>
            <a:ext cx="0" cy="2514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11" name="Left Arrow 10"/>
          <p:cNvSpPr/>
          <p:nvPr/>
        </p:nvSpPr>
        <p:spPr bwMode="auto">
          <a:xfrm>
            <a:off x="5943600" y="1828800"/>
            <a:ext cx="914400" cy="381000"/>
          </a:xfrm>
          <a:prstGeom prst="leftArrow">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5638800" y="1524000"/>
            <a:ext cx="1373133" cy="369332"/>
          </a:xfrm>
          <a:prstGeom prst="rect">
            <a:avLst/>
          </a:prstGeom>
          <a:noFill/>
        </p:spPr>
        <p:txBody>
          <a:bodyPr wrap="none" rtlCol="0">
            <a:spAutoFit/>
          </a:bodyPr>
          <a:lstStyle/>
          <a:p>
            <a:r>
              <a:rPr lang="en-US" dirty="0" smtClean="0"/>
              <a:t>UDP Port X</a:t>
            </a:r>
            <a:endParaRPr lang="en-US" dirty="0"/>
          </a:p>
        </p:txBody>
      </p:sp>
      <p:cxnSp>
        <p:nvCxnSpPr>
          <p:cNvPr id="10" name="Straight Arrow Connector 9"/>
          <p:cNvCxnSpPr/>
          <p:nvPr/>
        </p:nvCxnSpPr>
        <p:spPr bwMode="auto">
          <a:xfrm flipV="1">
            <a:off x="5486400" y="990600"/>
            <a:ext cx="457200" cy="11430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bwMode="auto">
          <a:xfrm>
            <a:off x="6096000" y="990600"/>
            <a:ext cx="1981200" cy="228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bwMode="auto">
          <a:xfrm>
            <a:off x="8229600" y="1295400"/>
            <a:ext cx="381000" cy="16764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bwMode="auto">
          <a:xfrm flipH="1" flipV="1">
            <a:off x="5943600" y="2362200"/>
            <a:ext cx="2514600" cy="609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21"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8534400" y="2971800"/>
            <a:ext cx="228600" cy="228600"/>
          </a:xfrm>
          <a:prstGeom prst="rect">
            <a:avLst/>
          </a:prstGeom>
          <a:noFill/>
        </p:spPr>
      </p:pic>
      <p:pic>
        <p:nvPicPr>
          <p:cNvPr id="22"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5105400" y="2057400"/>
            <a:ext cx="228600" cy="228600"/>
          </a:xfrm>
          <a:prstGeom prst="rect">
            <a:avLst/>
          </a:prstGeom>
          <a:noFill/>
        </p:spPr>
      </p:pic>
      <p:pic>
        <p:nvPicPr>
          <p:cNvPr id="23"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5867400" y="685800"/>
            <a:ext cx="228600" cy="228600"/>
          </a:xfrm>
          <a:prstGeom prst="rect">
            <a:avLst/>
          </a:prstGeom>
          <a:noFill/>
        </p:spPr>
      </p:pic>
      <p:pic>
        <p:nvPicPr>
          <p:cNvPr id="24"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8153400" y="990600"/>
            <a:ext cx="228600" cy="2286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Stepping Stone 4</a:t>
            </a:r>
            <a:endParaRPr lang="en-US" dirty="0"/>
          </a:p>
        </p:txBody>
      </p:sp>
      <p:sp>
        <p:nvSpPr>
          <p:cNvPr id="3" name="Content Placeholder 2"/>
          <p:cNvSpPr>
            <a:spLocks noGrp="1"/>
          </p:cNvSpPr>
          <p:nvPr>
            <p:ph idx="1"/>
          </p:nvPr>
        </p:nvSpPr>
        <p:spPr>
          <a:xfrm>
            <a:off x="457200" y="1981200"/>
            <a:ext cx="3124200" cy="3886200"/>
          </a:xfrm>
        </p:spPr>
        <p:txBody>
          <a:bodyPr/>
          <a:lstStyle/>
          <a:p>
            <a:r>
              <a:rPr lang="en-US" sz="2000" dirty="0" smtClean="0"/>
              <a:t>Same as previous, but you must avoid pre-designated volumes of space during flight – these volumes will be in the shape of rectangular blocks.</a:t>
            </a:r>
            <a:endParaRPr lang="en-US" sz="20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14</a:t>
            </a:fld>
            <a:endParaRPr lang="en-US" dirty="0"/>
          </a:p>
        </p:txBody>
      </p:sp>
      <p:pic>
        <p:nvPicPr>
          <p:cNvPr id="5" name="Picture 4" descr="http://www.jamcopters.cz/images/products/normal/hexacopter-f550-dji-arf-178.png"/>
          <p:cNvPicPr>
            <a:picLocks noChangeAspect="1" noChangeArrowheads="1"/>
          </p:cNvPicPr>
          <p:nvPr/>
        </p:nvPicPr>
        <p:blipFill>
          <a:blip r:embed="rId2" cstate="print">
            <a:clrChange>
              <a:clrFrom>
                <a:srgbClr val="FEFEFE"/>
              </a:clrFrom>
              <a:clrTo>
                <a:srgbClr val="FEFEFE">
                  <a:alpha val="0"/>
                </a:srgbClr>
              </a:clrTo>
            </a:clrChange>
          </a:blip>
          <a:srcRect l="1962" t="8136" r="3860" b="7797"/>
          <a:stretch>
            <a:fillRect/>
          </a:stretch>
        </p:blipFill>
        <p:spPr bwMode="auto">
          <a:xfrm>
            <a:off x="4648200" y="5486400"/>
            <a:ext cx="1533832" cy="990600"/>
          </a:xfrm>
          <a:prstGeom prst="rect">
            <a:avLst/>
          </a:prstGeom>
          <a:noFill/>
        </p:spPr>
      </p:pic>
      <p:cxnSp>
        <p:nvCxnSpPr>
          <p:cNvPr id="7" name="Straight Arrow Connector 6"/>
          <p:cNvCxnSpPr/>
          <p:nvPr/>
        </p:nvCxnSpPr>
        <p:spPr bwMode="auto">
          <a:xfrm>
            <a:off x="5486400" y="2819400"/>
            <a:ext cx="0" cy="2514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bwMode="auto">
          <a:xfrm flipV="1">
            <a:off x="5039032" y="2743200"/>
            <a:ext cx="0" cy="2514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11" name="Left Arrow 10"/>
          <p:cNvSpPr/>
          <p:nvPr/>
        </p:nvSpPr>
        <p:spPr bwMode="auto">
          <a:xfrm flipH="1">
            <a:off x="3810000" y="2286000"/>
            <a:ext cx="838200" cy="381000"/>
          </a:xfrm>
          <a:prstGeom prst="leftArrow">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1992868"/>
            <a:ext cx="1373133" cy="369332"/>
          </a:xfrm>
          <a:prstGeom prst="rect">
            <a:avLst/>
          </a:prstGeom>
          <a:noFill/>
        </p:spPr>
        <p:txBody>
          <a:bodyPr wrap="none" rtlCol="0">
            <a:spAutoFit/>
          </a:bodyPr>
          <a:lstStyle/>
          <a:p>
            <a:r>
              <a:rPr lang="en-US" dirty="0" smtClean="0"/>
              <a:t>UDP Port X</a:t>
            </a:r>
            <a:endParaRPr lang="en-US" dirty="0"/>
          </a:p>
        </p:txBody>
      </p:sp>
      <p:cxnSp>
        <p:nvCxnSpPr>
          <p:cNvPr id="10" name="Straight Arrow Connector 9"/>
          <p:cNvCxnSpPr/>
          <p:nvPr/>
        </p:nvCxnSpPr>
        <p:spPr bwMode="auto">
          <a:xfrm flipV="1">
            <a:off x="5105400" y="1447800"/>
            <a:ext cx="457200" cy="11430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bwMode="auto">
          <a:xfrm>
            <a:off x="5715000" y="1447800"/>
            <a:ext cx="685800" cy="762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bwMode="auto">
          <a:xfrm>
            <a:off x="7848600" y="1752600"/>
            <a:ext cx="381000" cy="16764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bwMode="auto">
          <a:xfrm flipH="1" flipV="1">
            <a:off x="5562600" y="2819400"/>
            <a:ext cx="2514600" cy="609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21"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8153400" y="3429000"/>
            <a:ext cx="228600" cy="228600"/>
          </a:xfrm>
          <a:prstGeom prst="rect">
            <a:avLst/>
          </a:prstGeom>
          <a:noFill/>
        </p:spPr>
      </p:pic>
      <p:pic>
        <p:nvPicPr>
          <p:cNvPr id="22"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4724400" y="2514600"/>
            <a:ext cx="228600" cy="228600"/>
          </a:xfrm>
          <a:prstGeom prst="rect">
            <a:avLst/>
          </a:prstGeom>
          <a:noFill/>
        </p:spPr>
      </p:pic>
      <p:pic>
        <p:nvPicPr>
          <p:cNvPr id="23"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5486400" y="1143000"/>
            <a:ext cx="228600" cy="228600"/>
          </a:xfrm>
          <a:prstGeom prst="rect">
            <a:avLst/>
          </a:prstGeom>
          <a:noFill/>
        </p:spPr>
      </p:pic>
      <p:pic>
        <p:nvPicPr>
          <p:cNvPr id="24"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7772400" y="1447800"/>
            <a:ext cx="228600" cy="228600"/>
          </a:xfrm>
          <a:prstGeom prst="rect">
            <a:avLst/>
          </a:prstGeom>
          <a:noFill/>
        </p:spPr>
      </p:pic>
      <p:sp>
        <p:nvSpPr>
          <p:cNvPr id="18" name="Cube 17"/>
          <p:cNvSpPr/>
          <p:nvPr/>
        </p:nvSpPr>
        <p:spPr bwMode="auto">
          <a:xfrm>
            <a:off x="6553200" y="838200"/>
            <a:ext cx="685800" cy="13716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5" name="Straight Arrow Connector 24"/>
          <p:cNvCxnSpPr/>
          <p:nvPr/>
        </p:nvCxnSpPr>
        <p:spPr bwMode="auto">
          <a:xfrm flipH="1">
            <a:off x="6324600" y="1600200"/>
            <a:ext cx="76200" cy="9144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bwMode="auto">
          <a:xfrm>
            <a:off x="6477000" y="2590800"/>
            <a:ext cx="685800" cy="762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bwMode="auto">
          <a:xfrm flipV="1">
            <a:off x="7315200" y="1752600"/>
            <a:ext cx="381000" cy="990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Stepping Stone 5</a:t>
            </a:r>
            <a:endParaRPr lang="en-US" dirty="0"/>
          </a:p>
        </p:txBody>
      </p:sp>
      <p:sp>
        <p:nvSpPr>
          <p:cNvPr id="3" name="Content Placeholder 2"/>
          <p:cNvSpPr>
            <a:spLocks noGrp="1"/>
          </p:cNvSpPr>
          <p:nvPr>
            <p:ph idx="1"/>
          </p:nvPr>
        </p:nvSpPr>
        <p:spPr>
          <a:xfrm>
            <a:off x="457200" y="1981200"/>
            <a:ext cx="3124200" cy="3886200"/>
          </a:xfrm>
        </p:spPr>
        <p:txBody>
          <a:bodyPr/>
          <a:lstStyle/>
          <a:p>
            <a:r>
              <a:rPr lang="en-US" sz="1800" dirty="0" smtClean="0"/>
              <a:t>Same as previous, but once every second you must sense the ambient temperature and submit the reading to the </a:t>
            </a:r>
            <a:r>
              <a:rPr lang="en-US" sz="1800" dirty="0" err="1" smtClean="0"/>
              <a:t>CentMesh</a:t>
            </a:r>
            <a:r>
              <a:rPr lang="en-US" sz="1800" dirty="0" smtClean="0"/>
              <a:t> sensing service.</a:t>
            </a:r>
            <a:endParaRPr lang="en-US" sz="18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15</a:t>
            </a:fld>
            <a:endParaRPr lang="en-US" dirty="0"/>
          </a:p>
        </p:txBody>
      </p:sp>
      <p:pic>
        <p:nvPicPr>
          <p:cNvPr id="5" name="Picture 4" descr="http://www.jamcopters.cz/images/products/normal/hexacopter-f550-dji-arf-178.png"/>
          <p:cNvPicPr>
            <a:picLocks noChangeAspect="1" noChangeArrowheads="1"/>
          </p:cNvPicPr>
          <p:nvPr/>
        </p:nvPicPr>
        <p:blipFill>
          <a:blip r:embed="rId2" cstate="print">
            <a:clrChange>
              <a:clrFrom>
                <a:srgbClr val="FEFEFE"/>
              </a:clrFrom>
              <a:clrTo>
                <a:srgbClr val="FEFEFE">
                  <a:alpha val="0"/>
                </a:srgbClr>
              </a:clrTo>
            </a:clrChange>
          </a:blip>
          <a:srcRect l="1962" t="8136" r="3860" b="7797"/>
          <a:stretch>
            <a:fillRect/>
          </a:stretch>
        </p:blipFill>
        <p:spPr bwMode="auto">
          <a:xfrm>
            <a:off x="4648200" y="5486400"/>
            <a:ext cx="1533832" cy="990600"/>
          </a:xfrm>
          <a:prstGeom prst="rect">
            <a:avLst/>
          </a:prstGeom>
          <a:noFill/>
        </p:spPr>
      </p:pic>
      <p:cxnSp>
        <p:nvCxnSpPr>
          <p:cNvPr id="7" name="Straight Arrow Connector 6"/>
          <p:cNvCxnSpPr/>
          <p:nvPr/>
        </p:nvCxnSpPr>
        <p:spPr bwMode="auto">
          <a:xfrm>
            <a:off x="5486400" y="2819400"/>
            <a:ext cx="0" cy="2514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bwMode="auto">
          <a:xfrm flipV="1">
            <a:off x="5039032" y="2743200"/>
            <a:ext cx="0" cy="2514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11" name="Left Arrow 10"/>
          <p:cNvSpPr/>
          <p:nvPr/>
        </p:nvSpPr>
        <p:spPr bwMode="auto">
          <a:xfrm flipH="1">
            <a:off x="3810000" y="2286000"/>
            <a:ext cx="838200" cy="381000"/>
          </a:xfrm>
          <a:prstGeom prst="leftArrow">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657600" y="1992868"/>
            <a:ext cx="1373133" cy="369332"/>
          </a:xfrm>
          <a:prstGeom prst="rect">
            <a:avLst/>
          </a:prstGeom>
          <a:noFill/>
        </p:spPr>
        <p:txBody>
          <a:bodyPr wrap="none" rtlCol="0">
            <a:spAutoFit/>
          </a:bodyPr>
          <a:lstStyle/>
          <a:p>
            <a:r>
              <a:rPr lang="en-US" dirty="0" smtClean="0"/>
              <a:t>UDP Port X</a:t>
            </a:r>
            <a:endParaRPr lang="en-US" dirty="0"/>
          </a:p>
        </p:txBody>
      </p:sp>
      <p:cxnSp>
        <p:nvCxnSpPr>
          <p:cNvPr id="10" name="Straight Arrow Connector 9"/>
          <p:cNvCxnSpPr/>
          <p:nvPr/>
        </p:nvCxnSpPr>
        <p:spPr bwMode="auto">
          <a:xfrm flipV="1">
            <a:off x="5105400" y="1447800"/>
            <a:ext cx="457200" cy="11430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bwMode="auto">
          <a:xfrm>
            <a:off x="5715000" y="1447800"/>
            <a:ext cx="685800" cy="762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bwMode="auto">
          <a:xfrm>
            <a:off x="7848600" y="1752600"/>
            <a:ext cx="381000" cy="16764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bwMode="auto">
          <a:xfrm flipH="1" flipV="1">
            <a:off x="5562600" y="2819400"/>
            <a:ext cx="2514600" cy="609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21"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8153400" y="3429000"/>
            <a:ext cx="228600" cy="228600"/>
          </a:xfrm>
          <a:prstGeom prst="rect">
            <a:avLst/>
          </a:prstGeom>
          <a:noFill/>
        </p:spPr>
      </p:pic>
      <p:pic>
        <p:nvPicPr>
          <p:cNvPr id="22"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4724400" y="2514600"/>
            <a:ext cx="228600" cy="228600"/>
          </a:xfrm>
          <a:prstGeom prst="rect">
            <a:avLst/>
          </a:prstGeom>
          <a:noFill/>
        </p:spPr>
      </p:pic>
      <p:pic>
        <p:nvPicPr>
          <p:cNvPr id="23"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5486400" y="1143000"/>
            <a:ext cx="228600" cy="228600"/>
          </a:xfrm>
          <a:prstGeom prst="rect">
            <a:avLst/>
          </a:prstGeom>
          <a:noFill/>
        </p:spPr>
      </p:pic>
      <p:pic>
        <p:nvPicPr>
          <p:cNvPr id="24" name="Picture 3" descr="C:\Users\Mihail Sichitiu\AppData\Local\Microsoft\Windows\Temporary Internet Files\Content.IE5\4C3N928F\dglxasset[1].png"/>
          <p:cNvPicPr>
            <a:picLocks noChangeAspect="1" noChangeArrowheads="1"/>
          </p:cNvPicPr>
          <p:nvPr/>
        </p:nvPicPr>
        <p:blipFill>
          <a:blip r:embed="rId3" cstate="print"/>
          <a:srcRect/>
          <a:stretch>
            <a:fillRect/>
          </a:stretch>
        </p:blipFill>
        <p:spPr bwMode="auto">
          <a:xfrm>
            <a:off x="7772400" y="1447800"/>
            <a:ext cx="228600" cy="228600"/>
          </a:xfrm>
          <a:prstGeom prst="rect">
            <a:avLst/>
          </a:prstGeom>
          <a:noFill/>
        </p:spPr>
      </p:pic>
      <p:sp>
        <p:nvSpPr>
          <p:cNvPr id="18" name="Cube 17"/>
          <p:cNvSpPr/>
          <p:nvPr/>
        </p:nvSpPr>
        <p:spPr bwMode="auto">
          <a:xfrm>
            <a:off x="6553200" y="838200"/>
            <a:ext cx="685800" cy="13716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5" name="Straight Arrow Connector 24"/>
          <p:cNvCxnSpPr/>
          <p:nvPr/>
        </p:nvCxnSpPr>
        <p:spPr bwMode="auto">
          <a:xfrm flipH="1">
            <a:off x="6324600" y="1600200"/>
            <a:ext cx="76200" cy="9144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bwMode="auto">
          <a:xfrm>
            <a:off x="6477000" y="2590800"/>
            <a:ext cx="685800" cy="762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bwMode="auto">
          <a:xfrm flipV="1">
            <a:off x="7315200" y="1752600"/>
            <a:ext cx="381000" cy="990600"/>
          </a:xfrm>
          <a:prstGeom prst="straightConnector1">
            <a:avLst/>
          </a:prstGeom>
          <a:ln w="76200">
            <a:solidFill>
              <a:schemeClr val="accent6"/>
            </a:solidFill>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26" name="Group 25"/>
          <p:cNvGrpSpPr/>
          <p:nvPr/>
        </p:nvGrpSpPr>
        <p:grpSpPr>
          <a:xfrm>
            <a:off x="4648200" y="3200400"/>
            <a:ext cx="645349" cy="233363"/>
            <a:chOff x="4648200" y="3048000"/>
            <a:chExt cx="1066801" cy="385763"/>
          </a:xfrm>
        </p:grpSpPr>
        <p:sp>
          <p:nvSpPr>
            <p:cNvPr id="27" name="Freeform 12"/>
            <p:cNvSpPr>
              <a:spLocks/>
            </p:cNvSpPr>
            <p:nvPr/>
          </p:nvSpPr>
          <p:spPr bwMode="auto">
            <a:xfrm>
              <a:off x="5108575" y="3132138"/>
              <a:ext cx="192088" cy="180975"/>
            </a:xfrm>
            <a:custGeom>
              <a:avLst/>
              <a:gdLst/>
              <a:ahLst/>
              <a:cxnLst>
                <a:cxn ang="0">
                  <a:pos x="192" y="202"/>
                </a:cxn>
                <a:cxn ang="0">
                  <a:pos x="188" y="183"/>
                </a:cxn>
                <a:cxn ang="0">
                  <a:pos x="186" y="166"/>
                </a:cxn>
                <a:cxn ang="0">
                  <a:pos x="182" y="149"/>
                </a:cxn>
                <a:cxn ang="0">
                  <a:pos x="180" y="135"/>
                </a:cxn>
                <a:cxn ang="0">
                  <a:pos x="177" y="124"/>
                </a:cxn>
                <a:cxn ang="0">
                  <a:pos x="163" y="115"/>
                </a:cxn>
                <a:cxn ang="0">
                  <a:pos x="152" y="109"/>
                </a:cxn>
                <a:cxn ang="0">
                  <a:pos x="131" y="103"/>
                </a:cxn>
                <a:cxn ang="0">
                  <a:pos x="110" y="107"/>
                </a:cxn>
                <a:cxn ang="0">
                  <a:pos x="93" y="113"/>
                </a:cxn>
                <a:cxn ang="0">
                  <a:pos x="80" y="122"/>
                </a:cxn>
                <a:cxn ang="0">
                  <a:pos x="74" y="132"/>
                </a:cxn>
                <a:cxn ang="0">
                  <a:pos x="74" y="141"/>
                </a:cxn>
                <a:cxn ang="0">
                  <a:pos x="72" y="158"/>
                </a:cxn>
                <a:cxn ang="0">
                  <a:pos x="72" y="179"/>
                </a:cxn>
                <a:cxn ang="0">
                  <a:pos x="70" y="200"/>
                </a:cxn>
                <a:cxn ang="0">
                  <a:pos x="70" y="219"/>
                </a:cxn>
                <a:cxn ang="0">
                  <a:pos x="63" y="225"/>
                </a:cxn>
                <a:cxn ang="0">
                  <a:pos x="44" y="213"/>
                </a:cxn>
                <a:cxn ang="0">
                  <a:pos x="28" y="198"/>
                </a:cxn>
                <a:cxn ang="0">
                  <a:pos x="17" y="181"/>
                </a:cxn>
                <a:cxn ang="0">
                  <a:pos x="7" y="162"/>
                </a:cxn>
                <a:cxn ang="0">
                  <a:pos x="2" y="141"/>
                </a:cxn>
                <a:cxn ang="0">
                  <a:pos x="0" y="120"/>
                </a:cxn>
                <a:cxn ang="0">
                  <a:pos x="0" y="103"/>
                </a:cxn>
                <a:cxn ang="0">
                  <a:pos x="2" y="90"/>
                </a:cxn>
                <a:cxn ang="0">
                  <a:pos x="7" y="75"/>
                </a:cxn>
                <a:cxn ang="0">
                  <a:pos x="13" y="61"/>
                </a:cxn>
                <a:cxn ang="0">
                  <a:pos x="30" y="39"/>
                </a:cxn>
                <a:cxn ang="0">
                  <a:pos x="53" y="19"/>
                </a:cxn>
                <a:cxn ang="0">
                  <a:pos x="64" y="12"/>
                </a:cxn>
                <a:cxn ang="0">
                  <a:pos x="80" y="6"/>
                </a:cxn>
                <a:cxn ang="0">
                  <a:pos x="93" y="2"/>
                </a:cxn>
                <a:cxn ang="0">
                  <a:pos x="108" y="0"/>
                </a:cxn>
                <a:cxn ang="0">
                  <a:pos x="123" y="0"/>
                </a:cxn>
                <a:cxn ang="0">
                  <a:pos x="139" y="0"/>
                </a:cxn>
                <a:cxn ang="0">
                  <a:pos x="154" y="4"/>
                </a:cxn>
                <a:cxn ang="0">
                  <a:pos x="167" y="10"/>
                </a:cxn>
                <a:cxn ang="0">
                  <a:pos x="180" y="14"/>
                </a:cxn>
                <a:cxn ang="0">
                  <a:pos x="198" y="27"/>
                </a:cxn>
                <a:cxn ang="0">
                  <a:pos x="217" y="48"/>
                </a:cxn>
                <a:cxn ang="0">
                  <a:pos x="230" y="67"/>
                </a:cxn>
                <a:cxn ang="0">
                  <a:pos x="234" y="80"/>
                </a:cxn>
                <a:cxn ang="0">
                  <a:pos x="239" y="96"/>
                </a:cxn>
                <a:cxn ang="0">
                  <a:pos x="241" y="111"/>
                </a:cxn>
                <a:cxn ang="0">
                  <a:pos x="241" y="128"/>
                </a:cxn>
                <a:cxn ang="0">
                  <a:pos x="239" y="145"/>
                </a:cxn>
                <a:cxn ang="0">
                  <a:pos x="234" y="162"/>
                </a:cxn>
                <a:cxn ang="0">
                  <a:pos x="226" y="177"/>
                </a:cxn>
                <a:cxn ang="0">
                  <a:pos x="217" y="191"/>
                </a:cxn>
                <a:cxn ang="0">
                  <a:pos x="205" y="206"/>
                </a:cxn>
                <a:cxn ang="0">
                  <a:pos x="194" y="217"/>
                </a:cxn>
              </a:cxnLst>
              <a:rect l="0" t="0" r="r" b="b"/>
              <a:pathLst>
                <a:path w="241" h="229">
                  <a:moveTo>
                    <a:pt x="194" y="217"/>
                  </a:moveTo>
                  <a:lnTo>
                    <a:pt x="194" y="213"/>
                  </a:lnTo>
                  <a:lnTo>
                    <a:pt x="192" y="210"/>
                  </a:lnTo>
                  <a:lnTo>
                    <a:pt x="192" y="206"/>
                  </a:lnTo>
                  <a:lnTo>
                    <a:pt x="192" y="202"/>
                  </a:lnTo>
                  <a:lnTo>
                    <a:pt x="190" y="198"/>
                  </a:lnTo>
                  <a:lnTo>
                    <a:pt x="190" y="196"/>
                  </a:lnTo>
                  <a:lnTo>
                    <a:pt x="188" y="191"/>
                  </a:lnTo>
                  <a:lnTo>
                    <a:pt x="188" y="189"/>
                  </a:lnTo>
                  <a:lnTo>
                    <a:pt x="188" y="183"/>
                  </a:lnTo>
                  <a:lnTo>
                    <a:pt x="188" y="181"/>
                  </a:lnTo>
                  <a:lnTo>
                    <a:pt x="186" y="175"/>
                  </a:lnTo>
                  <a:lnTo>
                    <a:pt x="186" y="173"/>
                  </a:lnTo>
                  <a:lnTo>
                    <a:pt x="186" y="170"/>
                  </a:lnTo>
                  <a:lnTo>
                    <a:pt x="186" y="166"/>
                  </a:lnTo>
                  <a:lnTo>
                    <a:pt x="184" y="162"/>
                  </a:lnTo>
                  <a:lnTo>
                    <a:pt x="184" y="160"/>
                  </a:lnTo>
                  <a:lnTo>
                    <a:pt x="182" y="156"/>
                  </a:lnTo>
                  <a:lnTo>
                    <a:pt x="182" y="153"/>
                  </a:lnTo>
                  <a:lnTo>
                    <a:pt x="182" y="149"/>
                  </a:lnTo>
                  <a:lnTo>
                    <a:pt x="182" y="147"/>
                  </a:lnTo>
                  <a:lnTo>
                    <a:pt x="180" y="143"/>
                  </a:lnTo>
                  <a:lnTo>
                    <a:pt x="180" y="141"/>
                  </a:lnTo>
                  <a:lnTo>
                    <a:pt x="180" y="137"/>
                  </a:lnTo>
                  <a:lnTo>
                    <a:pt x="180" y="135"/>
                  </a:lnTo>
                  <a:lnTo>
                    <a:pt x="180" y="134"/>
                  </a:lnTo>
                  <a:lnTo>
                    <a:pt x="180" y="130"/>
                  </a:lnTo>
                  <a:lnTo>
                    <a:pt x="180" y="128"/>
                  </a:lnTo>
                  <a:lnTo>
                    <a:pt x="180" y="128"/>
                  </a:lnTo>
                  <a:lnTo>
                    <a:pt x="177" y="124"/>
                  </a:lnTo>
                  <a:lnTo>
                    <a:pt x="175" y="122"/>
                  </a:lnTo>
                  <a:lnTo>
                    <a:pt x="171" y="120"/>
                  </a:lnTo>
                  <a:lnTo>
                    <a:pt x="169" y="118"/>
                  </a:lnTo>
                  <a:lnTo>
                    <a:pt x="167" y="116"/>
                  </a:lnTo>
                  <a:lnTo>
                    <a:pt x="163" y="115"/>
                  </a:lnTo>
                  <a:lnTo>
                    <a:pt x="161" y="113"/>
                  </a:lnTo>
                  <a:lnTo>
                    <a:pt x="159" y="113"/>
                  </a:lnTo>
                  <a:lnTo>
                    <a:pt x="156" y="111"/>
                  </a:lnTo>
                  <a:lnTo>
                    <a:pt x="154" y="111"/>
                  </a:lnTo>
                  <a:lnTo>
                    <a:pt x="152" y="109"/>
                  </a:lnTo>
                  <a:lnTo>
                    <a:pt x="150" y="109"/>
                  </a:lnTo>
                  <a:lnTo>
                    <a:pt x="144" y="107"/>
                  </a:lnTo>
                  <a:lnTo>
                    <a:pt x="140" y="107"/>
                  </a:lnTo>
                  <a:lnTo>
                    <a:pt x="135" y="103"/>
                  </a:lnTo>
                  <a:lnTo>
                    <a:pt x="131" y="103"/>
                  </a:lnTo>
                  <a:lnTo>
                    <a:pt x="127" y="103"/>
                  </a:lnTo>
                  <a:lnTo>
                    <a:pt x="123" y="103"/>
                  </a:lnTo>
                  <a:lnTo>
                    <a:pt x="118" y="105"/>
                  </a:lnTo>
                  <a:lnTo>
                    <a:pt x="114" y="107"/>
                  </a:lnTo>
                  <a:lnTo>
                    <a:pt x="110" y="107"/>
                  </a:lnTo>
                  <a:lnTo>
                    <a:pt x="106" y="109"/>
                  </a:lnTo>
                  <a:lnTo>
                    <a:pt x="102" y="109"/>
                  </a:lnTo>
                  <a:lnTo>
                    <a:pt x="101" y="111"/>
                  </a:lnTo>
                  <a:lnTo>
                    <a:pt x="97" y="113"/>
                  </a:lnTo>
                  <a:lnTo>
                    <a:pt x="93" y="113"/>
                  </a:lnTo>
                  <a:lnTo>
                    <a:pt x="91" y="116"/>
                  </a:lnTo>
                  <a:lnTo>
                    <a:pt x="87" y="118"/>
                  </a:lnTo>
                  <a:lnTo>
                    <a:pt x="85" y="118"/>
                  </a:lnTo>
                  <a:lnTo>
                    <a:pt x="83" y="120"/>
                  </a:lnTo>
                  <a:lnTo>
                    <a:pt x="80" y="122"/>
                  </a:lnTo>
                  <a:lnTo>
                    <a:pt x="76" y="126"/>
                  </a:lnTo>
                  <a:lnTo>
                    <a:pt x="74" y="128"/>
                  </a:lnTo>
                  <a:lnTo>
                    <a:pt x="74" y="128"/>
                  </a:lnTo>
                  <a:lnTo>
                    <a:pt x="74" y="130"/>
                  </a:lnTo>
                  <a:lnTo>
                    <a:pt x="74" y="132"/>
                  </a:lnTo>
                  <a:lnTo>
                    <a:pt x="74" y="134"/>
                  </a:lnTo>
                  <a:lnTo>
                    <a:pt x="74" y="135"/>
                  </a:lnTo>
                  <a:lnTo>
                    <a:pt x="74" y="137"/>
                  </a:lnTo>
                  <a:lnTo>
                    <a:pt x="74" y="139"/>
                  </a:lnTo>
                  <a:lnTo>
                    <a:pt x="74" y="141"/>
                  </a:lnTo>
                  <a:lnTo>
                    <a:pt x="74" y="145"/>
                  </a:lnTo>
                  <a:lnTo>
                    <a:pt x="72" y="147"/>
                  </a:lnTo>
                  <a:lnTo>
                    <a:pt x="72" y="151"/>
                  </a:lnTo>
                  <a:lnTo>
                    <a:pt x="72" y="154"/>
                  </a:lnTo>
                  <a:lnTo>
                    <a:pt x="72" y="158"/>
                  </a:lnTo>
                  <a:lnTo>
                    <a:pt x="72" y="162"/>
                  </a:lnTo>
                  <a:lnTo>
                    <a:pt x="72" y="166"/>
                  </a:lnTo>
                  <a:lnTo>
                    <a:pt x="72" y="170"/>
                  </a:lnTo>
                  <a:lnTo>
                    <a:pt x="72" y="173"/>
                  </a:lnTo>
                  <a:lnTo>
                    <a:pt x="72" y="179"/>
                  </a:lnTo>
                  <a:lnTo>
                    <a:pt x="72" y="183"/>
                  </a:lnTo>
                  <a:lnTo>
                    <a:pt x="70" y="187"/>
                  </a:lnTo>
                  <a:lnTo>
                    <a:pt x="70" y="191"/>
                  </a:lnTo>
                  <a:lnTo>
                    <a:pt x="70" y="194"/>
                  </a:lnTo>
                  <a:lnTo>
                    <a:pt x="70" y="200"/>
                  </a:lnTo>
                  <a:lnTo>
                    <a:pt x="70" y="202"/>
                  </a:lnTo>
                  <a:lnTo>
                    <a:pt x="70" y="208"/>
                  </a:lnTo>
                  <a:lnTo>
                    <a:pt x="70" y="210"/>
                  </a:lnTo>
                  <a:lnTo>
                    <a:pt x="70" y="215"/>
                  </a:lnTo>
                  <a:lnTo>
                    <a:pt x="70" y="219"/>
                  </a:lnTo>
                  <a:lnTo>
                    <a:pt x="70" y="223"/>
                  </a:lnTo>
                  <a:lnTo>
                    <a:pt x="70" y="225"/>
                  </a:lnTo>
                  <a:lnTo>
                    <a:pt x="70" y="229"/>
                  </a:lnTo>
                  <a:lnTo>
                    <a:pt x="66" y="227"/>
                  </a:lnTo>
                  <a:lnTo>
                    <a:pt x="63" y="225"/>
                  </a:lnTo>
                  <a:lnTo>
                    <a:pt x="57" y="223"/>
                  </a:lnTo>
                  <a:lnTo>
                    <a:pt x="55" y="221"/>
                  </a:lnTo>
                  <a:lnTo>
                    <a:pt x="51" y="217"/>
                  </a:lnTo>
                  <a:lnTo>
                    <a:pt x="47" y="215"/>
                  </a:lnTo>
                  <a:lnTo>
                    <a:pt x="44" y="213"/>
                  </a:lnTo>
                  <a:lnTo>
                    <a:pt x="40" y="210"/>
                  </a:lnTo>
                  <a:lnTo>
                    <a:pt x="38" y="208"/>
                  </a:lnTo>
                  <a:lnTo>
                    <a:pt x="34" y="206"/>
                  </a:lnTo>
                  <a:lnTo>
                    <a:pt x="32" y="202"/>
                  </a:lnTo>
                  <a:lnTo>
                    <a:pt x="28" y="198"/>
                  </a:lnTo>
                  <a:lnTo>
                    <a:pt x="26" y="194"/>
                  </a:lnTo>
                  <a:lnTo>
                    <a:pt x="25" y="191"/>
                  </a:lnTo>
                  <a:lnTo>
                    <a:pt x="21" y="189"/>
                  </a:lnTo>
                  <a:lnTo>
                    <a:pt x="19" y="185"/>
                  </a:lnTo>
                  <a:lnTo>
                    <a:pt x="17" y="181"/>
                  </a:lnTo>
                  <a:lnTo>
                    <a:pt x="13" y="177"/>
                  </a:lnTo>
                  <a:lnTo>
                    <a:pt x="11" y="173"/>
                  </a:lnTo>
                  <a:lnTo>
                    <a:pt x="11" y="172"/>
                  </a:lnTo>
                  <a:lnTo>
                    <a:pt x="9" y="166"/>
                  </a:lnTo>
                  <a:lnTo>
                    <a:pt x="7" y="162"/>
                  </a:lnTo>
                  <a:lnTo>
                    <a:pt x="6" y="158"/>
                  </a:lnTo>
                  <a:lnTo>
                    <a:pt x="4" y="154"/>
                  </a:lnTo>
                  <a:lnTo>
                    <a:pt x="4" y="149"/>
                  </a:lnTo>
                  <a:lnTo>
                    <a:pt x="2" y="145"/>
                  </a:lnTo>
                  <a:lnTo>
                    <a:pt x="2" y="141"/>
                  </a:lnTo>
                  <a:lnTo>
                    <a:pt x="0" y="137"/>
                  </a:lnTo>
                  <a:lnTo>
                    <a:pt x="0" y="134"/>
                  </a:lnTo>
                  <a:lnTo>
                    <a:pt x="0" y="128"/>
                  </a:lnTo>
                  <a:lnTo>
                    <a:pt x="0" y="124"/>
                  </a:lnTo>
                  <a:lnTo>
                    <a:pt x="0" y="120"/>
                  </a:lnTo>
                  <a:lnTo>
                    <a:pt x="0" y="116"/>
                  </a:lnTo>
                  <a:lnTo>
                    <a:pt x="0" y="113"/>
                  </a:lnTo>
                  <a:lnTo>
                    <a:pt x="0" y="111"/>
                  </a:lnTo>
                  <a:lnTo>
                    <a:pt x="0" y="107"/>
                  </a:lnTo>
                  <a:lnTo>
                    <a:pt x="0" y="103"/>
                  </a:lnTo>
                  <a:lnTo>
                    <a:pt x="0" y="101"/>
                  </a:lnTo>
                  <a:lnTo>
                    <a:pt x="2" y="97"/>
                  </a:lnTo>
                  <a:lnTo>
                    <a:pt x="2" y="96"/>
                  </a:lnTo>
                  <a:lnTo>
                    <a:pt x="2" y="92"/>
                  </a:lnTo>
                  <a:lnTo>
                    <a:pt x="2" y="90"/>
                  </a:lnTo>
                  <a:lnTo>
                    <a:pt x="4" y="86"/>
                  </a:lnTo>
                  <a:lnTo>
                    <a:pt x="4" y="84"/>
                  </a:lnTo>
                  <a:lnTo>
                    <a:pt x="6" y="80"/>
                  </a:lnTo>
                  <a:lnTo>
                    <a:pt x="7" y="78"/>
                  </a:lnTo>
                  <a:lnTo>
                    <a:pt x="7" y="75"/>
                  </a:lnTo>
                  <a:lnTo>
                    <a:pt x="9" y="73"/>
                  </a:lnTo>
                  <a:lnTo>
                    <a:pt x="9" y="69"/>
                  </a:lnTo>
                  <a:lnTo>
                    <a:pt x="11" y="67"/>
                  </a:lnTo>
                  <a:lnTo>
                    <a:pt x="11" y="65"/>
                  </a:lnTo>
                  <a:lnTo>
                    <a:pt x="13" y="61"/>
                  </a:lnTo>
                  <a:lnTo>
                    <a:pt x="17" y="58"/>
                  </a:lnTo>
                  <a:lnTo>
                    <a:pt x="21" y="54"/>
                  </a:lnTo>
                  <a:lnTo>
                    <a:pt x="23" y="48"/>
                  </a:lnTo>
                  <a:lnTo>
                    <a:pt x="26" y="44"/>
                  </a:lnTo>
                  <a:lnTo>
                    <a:pt x="30" y="39"/>
                  </a:lnTo>
                  <a:lnTo>
                    <a:pt x="36" y="35"/>
                  </a:lnTo>
                  <a:lnTo>
                    <a:pt x="40" y="31"/>
                  </a:lnTo>
                  <a:lnTo>
                    <a:pt x="44" y="27"/>
                  </a:lnTo>
                  <a:lnTo>
                    <a:pt x="47" y="23"/>
                  </a:lnTo>
                  <a:lnTo>
                    <a:pt x="53" y="19"/>
                  </a:lnTo>
                  <a:lnTo>
                    <a:pt x="55" y="18"/>
                  </a:lnTo>
                  <a:lnTo>
                    <a:pt x="57" y="18"/>
                  </a:lnTo>
                  <a:lnTo>
                    <a:pt x="61" y="14"/>
                  </a:lnTo>
                  <a:lnTo>
                    <a:pt x="63" y="14"/>
                  </a:lnTo>
                  <a:lnTo>
                    <a:pt x="64" y="12"/>
                  </a:lnTo>
                  <a:lnTo>
                    <a:pt x="68" y="12"/>
                  </a:lnTo>
                  <a:lnTo>
                    <a:pt x="70" y="10"/>
                  </a:lnTo>
                  <a:lnTo>
                    <a:pt x="74" y="10"/>
                  </a:lnTo>
                  <a:lnTo>
                    <a:pt x="76" y="6"/>
                  </a:lnTo>
                  <a:lnTo>
                    <a:pt x="80" y="6"/>
                  </a:lnTo>
                  <a:lnTo>
                    <a:pt x="82" y="4"/>
                  </a:lnTo>
                  <a:lnTo>
                    <a:pt x="83" y="4"/>
                  </a:lnTo>
                  <a:lnTo>
                    <a:pt x="87" y="4"/>
                  </a:lnTo>
                  <a:lnTo>
                    <a:pt x="91" y="2"/>
                  </a:lnTo>
                  <a:lnTo>
                    <a:pt x="93" y="2"/>
                  </a:lnTo>
                  <a:lnTo>
                    <a:pt x="97" y="2"/>
                  </a:lnTo>
                  <a:lnTo>
                    <a:pt x="99" y="0"/>
                  </a:lnTo>
                  <a:lnTo>
                    <a:pt x="102" y="0"/>
                  </a:lnTo>
                  <a:lnTo>
                    <a:pt x="106" y="0"/>
                  </a:lnTo>
                  <a:lnTo>
                    <a:pt x="108" y="0"/>
                  </a:lnTo>
                  <a:lnTo>
                    <a:pt x="110" y="0"/>
                  </a:lnTo>
                  <a:lnTo>
                    <a:pt x="114" y="0"/>
                  </a:lnTo>
                  <a:lnTo>
                    <a:pt x="118" y="0"/>
                  </a:lnTo>
                  <a:lnTo>
                    <a:pt x="120" y="0"/>
                  </a:lnTo>
                  <a:lnTo>
                    <a:pt x="123" y="0"/>
                  </a:lnTo>
                  <a:lnTo>
                    <a:pt x="127" y="0"/>
                  </a:lnTo>
                  <a:lnTo>
                    <a:pt x="129" y="0"/>
                  </a:lnTo>
                  <a:lnTo>
                    <a:pt x="133" y="0"/>
                  </a:lnTo>
                  <a:lnTo>
                    <a:pt x="135" y="0"/>
                  </a:lnTo>
                  <a:lnTo>
                    <a:pt x="139" y="0"/>
                  </a:lnTo>
                  <a:lnTo>
                    <a:pt x="142" y="0"/>
                  </a:lnTo>
                  <a:lnTo>
                    <a:pt x="144" y="2"/>
                  </a:lnTo>
                  <a:lnTo>
                    <a:pt x="146" y="2"/>
                  </a:lnTo>
                  <a:lnTo>
                    <a:pt x="150" y="2"/>
                  </a:lnTo>
                  <a:lnTo>
                    <a:pt x="154" y="4"/>
                  </a:lnTo>
                  <a:lnTo>
                    <a:pt x="156" y="4"/>
                  </a:lnTo>
                  <a:lnTo>
                    <a:pt x="159" y="4"/>
                  </a:lnTo>
                  <a:lnTo>
                    <a:pt x="161" y="6"/>
                  </a:lnTo>
                  <a:lnTo>
                    <a:pt x="163" y="6"/>
                  </a:lnTo>
                  <a:lnTo>
                    <a:pt x="167" y="10"/>
                  </a:lnTo>
                  <a:lnTo>
                    <a:pt x="169" y="10"/>
                  </a:lnTo>
                  <a:lnTo>
                    <a:pt x="173" y="12"/>
                  </a:lnTo>
                  <a:lnTo>
                    <a:pt x="175" y="12"/>
                  </a:lnTo>
                  <a:lnTo>
                    <a:pt x="178" y="14"/>
                  </a:lnTo>
                  <a:lnTo>
                    <a:pt x="180" y="14"/>
                  </a:lnTo>
                  <a:lnTo>
                    <a:pt x="182" y="18"/>
                  </a:lnTo>
                  <a:lnTo>
                    <a:pt x="186" y="18"/>
                  </a:lnTo>
                  <a:lnTo>
                    <a:pt x="188" y="19"/>
                  </a:lnTo>
                  <a:lnTo>
                    <a:pt x="192" y="23"/>
                  </a:lnTo>
                  <a:lnTo>
                    <a:pt x="198" y="27"/>
                  </a:lnTo>
                  <a:lnTo>
                    <a:pt x="201" y="31"/>
                  </a:lnTo>
                  <a:lnTo>
                    <a:pt x="205" y="35"/>
                  </a:lnTo>
                  <a:lnTo>
                    <a:pt x="209" y="39"/>
                  </a:lnTo>
                  <a:lnTo>
                    <a:pt x="215" y="44"/>
                  </a:lnTo>
                  <a:lnTo>
                    <a:pt x="217" y="48"/>
                  </a:lnTo>
                  <a:lnTo>
                    <a:pt x="220" y="54"/>
                  </a:lnTo>
                  <a:lnTo>
                    <a:pt x="224" y="58"/>
                  </a:lnTo>
                  <a:lnTo>
                    <a:pt x="226" y="61"/>
                  </a:lnTo>
                  <a:lnTo>
                    <a:pt x="228" y="65"/>
                  </a:lnTo>
                  <a:lnTo>
                    <a:pt x="230" y="67"/>
                  </a:lnTo>
                  <a:lnTo>
                    <a:pt x="232" y="69"/>
                  </a:lnTo>
                  <a:lnTo>
                    <a:pt x="232" y="73"/>
                  </a:lnTo>
                  <a:lnTo>
                    <a:pt x="234" y="75"/>
                  </a:lnTo>
                  <a:lnTo>
                    <a:pt x="234" y="78"/>
                  </a:lnTo>
                  <a:lnTo>
                    <a:pt x="234" y="80"/>
                  </a:lnTo>
                  <a:lnTo>
                    <a:pt x="236" y="84"/>
                  </a:lnTo>
                  <a:lnTo>
                    <a:pt x="236" y="86"/>
                  </a:lnTo>
                  <a:lnTo>
                    <a:pt x="237" y="90"/>
                  </a:lnTo>
                  <a:lnTo>
                    <a:pt x="239" y="92"/>
                  </a:lnTo>
                  <a:lnTo>
                    <a:pt x="239" y="96"/>
                  </a:lnTo>
                  <a:lnTo>
                    <a:pt x="239" y="97"/>
                  </a:lnTo>
                  <a:lnTo>
                    <a:pt x="241" y="101"/>
                  </a:lnTo>
                  <a:lnTo>
                    <a:pt x="241" y="103"/>
                  </a:lnTo>
                  <a:lnTo>
                    <a:pt x="241" y="107"/>
                  </a:lnTo>
                  <a:lnTo>
                    <a:pt x="241" y="111"/>
                  </a:lnTo>
                  <a:lnTo>
                    <a:pt x="241" y="113"/>
                  </a:lnTo>
                  <a:lnTo>
                    <a:pt x="241" y="116"/>
                  </a:lnTo>
                  <a:lnTo>
                    <a:pt x="241" y="120"/>
                  </a:lnTo>
                  <a:lnTo>
                    <a:pt x="241" y="122"/>
                  </a:lnTo>
                  <a:lnTo>
                    <a:pt x="241" y="128"/>
                  </a:lnTo>
                  <a:lnTo>
                    <a:pt x="241" y="130"/>
                  </a:lnTo>
                  <a:lnTo>
                    <a:pt x="241" y="134"/>
                  </a:lnTo>
                  <a:lnTo>
                    <a:pt x="239" y="137"/>
                  </a:lnTo>
                  <a:lnTo>
                    <a:pt x="239" y="141"/>
                  </a:lnTo>
                  <a:lnTo>
                    <a:pt x="239" y="145"/>
                  </a:lnTo>
                  <a:lnTo>
                    <a:pt x="239" y="149"/>
                  </a:lnTo>
                  <a:lnTo>
                    <a:pt x="237" y="153"/>
                  </a:lnTo>
                  <a:lnTo>
                    <a:pt x="236" y="154"/>
                  </a:lnTo>
                  <a:lnTo>
                    <a:pt x="234" y="158"/>
                  </a:lnTo>
                  <a:lnTo>
                    <a:pt x="234" y="162"/>
                  </a:lnTo>
                  <a:lnTo>
                    <a:pt x="232" y="164"/>
                  </a:lnTo>
                  <a:lnTo>
                    <a:pt x="232" y="168"/>
                  </a:lnTo>
                  <a:lnTo>
                    <a:pt x="230" y="172"/>
                  </a:lnTo>
                  <a:lnTo>
                    <a:pt x="230" y="173"/>
                  </a:lnTo>
                  <a:lnTo>
                    <a:pt x="226" y="177"/>
                  </a:lnTo>
                  <a:lnTo>
                    <a:pt x="224" y="181"/>
                  </a:lnTo>
                  <a:lnTo>
                    <a:pt x="222" y="183"/>
                  </a:lnTo>
                  <a:lnTo>
                    <a:pt x="222" y="187"/>
                  </a:lnTo>
                  <a:lnTo>
                    <a:pt x="220" y="189"/>
                  </a:lnTo>
                  <a:lnTo>
                    <a:pt x="217" y="191"/>
                  </a:lnTo>
                  <a:lnTo>
                    <a:pt x="215" y="194"/>
                  </a:lnTo>
                  <a:lnTo>
                    <a:pt x="213" y="198"/>
                  </a:lnTo>
                  <a:lnTo>
                    <a:pt x="209" y="200"/>
                  </a:lnTo>
                  <a:lnTo>
                    <a:pt x="207" y="202"/>
                  </a:lnTo>
                  <a:lnTo>
                    <a:pt x="205" y="206"/>
                  </a:lnTo>
                  <a:lnTo>
                    <a:pt x="203" y="208"/>
                  </a:lnTo>
                  <a:lnTo>
                    <a:pt x="199" y="210"/>
                  </a:lnTo>
                  <a:lnTo>
                    <a:pt x="198" y="211"/>
                  </a:lnTo>
                  <a:lnTo>
                    <a:pt x="196" y="213"/>
                  </a:lnTo>
                  <a:lnTo>
                    <a:pt x="194" y="217"/>
                  </a:lnTo>
                  <a:lnTo>
                    <a:pt x="194"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p:nvSpPr>
          <p:spPr bwMode="auto">
            <a:xfrm>
              <a:off x="5376863" y="3048000"/>
              <a:ext cx="338138" cy="136525"/>
            </a:xfrm>
            <a:custGeom>
              <a:avLst/>
              <a:gdLst/>
              <a:ahLst/>
              <a:cxnLst>
                <a:cxn ang="0">
                  <a:pos x="0" y="173"/>
                </a:cxn>
                <a:cxn ang="0">
                  <a:pos x="90" y="125"/>
                </a:cxn>
                <a:cxn ang="0">
                  <a:pos x="337" y="0"/>
                </a:cxn>
                <a:cxn ang="0">
                  <a:pos x="426" y="21"/>
                </a:cxn>
                <a:cxn ang="0">
                  <a:pos x="40" y="167"/>
                </a:cxn>
                <a:cxn ang="0">
                  <a:pos x="0" y="173"/>
                </a:cxn>
                <a:cxn ang="0">
                  <a:pos x="0" y="173"/>
                </a:cxn>
              </a:cxnLst>
              <a:rect l="0" t="0" r="r" b="b"/>
              <a:pathLst>
                <a:path w="426" h="173">
                  <a:moveTo>
                    <a:pt x="0" y="173"/>
                  </a:moveTo>
                  <a:lnTo>
                    <a:pt x="90" y="125"/>
                  </a:lnTo>
                  <a:lnTo>
                    <a:pt x="337" y="0"/>
                  </a:lnTo>
                  <a:lnTo>
                    <a:pt x="426" y="21"/>
                  </a:lnTo>
                  <a:lnTo>
                    <a:pt x="40" y="167"/>
                  </a:lnTo>
                  <a:lnTo>
                    <a:pt x="0" y="173"/>
                  </a:lnTo>
                  <a:lnTo>
                    <a:pt x="0" y="1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p:cNvSpPr>
            <p:nvPr/>
          </p:nvSpPr>
          <p:spPr bwMode="auto">
            <a:xfrm>
              <a:off x="5341938" y="3221038"/>
              <a:ext cx="309563" cy="28575"/>
            </a:xfrm>
            <a:custGeom>
              <a:avLst/>
              <a:gdLst/>
              <a:ahLst/>
              <a:cxnLst>
                <a:cxn ang="0">
                  <a:pos x="42" y="22"/>
                </a:cxn>
                <a:cxn ang="0">
                  <a:pos x="322" y="0"/>
                </a:cxn>
                <a:cxn ang="0">
                  <a:pos x="390" y="36"/>
                </a:cxn>
                <a:cxn ang="0">
                  <a:pos x="73" y="36"/>
                </a:cxn>
                <a:cxn ang="0">
                  <a:pos x="0" y="36"/>
                </a:cxn>
                <a:cxn ang="0">
                  <a:pos x="42" y="22"/>
                </a:cxn>
                <a:cxn ang="0">
                  <a:pos x="42" y="22"/>
                </a:cxn>
              </a:cxnLst>
              <a:rect l="0" t="0" r="r" b="b"/>
              <a:pathLst>
                <a:path w="390" h="36">
                  <a:moveTo>
                    <a:pt x="42" y="22"/>
                  </a:moveTo>
                  <a:lnTo>
                    <a:pt x="322" y="0"/>
                  </a:lnTo>
                  <a:lnTo>
                    <a:pt x="390" y="36"/>
                  </a:lnTo>
                  <a:lnTo>
                    <a:pt x="73" y="36"/>
                  </a:lnTo>
                  <a:lnTo>
                    <a:pt x="0" y="36"/>
                  </a:lnTo>
                  <a:lnTo>
                    <a:pt x="42" y="22"/>
                  </a:lnTo>
                  <a:lnTo>
                    <a:pt x="4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6"/>
            <p:cNvSpPr>
              <a:spLocks/>
            </p:cNvSpPr>
            <p:nvPr/>
          </p:nvSpPr>
          <p:spPr bwMode="auto">
            <a:xfrm>
              <a:off x="5319713" y="3305175"/>
              <a:ext cx="139700" cy="36513"/>
            </a:xfrm>
            <a:custGeom>
              <a:avLst/>
              <a:gdLst/>
              <a:ahLst/>
              <a:cxnLst>
                <a:cxn ang="0">
                  <a:pos x="27" y="0"/>
                </a:cxn>
                <a:cxn ang="0">
                  <a:pos x="68" y="6"/>
                </a:cxn>
                <a:cxn ang="0">
                  <a:pos x="177" y="17"/>
                </a:cxn>
                <a:cxn ang="0">
                  <a:pos x="131" y="46"/>
                </a:cxn>
                <a:cxn ang="0">
                  <a:pos x="0" y="4"/>
                </a:cxn>
                <a:cxn ang="0">
                  <a:pos x="27" y="0"/>
                </a:cxn>
                <a:cxn ang="0">
                  <a:pos x="27" y="0"/>
                </a:cxn>
              </a:cxnLst>
              <a:rect l="0" t="0" r="r" b="b"/>
              <a:pathLst>
                <a:path w="177" h="46">
                  <a:moveTo>
                    <a:pt x="27" y="0"/>
                  </a:moveTo>
                  <a:lnTo>
                    <a:pt x="68" y="6"/>
                  </a:lnTo>
                  <a:lnTo>
                    <a:pt x="177" y="17"/>
                  </a:lnTo>
                  <a:lnTo>
                    <a:pt x="131" y="46"/>
                  </a:lnTo>
                  <a:lnTo>
                    <a:pt x="0" y="4"/>
                  </a:lnTo>
                  <a:lnTo>
                    <a:pt x="27" y="0"/>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p:cNvSpPr>
            <p:nvPr/>
          </p:nvSpPr>
          <p:spPr bwMode="auto">
            <a:xfrm>
              <a:off x="4648200" y="3324225"/>
              <a:ext cx="376238" cy="109538"/>
            </a:xfrm>
            <a:custGeom>
              <a:avLst/>
              <a:gdLst/>
              <a:ahLst/>
              <a:cxnLst>
                <a:cxn ang="0">
                  <a:pos x="473" y="0"/>
                </a:cxn>
                <a:cxn ang="0">
                  <a:pos x="40" y="137"/>
                </a:cxn>
                <a:cxn ang="0">
                  <a:pos x="0" y="104"/>
                </a:cxn>
                <a:cxn ang="0">
                  <a:pos x="405" y="11"/>
                </a:cxn>
                <a:cxn ang="0">
                  <a:pos x="454" y="0"/>
                </a:cxn>
                <a:cxn ang="0">
                  <a:pos x="473" y="0"/>
                </a:cxn>
                <a:cxn ang="0">
                  <a:pos x="473" y="0"/>
                </a:cxn>
              </a:cxnLst>
              <a:rect l="0" t="0" r="r" b="b"/>
              <a:pathLst>
                <a:path w="473" h="137">
                  <a:moveTo>
                    <a:pt x="473" y="0"/>
                  </a:moveTo>
                  <a:lnTo>
                    <a:pt x="40" y="137"/>
                  </a:lnTo>
                  <a:lnTo>
                    <a:pt x="0" y="104"/>
                  </a:lnTo>
                  <a:lnTo>
                    <a:pt x="405" y="11"/>
                  </a:lnTo>
                  <a:lnTo>
                    <a:pt x="454" y="0"/>
                  </a:lnTo>
                  <a:lnTo>
                    <a:pt x="473" y="0"/>
                  </a:lnTo>
                  <a:lnTo>
                    <a:pt x="4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8"/>
            <p:cNvSpPr>
              <a:spLocks/>
            </p:cNvSpPr>
            <p:nvPr/>
          </p:nvSpPr>
          <p:spPr bwMode="auto">
            <a:xfrm>
              <a:off x="4884738" y="3235325"/>
              <a:ext cx="158750" cy="25400"/>
            </a:xfrm>
            <a:custGeom>
              <a:avLst/>
              <a:gdLst/>
              <a:ahLst/>
              <a:cxnLst>
                <a:cxn ang="0">
                  <a:pos x="200" y="32"/>
                </a:cxn>
                <a:cxn ang="0">
                  <a:pos x="0" y="32"/>
                </a:cxn>
                <a:cxn ang="0">
                  <a:pos x="19" y="0"/>
                </a:cxn>
                <a:cxn ang="0">
                  <a:pos x="141" y="13"/>
                </a:cxn>
                <a:cxn ang="0">
                  <a:pos x="175" y="17"/>
                </a:cxn>
                <a:cxn ang="0">
                  <a:pos x="200" y="32"/>
                </a:cxn>
                <a:cxn ang="0">
                  <a:pos x="200" y="32"/>
                </a:cxn>
              </a:cxnLst>
              <a:rect l="0" t="0" r="r" b="b"/>
              <a:pathLst>
                <a:path w="200" h="32">
                  <a:moveTo>
                    <a:pt x="200" y="32"/>
                  </a:moveTo>
                  <a:lnTo>
                    <a:pt x="0" y="32"/>
                  </a:lnTo>
                  <a:lnTo>
                    <a:pt x="19" y="0"/>
                  </a:lnTo>
                  <a:lnTo>
                    <a:pt x="141" y="13"/>
                  </a:lnTo>
                  <a:lnTo>
                    <a:pt x="175" y="17"/>
                  </a:lnTo>
                  <a:lnTo>
                    <a:pt x="200" y="32"/>
                  </a:lnTo>
                  <a:lnTo>
                    <a:pt x="20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9"/>
            <p:cNvSpPr>
              <a:spLocks/>
            </p:cNvSpPr>
            <p:nvPr/>
          </p:nvSpPr>
          <p:spPr bwMode="auto">
            <a:xfrm>
              <a:off x="4776788" y="3114675"/>
              <a:ext cx="288925" cy="69850"/>
            </a:xfrm>
            <a:custGeom>
              <a:avLst/>
              <a:gdLst/>
              <a:ahLst/>
              <a:cxnLst>
                <a:cxn ang="0">
                  <a:pos x="38" y="0"/>
                </a:cxn>
                <a:cxn ang="0">
                  <a:pos x="365" y="81"/>
                </a:cxn>
                <a:cxn ang="0">
                  <a:pos x="338" y="87"/>
                </a:cxn>
                <a:cxn ang="0">
                  <a:pos x="0" y="32"/>
                </a:cxn>
                <a:cxn ang="0">
                  <a:pos x="20" y="15"/>
                </a:cxn>
                <a:cxn ang="0">
                  <a:pos x="38" y="0"/>
                </a:cxn>
                <a:cxn ang="0">
                  <a:pos x="38" y="0"/>
                </a:cxn>
              </a:cxnLst>
              <a:rect l="0" t="0" r="r" b="b"/>
              <a:pathLst>
                <a:path w="365" h="87">
                  <a:moveTo>
                    <a:pt x="38" y="0"/>
                  </a:moveTo>
                  <a:lnTo>
                    <a:pt x="365" y="81"/>
                  </a:lnTo>
                  <a:lnTo>
                    <a:pt x="338" y="87"/>
                  </a:lnTo>
                  <a:lnTo>
                    <a:pt x="0" y="32"/>
                  </a:lnTo>
                  <a:lnTo>
                    <a:pt x="20" y="15"/>
                  </a:lnTo>
                  <a:lnTo>
                    <a:pt x="38"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4648200" y="4038600"/>
            <a:ext cx="645349" cy="233363"/>
            <a:chOff x="4648200" y="3048000"/>
            <a:chExt cx="1066801" cy="385763"/>
          </a:xfrm>
        </p:grpSpPr>
        <p:sp>
          <p:nvSpPr>
            <p:cNvPr id="37" name="Freeform 12"/>
            <p:cNvSpPr>
              <a:spLocks/>
            </p:cNvSpPr>
            <p:nvPr/>
          </p:nvSpPr>
          <p:spPr bwMode="auto">
            <a:xfrm>
              <a:off x="5108575" y="3132138"/>
              <a:ext cx="192088" cy="180975"/>
            </a:xfrm>
            <a:custGeom>
              <a:avLst/>
              <a:gdLst/>
              <a:ahLst/>
              <a:cxnLst>
                <a:cxn ang="0">
                  <a:pos x="192" y="202"/>
                </a:cxn>
                <a:cxn ang="0">
                  <a:pos x="188" y="183"/>
                </a:cxn>
                <a:cxn ang="0">
                  <a:pos x="186" y="166"/>
                </a:cxn>
                <a:cxn ang="0">
                  <a:pos x="182" y="149"/>
                </a:cxn>
                <a:cxn ang="0">
                  <a:pos x="180" y="135"/>
                </a:cxn>
                <a:cxn ang="0">
                  <a:pos x="177" y="124"/>
                </a:cxn>
                <a:cxn ang="0">
                  <a:pos x="163" y="115"/>
                </a:cxn>
                <a:cxn ang="0">
                  <a:pos x="152" y="109"/>
                </a:cxn>
                <a:cxn ang="0">
                  <a:pos x="131" y="103"/>
                </a:cxn>
                <a:cxn ang="0">
                  <a:pos x="110" y="107"/>
                </a:cxn>
                <a:cxn ang="0">
                  <a:pos x="93" y="113"/>
                </a:cxn>
                <a:cxn ang="0">
                  <a:pos x="80" y="122"/>
                </a:cxn>
                <a:cxn ang="0">
                  <a:pos x="74" y="132"/>
                </a:cxn>
                <a:cxn ang="0">
                  <a:pos x="74" y="141"/>
                </a:cxn>
                <a:cxn ang="0">
                  <a:pos x="72" y="158"/>
                </a:cxn>
                <a:cxn ang="0">
                  <a:pos x="72" y="179"/>
                </a:cxn>
                <a:cxn ang="0">
                  <a:pos x="70" y="200"/>
                </a:cxn>
                <a:cxn ang="0">
                  <a:pos x="70" y="219"/>
                </a:cxn>
                <a:cxn ang="0">
                  <a:pos x="63" y="225"/>
                </a:cxn>
                <a:cxn ang="0">
                  <a:pos x="44" y="213"/>
                </a:cxn>
                <a:cxn ang="0">
                  <a:pos x="28" y="198"/>
                </a:cxn>
                <a:cxn ang="0">
                  <a:pos x="17" y="181"/>
                </a:cxn>
                <a:cxn ang="0">
                  <a:pos x="7" y="162"/>
                </a:cxn>
                <a:cxn ang="0">
                  <a:pos x="2" y="141"/>
                </a:cxn>
                <a:cxn ang="0">
                  <a:pos x="0" y="120"/>
                </a:cxn>
                <a:cxn ang="0">
                  <a:pos x="0" y="103"/>
                </a:cxn>
                <a:cxn ang="0">
                  <a:pos x="2" y="90"/>
                </a:cxn>
                <a:cxn ang="0">
                  <a:pos x="7" y="75"/>
                </a:cxn>
                <a:cxn ang="0">
                  <a:pos x="13" y="61"/>
                </a:cxn>
                <a:cxn ang="0">
                  <a:pos x="30" y="39"/>
                </a:cxn>
                <a:cxn ang="0">
                  <a:pos x="53" y="19"/>
                </a:cxn>
                <a:cxn ang="0">
                  <a:pos x="64" y="12"/>
                </a:cxn>
                <a:cxn ang="0">
                  <a:pos x="80" y="6"/>
                </a:cxn>
                <a:cxn ang="0">
                  <a:pos x="93" y="2"/>
                </a:cxn>
                <a:cxn ang="0">
                  <a:pos x="108" y="0"/>
                </a:cxn>
                <a:cxn ang="0">
                  <a:pos x="123" y="0"/>
                </a:cxn>
                <a:cxn ang="0">
                  <a:pos x="139" y="0"/>
                </a:cxn>
                <a:cxn ang="0">
                  <a:pos x="154" y="4"/>
                </a:cxn>
                <a:cxn ang="0">
                  <a:pos x="167" y="10"/>
                </a:cxn>
                <a:cxn ang="0">
                  <a:pos x="180" y="14"/>
                </a:cxn>
                <a:cxn ang="0">
                  <a:pos x="198" y="27"/>
                </a:cxn>
                <a:cxn ang="0">
                  <a:pos x="217" y="48"/>
                </a:cxn>
                <a:cxn ang="0">
                  <a:pos x="230" y="67"/>
                </a:cxn>
                <a:cxn ang="0">
                  <a:pos x="234" y="80"/>
                </a:cxn>
                <a:cxn ang="0">
                  <a:pos x="239" y="96"/>
                </a:cxn>
                <a:cxn ang="0">
                  <a:pos x="241" y="111"/>
                </a:cxn>
                <a:cxn ang="0">
                  <a:pos x="241" y="128"/>
                </a:cxn>
                <a:cxn ang="0">
                  <a:pos x="239" y="145"/>
                </a:cxn>
                <a:cxn ang="0">
                  <a:pos x="234" y="162"/>
                </a:cxn>
                <a:cxn ang="0">
                  <a:pos x="226" y="177"/>
                </a:cxn>
                <a:cxn ang="0">
                  <a:pos x="217" y="191"/>
                </a:cxn>
                <a:cxn ang="0">
                  <a:pos x="205" y="206"/>
                </a:cxn>
                <a:cxn ang="0">
                  <a:pos x="194" y="217"/>
                </a:cxn>
              </a:cxnLst>
              <a:rect l="0" t="0" r="r" b="b"/>
              <a:pathLst>
                <a:path w="241" h="229">
                  <a:moveTo>
                    <a:pt x="194" y="217"/>
                  </a:moveTo>
                  <a:lnTo>
                    <a:pt x="194" y="213"/>
                  </a:lnTo>
                  <a:lnTo>
                    <a:pt x="192" y="210"/>
                  </a:lnTo>
                  <a:lnTo>
                    <a:pt x="192" y="206"/>
                  </a:lnTo>
                  <a:lnTo>
                    <a:pt x="192" y="202"/>
                  </a:lnTo>
                  <a:lnTo>
                    <a:pt x="190" y="198"/>
                  </a:lnTo>
                  <a:lnTo>
                    <a:pt x="190" y="196"/>
                  </a:lnTo>
                  <a:lnTo>
                    <a:pt x="188" y="191"/>
                  </a:lnTo>
                  <a:lnTo>
                    <a:pt x="188" y="189"/>
                  </a:lnTo>
                  <a:lnTo>
                    <a:pt x="188" y="183"/>
                  </a:lnTo>
                  <a:lnTo>
                    <a:pt x="188" y="181"/>
                  </a:lnTo>
                  <a:lnTo>
                    <a:pt x="186" y="175"/>
                  </a:lnTo>
                  <a:lnTo>
                    <a:pt x="186" y="173"/>
                  </a:lnTo>
                  <a:lnTo>
                    <a:pt x="186" y="170"/>
                  </a:lnTo>
                  <a:lnTo>
                    <a:pt x="186" y="166"/>
                  </a:lnTo>
                  <a:lnTo>
                    <a:pt x="184" y="162"/>
                  </a:lnTo>
                  <a:lnTo>
                    <a:pt x="184" y="160"/>
                  </a:lnTo>
                  <a:lnTo>
                    <a:pt x="182" y="156"/>
                  </a:lnTo>
                  <a:lnTo>
                    <a:pt x="182" y="153"/>
                  </a:lnTo>
                  <a:lnTo>
                    <a:pt x="182" y="149"/>
                  </a:lnTo>
                  <a:lnTo>
                    <a:pt x="182" y="147"/>
                  </a:lnTo>
                  <a:lnTo>
                    <a:pt x="180" y="143"/>
                  </a:lnTo>
                  <a:lnTo>
                    <a:pt x="180" y="141"/>
                  </a:lnTo>
                  <a:lnTo>
                    <a:pt x="180" y="137"/>
                  </a:lnTo>
                  <a:lnTo>
                    <a:pt x="180" y="135"/>
                  </a:lnTo>
                  <a:lnTo>
                    <a:pt x="180" y="134"/>
                  </a:lnTo>
                  <a:lnTo>
                    <a:pt x="180" y="130"/>
                  </a:lnTo>
                  <a:lnTo>
                    <a:pt x="180" y="128"/>
                  </a:lnTo>
                  <a:lnTo>
                    <a:pt x="180" y="128"/>
                  </a:lnTo>
                  <a:lnTo>
                    <a:pt x="177" y="124"/>
                  </a:lnTo>
                  <a:lnTo>
                    <a:pt x="175" y="122"/>
                  </a:lnTo>
                  <a:lnTo>
                    <a:pt x="171" y="120"/>
                  </a:lnTo>
                  <a:lnTo>
                    <a:pt x="169" y="118"/>
                  </a:lnTo>
                  <a:lnTo>
                    <a:pt x="167" y="116"/>
                  </a:lnTo>
                  <a:lnTo>
                    <a:pt x="163" y="115"/>
                  </a:lnTo>
                  <a:lnTo>
                    <a:pt x="161" y="113"/>
                  </a:lnTo>
                  <a:lnTo>
                    <a:pt x="159" y="113"/>
                  </a:lnTo>
                  <a:lnTo>
                    <a:pt x="156" y="111"/>
                  </a:lnTo>
                  <a:lnTo>
                    <a:pt x="154" y="111"/>
                  </a:lnTo>
                  <a:lnTo>
                    <a:pt x="152" y="109"/>
                  </a:lnTo>
                  <a:lnTo>
                    <a:pt x="150" y="109"/>
                  </a:lnTo>
                  <a:lnTo>
                    <a:pt x="144" y="107"/>
                  </a:lnTo>
                  <a:lnTo>
                    <a:pt x="140" y="107"/>
                  </a:lnTo>
                  <a:lnTo>
                    <a:pt x="135" y="103"/>
                  </a:lnTo>
                  <a:lnTo>
                    <a:pt x="131" y="103"/>
                  </a:lnTo>
                  <a:lnTo>
                    <a:pt x="127" y="103"/>
                  </a:lnTo>
                  <a:lnTo>
                    <a:pt x="123" y="103"/>
                  </a:lnTo>
                  <a:lnTo>
                    <a:pt x="118" y="105"/>
                  </a:lnTo>
                  <a:lnTo>
                    <a:pt x="114" y="107"/>
                  </a:lnTo>
                  <a:lnTo>
                    <a:pt x="110" y="107"/>
                  </a:lnTo>
                  <a:lnTo>
                    <a:pt x="106" y="109"/>
                  </a:lnTo>
                  <a:lnTo>
                    <a:pt x="102" y="109"/>
                  </a:lnTo>
                  <a:lnTo>
                    <a:pt x="101" y="111"/>
                  </a:lnTo>
                  <a:lnTo>
                    <a:pt x="97" y="113"/>
                  </a:lnTo>
                  <a:lnTo>
                    <a:pt x="93" y="113"/>
                  </a:lnTo>
                  <a:lnTo>
                    <a:pt x="91" y="116"/>
                  </a:lnTo>
                  <a:lnTo>
                    <a:pt x="87" y="118"/>
                  </a:lnTo>
                  <a:lnTo>
                    <a:pt x="85" y="118"/>
                  </a:lnTo>
                  <a:lnTo>
                    <a:pt x="83" y="120"/>
                  </a:lnTo>
                  <a:lnTo>
                    <a:pt x="80" y="122"/>
                  </a:lnTo>
                  <a:lnTo>
                    <a:pt x="76" y="126"/>
                  </a:lnTo>
                  <a:lnTo>
                    <a:pt x="74" y="128"/>
                  </a:lnTo>
                  <a:lnTo>
                    <a:pt x="74" y="128"/>
                  </a:lnTo>
                  <a:lnTo>
                    <a:pt x="74" y="130"/>
                  </a:lnTo>
                  <a:lnTo>
                    <a:pt x="74" y="132"/>
                  </a:lnTo>
                  <a:lnTo>
                    <a:pt x="74" y="134"/>
                  </a:lnTo>
                  <a:lnTo>
                    <a:pt x="74" y="135"/>
                  </a:lnTo>
                  <a:lnTo>
                    <a:pt x="74" y="137"/>
                  </a:lnTo>
                  <a:lnTo>
                    <a:pt x="74" y="139"/>
                  </a:lnTo>
                  <a:lnTo>
                    <a:pt x="74" y="141"/>
                  </a:lnTo>
                  <a:lnTo>
                    <a:pt x="74" y="145"/>
                  </a:lnTo>
                  <a:lnTo>
                    <a:pt x="72" y="147"/>
                  </a:lnTo>
                  <a:lnTo>
                    <a:pt x="72" y="151"/>
                  </a:lnTo>
                  <a:lnTo>
                    <a:pt x="72" y="154"/>
                  </a:lnTo>
                  <a:lnTo>
                    <a:pt x="72" y="158"/>
                  </a:lnTo>
                  <a:lnTo>
                    <a:pt x="72" y="162"/>
                  </a:lnTo>
                  <a:lnTo>
                    <a:pt x="72" y="166"/>
                  </a:lnTo>
                  <a:lnTo>
                    <a:pt x="72" y="170"/>
                  </a:lnTo>
                  <a:lnTo>
                    <a:pt x="72" y="173"/>
                  </a:lnTo>
                  <a:lnTo>
                    <a:pt x="72" y="179"/>
                  </a:lnTo>
                  <a:lnTo>
                    <a:pt x="72" y="183"/>
                  </a:lnTo>
                  <a:lnTo>
                    <a:pt x="70" y="187"/>
                  </a:lnTo>
                  <a:lnTo>
                    <a:pt x="70" y="191"/>
                  </a:lnTo>
                  <a:lnTo>
                    <a:pt x="70" y="194"/>
                  </a:lnTo>
                  <a:lnTo>
                    <a:pt x="70" y="200"/>
                  </a:lnTo>
                  <a:lnTo>
                    <a:pt x="70" y="202"/>
                  </a:lnTo>
                  <a:lnTo>
                    <a:pt x="70" y="208"/>
                  </a:lnTo>
                  <a:lnTo>
                    <a:pt x="70" y="210"/>
                  </a:lnTo>
                  <a:lnTo>
                    <a:pt x="70" y="215"/>
                  </a:lnTo>
                  <a:lnTo>
                    <a:pt x="70" y="219"/>
                  </a:lnTo>
                  <a:lnTo>
                    <a:pt x="70" y="223"/>
                  </a:lnTo>
                  <a:lnTo>
                    <a:pt x="70" y="225"/>
                  </a:lnTo>
                  <a:lnTo>
                    <a:pt x="70" y="229"/>
                  </a:lnTo>
                  <a:lnTo>
                    <a:pt x="66" y="227"/>
                  </a:lnTo>
                  <a:lnTo>
                    <a:pt x="63" y="225"/>
                  </a:lnTo>
                  <a:lnTo>
                    <a:pt x="57" y="223"/>
                  </a:lnTo>
                  <a:lnTo>
                    <a:pt x="55" y="221"/>
                  </a:lnTo>
                  <a:lnTo>
                    <a:pt x="51" y="217"/>
                  </a:lnTo>
                  <a:lnTo>
                    <a:pt x="47" y="215"/>
                  </a:lnTo>
                  <a:lnTo>
                    <a:pt x="44" y="213"/>
                  </a:lnTo>
                  <a:lnTo>
                    <a:pt x="40" y="210"/>
                  </a:lnTo>
                  <a:lnTo>
                    <a:pt x="38" y="208"/>
                  </a:lnTo>
                  <a:lnTo>
                    <a:pt x="34" y="206"/>
                  </a:lnTo>
                  <a:lnTo>
                    <a:pt x="32" y="202"/>
                  </a:lnTo>
                  <a:lnTo>
                    <a:pt x="28" y="198"/>
                  </a:lnTo>
                  <a:lnTo>
                    <a:pt x="26" y="194"/>
                  </a:lnTo>
                  <a:lnTo>
                    <a:pt x="25" y="191"/>
                  </a:lnTo>
                  <a:lnTo>
                    <a:pt x="21" y="189"/>
                  </a:lnTo>
                  <a:lnTo>
                    <a:pt x="19" y="185"/>
                  </a:lnTo>
                  <a:lnTo>
                    <a:pt x="17" y="181"/>
                  </a:lnTo>
                  <a:lnTo>
                    <a:pt x="13" y="177"/>
                  </a:lnTo>
                  <a:lnTo>
                    <a:pt x="11" y="173"/>
                  </a:lnTo>
                  <a:lnTo>
                    <a:pt x="11" y="172"/>
                  </a:lnTo>
                  <a:lnTo>
                    <a:pt x="9" y="166"/>
                  </a:lnTo>
                  <a:lnTo>
                    <a:pt x="7" y="162"/>
                  </a:lnTo>
                  <a:lnTo>
                    <a:pt x="6" y="158"/>
                  </a:lnTo>
                  <a:lnTo>
                    <a:pt x="4" y="154"/>
                  </a:lnTo>
                  <a:lnTo>
                    <a:pt x="4" y="149"/>
                  </a:lnTo>
                  <a:lnTo>
                    <a:pt x="2" y="145"/>
                  </a:lnTo>
                  <a:lnTo>
                    <a:pt x="2" y="141"/>
                  </a:lnTo>
                  <a:lnTo>
                    <a:pt x="0" y="137"/>
                  </a:lnTo>
                  <a:lnTo>
                    <a:pt x="0" y="134"/>
                  </a:lnTo>
                  <a:lnTo>
                    <a:pt x="0" y="128"/>
                  </a:lnTo>
                  <a:lnTo>
                    <a:pt x="0" y="124"/>
                  </a:lnTo>
                  <a:lnTo>
                    <a:pt x="0" y="120"/>
                  </a:lnTo>
                  <a:lnTo>
                    <a:pt x="0" y="116"/>
                  </a:lnTo>
                  <a:lnTo>
                    <a:pt x="0" y="113"/>
                  </a:lnTo>
                  <a:lnTo>
                    <a:pt x="0" y="111"/>
                  </a:lnTo>
                  <a:lnTo>
                    <a:pt x="0" y="107"/>
                  </a:lnTo>
                  <a:lnTo>
                    <a:pt x="0" y="103"/>
                  </a:lnTo>
                  <a:lnTo>
                    <a:pt x="0" y="101"/>
                  </a:lnTo>
                  <a:lnTo>
                    <a:pt x="2" y="97"/>
                  </a:lnTo>
                  <a:lnTo>
                    <a:pt x="2" y="96"/>
                  </a:lnTo>
                  <a:lnTo>
                    <a:pt x="2" y="92"/>
                  </a:lnTo>
                  <a:lnTo>
                    <a:pt x="2" y="90"/>
                  </a:lnTo>
                  <a:lnTo>
                    <a:pt x="4" y="86"/>
                  </a:lnTo>
                  <a:lnTo>
                    <a:pt x="4" y="84"/>
                  </a:lnTo>
                  <a:lnTo>
                    <a:pt x="6" y="80"/>
                  </a:lnTo>
                  <a:lnTo>
                    <a:pt x="7" y="78"/>
                  </a:lnTo>
                  <a:lnTo>
                    <a:pt x="7" y="75"/>
                  </a:lnTo>
                  <a:lnTo>
                    <a:pt x="9" y="73"/>
                  </a:lnTo>
                  <a:lnTo>
                    <a:pt x="9" y="69"/>
                  </a:lnTo>
                  <a:lnTo>
                    <a:pt x="11" y="67"/>
                  </a:lnTo>
                  <a:lnTo>
                    <a:pt x="11" y="65"/>
                  </a:lnTo>
                  <a:lnTo>
                    <a:pt x="13" y="61"/>
                  </a:lnTo>
                  <a:lnTo>
                    <a:pt x="17" y="58"/>
                  </a:lnTo>
                  <a:lnTo>
                    <a:pt x="21" y="54"/>
                  </a:lnTo>
                  <a:lnTo>
                    <a:pt x="23" y="48"/>
                  </a:lnTo>
                  <a:lnTo>
                    <a:pt x="26" y="44"/>
                  </a:lnTo>
                  <a:lnTo>
                    <a:pt x="30" y="39"/>
                  </a:lnTo>
                  <a:lnTo>
                    <a:pt x="36" y="35"/>
                  </a:lnTo>
                  <a:lnTo>
                    <a:pt x="40" y="31"/>
                  </a:lnTo>
                  <a:lnTo>
                    <a:pt x="44" y="27"/>
                  </a:lnTo>
                  <a:lnTo>
                    <a:pt x="47" y="23"/>
                  </a:lnTo>
                  <a:lnTo>
                    <a:pt x="53" y="19"/>
                  </a:lnTo>
                  <a:lnTo>
                    <a:pt x="55" y="18"/>
                  </a:lnTo>
                  <a:lnTo>
                    <a:pt x="57" y="18"/>
                  </a:lnTo>
                  <a:lnTo>
                    <a:pt x="61" y="14"/>
                  </a:lnTo>
                  <a:lnTo>
                    <a:pt x="63" y="14"/>
                  </a:lnTo>
                  <a:lnTo>
                    <a:pt x="64" y="12"/>
                  </a:lnTo>
                  <a:lnTo>
                    <a:pt x="68" y="12"/>
                  </a:lnTo>
                  <a:lnTo>
                    <a:pt x="70" y="10"/>
                  </a:lnTo>
                  <a:lnTo>
                    <a:pt x="74" y="10"/>
                  </a:lnTo>
                  <a:lnTo>
                    <a:pt x="76" y="6"/>
                  </a:lnTo>
                  <a:lnTo>
                    <a:pt x="80" y="6"/>
                  </a:lnTo>
                  <a:lnTo>
                    <a:pt x="82" y="4"/>
                  </a:lnTo>
                  <a:lnTo>
                    <a:pt x="83" y="4"/>
                  </a:lnTo>
                  <a:lnTo>
                    <a:pt x="87" y="4"/>
                  </a:lnTo>
                  <a:lnTo>
                    <a:pt x="91" y="2"/>
                  </a:lnTo>
                  <a:lnTo>
                    <a:pt x="93" y="2"/>
                  </a:lnTo>
                  <a:lnTo>
                    <a:pt x="97" y="2"/>
                  </a:lnTo>
                  <a:lnTo>
                    <a:pt x="99" y="0"/>
                  </a:lnTo>
                  <a:lnTo>
                    <a:pt x="102" y="0"/>
                  </a:lnTo>
                  <a:lnTo>
                    <a:pt x="106" y="0"/>
                  </a:lnTo>
                  <a:lnTo>
                    <a:pt x="108" y="0"/>
                  </a:lnTo>
                  <a:lnTo>
                    <a:pt x="110" y="0"/>
                  </a:lnTo>
                  <a:lnTo>
                    <a:pt x="114" y="0"/>
                  </a:lnTo>
                  <a:lnTo>
                    <a:pt x="118" y="0"/>
                  </a:lnTo>
                  <a:lnTo>
                    <a:pt x="120" y="0"/>
                  </a:lnTo>
                  <a:lnTo>
                    <a:pt x="123" y="0"/>
                  </a:lnTo>
                  <a:lnTo>
                    <a:pt x="127" y="0"/>
                  </a:lnTo>
                  <a:lnTo>
                    <a:pt x="129" y="0"/>
                  </a:lnTo>
                  <a:lnTo>
                    <a:pt x="133" y="0"/>
                  </a:lnTo>
                  <a:lnTo>
                    <a:pt x="135" y="0"/>
                  </a:lnTo>
                  <a:lnTo>
                    <a:pt x="139" y="0"/>
                  </a:lnTo>
                  <a:lnTo>
                    <a:pt x="142" y="0"/>
                  </a:lnTo>
                  <a:lnTo>
                    <a:pt x="144" y="2"/>
                  </a:lnTo>
                  <a:lnTo>
                    <a:pt x="146" y="2"/>
                  </a:lnTo>
                  <a:lnTo>
                    <a:pt x="150" y="2"/>
                  </a:lnTo>
                  <a:lnTo>
                    <a:pt x="154" y="4"/>
                  </a:lnTo>
                  <a:lnTo>
                    <a:pt x="156" y="4"/>
                  </a:lnTo>
                  <a:lnTo>
                    <a:pt x="159" y="4"/>
                  </a:lnTo>
                  <a:lnTo>
                    <a:pt x="161" y="6"/>
                  </a:lnTo>
                  <a:lnTo>
                    <a:pt x="163" y="6"/>
                  </a:lnTo>
                  <a:lnTo>
                    <a:pt x="167" y="10"/>
                  </a:lnTo>
                  <a:lnTo>
                    <a:pt x="169" y="10"/>
                  </a:lnTo>
                  <a:lnTo>
                    <a:pt x="173" y="12"/>
                  </a:lnTo>
                  <a:lnTo>
                    <a:pt x="175" y="12"/>
                  </a:lnTo>
                  <a:lnTo>
                    <a:pt x="178" y="14"/>
                  </a:lnTo>
                  <a:lnTo>
                    <a:pt x="180" y="14"/>
                  </a:lnTo>
                  <a:lnTo>
                    <a:pt x="182" y="18"/>
                  </a:lnTo>
                  <a:lnTo>
                    <a:pt x="186" y="18"/>
                  </a:lnTo>
                  <a:lnTo>
                    <a:pt x="188" y="19"/>
                  </a:lnTo>
                  <a:lnTo>
                    <a:pt x="192" y="23"/>
                  </a:lnTo>
                  <a:lnTo>
                    <a:pt x="198" y="27"/>
                  </a:lnTo>
                  <a:lnTo>
                    <a:pt x="201" y="31"/>
                  </a:lnTo>
                  <a:lnTo>
                    <a:pt x="205" y="35"/>
                  </a:lnTo>
                  <a:lnTo>
                    <a:pt x="209" y="39"/>
                  </a:lnTo>
                  <a:lnTo>
                    <a:pt x="215" y="44"/>
                  </a:lnTo>
                  <a:lnTo>
                    <a:pt x="217" y="48"/>
                  </a:lnTo>
                  <a:lnTo>
                    <a:pt x="220" y="54"/>
                  </a:lnTo>
                  <a:lnTo>
                    <a:pt x="224" y="58"/>
                  </a:lnTo>
                  <a:lnTo>
                    <a:pt x="226" y="61"/>
                  </a:lnTo>
                  <a:lnTo>
                    <a:pt x="228" y="65"/>
                  </a:lnTo>
                  <a:lnTo>
                    <a:pt x="230" y="67"/>
                  </a:lnTo>
                  <a:lnTo>
                    <a:pt x="232" y="69"/>
                  </a:lnTo>
                  <a:lnTo>
                    <a:pt x="232" y="73"/>
                  </a:lnTo>
                  <a:lnTo>
                    <a:pt x="234" y="75"/>
                  </a:lnTo>
                  <a:lnTo>
                    <a:pt x="234" y="78"/>
                  </a:lnTo>
                  <a:lnTo>
                    <a:pt x="234" y="80"/>
                  </a:lnTo>
                  <a:lnTo>
                    <a:pt x="236" y="84"/>
                  </a:lnTo>
                  <a:lnTo>
                    <a:pt x="236" y="86"/>
                  </a:lnTo>
                  <a:lnTo>
                    <a:pt x="237" y="90"/>
                  </a:lnTo>
                  <a:lnTo>
                    <a:pt x="239" y="92"/>
                  </a:lnTo>
                  <a:lnTo>
                    <a:pt x="239" y="96"/>
                  </a:lnTo>
                  <a:lnTo>
                    <a:pt x="239" y="97"/>
                  </a:lnTo>
                  <a:lnTo>
                    <a:pt x="241" y="101"/>
                  </a:lnTo>
                  <a:lnTo>
                    <a:pt x="241" y="103"/>
                  </a:lnTo>
                  <a:lnTo>
                    <a:pt x="241" y="107"/>
                  </a:lnTo>
                  <a:lnTo>
                    <a:pt x="241" y="111"/>
                  </a:lnTo>
                  <a:lnTo>
                    <a:pt x="241" y="113"/>
                  </a:lnTo>
                  <a:lnTo>
                    <a:pt x="241" y="116"/>
                  </a:lnTo>
                  <a:lnTo>
                    <a:pt x="241" y="120"/>
                  </a:lnTo>
                  <a:lnTo>
                    <a:pt x="241" y="122"/>
                  </a:lnTo>
                  <a:lnTo>
                    <a:pt x="241" y="128"/>
                  </a:lnTo>
                  <a:lnTo>
                    <a:pt x="241" y="130"/>
                  </a:lnTo>
                  <a:lnTo>
                    <a:pt x="241" y="134"/>
                  </a:lnTo>
                  <a:lnTo>
                    <a:pt x="239" y="137"/>
                  </a:lnTo>
                  <a:lnTo>
                    <a:pt x="239" y="141"/>
                  </a:lnTo>
                  <a:lnTo>
                    <a:pt x="239" y="145"/>
                  </a:lnTo>
                  <a:lnTo>
                    <a:pt x="239" y="149"/>
                  </a:lnTo>
                  <a:lnTo>
                    <a:pt x="237" y="153"/>
                  </a:lnTo>
                  <a:lnTo>
                    <a:pt x="236" y="154"/>
                  </a:lnTo>
                  <a:lnTo>
                    <a:pt x="234" y="158"/>
                  </a:lnTo>
                  <a:lnTo>
                    <a:pt x="234" y="162"/>
                  </a:lnTo>
                  <a:lnTo>
                    <a:pt x="232" y="164"/>
                  </a:lnTo>
                  <a:lnTo>
                    <a:pt x="232" y="168"/>
                  </a:lnTo>
                  <a:lnTo>
                    <a:pt x="230" y="172"/>
                  </a:lnTo>
                  <a:lnTo>
                    <a:pt x="230" y="173"/>
                  </a:lnTo>
                  <a:lnTo>
                    <a:pt x="226" y="177"/>
                  </a:lnTo>
                  <a:lnTo>
                    <a:pt x="224" y="181"/>
                  </a:lnTo>
                  <a:lnTo>
                    <a:pt x="222" y="183"/>
                  </a:lnTo>
                  <a:lnTo>
                    <a:pt x="222" y="187"/>
                  </a:lnTo>
                  <a:lnTo>
                    <a:pt x="220" y="189"/>
                  </a:lnTo>
                  <a:lnTo>
                    <a:pt x="217" y="191"/>
                  </a:lnTo>
                  <a:lnTo>
                    <a:pt x="215" y="194"/>
                  </a:lnTo>
                  <a:lnTo>
                    <a:pt x="213" y="198"/>
                  </a:lnTo>
                  <a:lnTo>
                    <a:pt x="209" y="200"/>
                  </a:lnTo>
                  <a:lnTo>
                    <a:pt x="207" y="202"/>
                  </a:lnTo>
                  <a:lnTo>
                    <a:pt x="205" y="206"/>
                  </a:lnTo>
                  <a:lnTo>
                    <a:pt x="203" y="208"/>
                  </a:lnTo>
                  <a:lnTo>
                    <a:pt x="199" y="210"/>
                  </a:lnTo>
                  <a:lnTo>
                    <a:pt x="198" y="211"/>
                  </a:lnTo>
                  <a:lnTo>
                    <a:pt x="196" y="213"/>
                  </a:lnTo>
                  <a:lnTo>
                    <a:pt x="194" y="217"/>
                  </a:lnTo>
                  <a:lnTo>
                    <a:pt x="194"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p:cNvSpPr>
            <p:nvPr/>
          </p:nvSpPr>
          <p:spPr bwMode="auto">
            <a:xfrm>
              <a:off x="5376863" y="3048000"/>
              <a:ext cx="338138" cy="136525"/>
            </a:xfrm>
            <a:custGeom>
              <a:avLst/>
              <a:gdLst/>
              <a:ahLst/>
              <a:cxnLst>
                <a:cxn ang="0">
                  <a:pos x="0" y="173"/>
                </a:cxn>
                <a:cxn ang="0">
                  <a:pos x="90" y="125"/>
                </a:cxn>
                <a:cxn ang="0">
                  <a:pos x="337" y="0"/>
                </a:cxn>
                <a:cxn ang="0">
                  <a:pos x="426" y="21"/>
                </a:cxn>
                <a:cxn ang="0">
                  <a:pos x="40" y="167"/>
                </a:cxn>
                <a:cxn ang="0">
                  <a:pos x="0" y="173"/>
                </a:cxn>
                <a:cxn ang="0">
                  <a:pos x="0" y="173"/>
                </a:cxn>
              </a:cxnLst>
              <a:rect l="0" t="0" r="r" b="b"/>
              <a:pathLst>
                <a:path w="426" h="173">
                  <a:moveTo>
                    <a:pt x="0" y="173"/>
                  </a:moveTo>
                  <a:lnTo>
                    <a:pt x="90" y="125"/>
                  </a:lnTo>
                  <a:lnTo>
                    <a:pt x="337" y="0"/>
                  </a:lnTo>
                  <a:lnTo>
                    <a:pt x="426" y="21"/>
                  </a:lnTo>
                  <a:lnTo>
                    <a:pt x="40" y="167"/>
                  </a:lnTo>
                  <a:lnTo>
                    <a:pt x="0" y="173"/>
                  </a:lnTo>
                  <a:lnTo>
                    <a:pt x="0" y="1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p:cNvSpPr>
            <p:nvPr/>
          </p:nvSpPr>
          <p:spPr bwMode="auto">
            <a:xfrm>
              <a:off x="5341938" y="3221038"/>
              <a:ext cx="309563" cy="28575"/>
            </a:xfrm>
            <a:custGeom>
              <a:avLst/>
              <a:gdLst/>
              <a:ahLst/>
              <a:cxnLst>
                <a:cxn ang="0">
                  <a:pos x="42" y="22"/>
                </a:cxn>
                <a:cxn ang="0">
                  <a:pos x="322" y="0"/>
                </a:cxn>
                <a:cxn ang="0">
                  <a:pos x="390" y="36"/>
                </a:cxn>
                <a:cxn ang="0">
                  <a:pos x="73" y="36"/>
                </a:cxn>
                <a:cxn ang="0">
                  <a:pos x="0" y="36"/>
                </a:cxn>
                <a:cxn ang="0">
                  <a:pos x="42" y="22"/>
                </a:cxn>
                <a:cxn ang="0">
                  <a:pos x="42" y="22"/>
                </a:cxn>
              </a:cxnLst>
              <a:rect l="0" t="0" r="r" b="b"/>
              <a:pathLst>
                <a:path w="390" h="36">
                  <a:moveTo>
                    <a:pt x="42" y="22"/>
                  </a:moveTo>
                  <a:lnTo>
                    <a:pt x="322" y="0"/>
                  </a:lnTo>
                  <a:lnTo>
                    <a:pt x="390" y="36"/>
                  </a:lnTo>
                  <a:lnTo>
                    <a:pt x="73" y="36"/>
                  </a:lnTo>
                  <a:lnTo>
                    <a:pt x="0" y="36"/>
                  </a:lnTo>
                  <a:lnTo>
                    <a:pt x="42" y="22"/>
                  </a:lnTo>
                  <a:lnTo>
                    <a:pt x="4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p:cNvSpPr>
            <p:nvPr/>
          </p:nvSpPr>
          <p:spPr bwMode="auto">
            <a:xfrm>
              <a:off x="5319713" y="3305175"/>
              <a:ext cx="139700" cy="36513"/>
            </a:xfrm>
            <a:custGeom>
              <a:avLst/>
              <a:gdLst/>
              <a:ahLst/>
              <a:cxnLst>
                <a:cxn ang="0">
                  <a:pos x="27" y="0"/>
                </a:cxn>
                <a:cxn ang="0">
                  <a:pos x="68" y="6"/>
                </a:cxn>
                <a:cxn ang="0">
                  <a:pos x="177" y="17"/>
                </a:cxn>
                <a:cxn ang="0">
                  <a:pos x="131" y="46"/>
                </a:cxn>
                <a:cxn ang="0">
                  <a:pos x="0" y="4"/>
                </a:cxn>
                <a:cxn ang="0">
                  <a:pos x="27" y="0"/>
                </a:cxn>
                <a:cxn ang="0">
                  <a:pos x="27" y="0"/>
                </a:cxn>
              </a:cxnLst>
              <a:rect l="0" t="0" r="r" b="b"/>
              <a:pathLst>
                <a:path w="177" h="46">
                  <a:moveTo>
                    <a:pt x="27" y="0"/>
                  </a:moveTo>
                  <a:lnTo>
                    <a:pt x="68" y="6"/>
                  </a:lnTo>
                  <a:lnTo>
                    <a:pt x="177" y="17"/>
                  </a:lnTo>
                  <a:lnTo>
                    <a:pt x="131" y="46"/>
                  </a:lnTo>
                  <a:lnTo>
                    <a:pt x="0" y="4"/>
                  </a:lnTo>
                  <a:lnTo>
                    <a:pt x="27" y="0"/>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p:cNvSpPr>
            <p:nvPr/>
          </p:nvSpPr>
          <p:spPr bwMode="auto">
            <a:xfrm>
              <a:off x="4648200" y="3324225"/>
              <a:ext cx="376238" cy="109538"/>
            </a:xfrm>
            <a:custGeom>
              <a:avLst/>
              <a:gdLst/>
              <a:ahLst/>
              <a:cxnLst>
                <a:cxn ang="0">
                  <a:pos x="473" y="0"/>
                </a:cxn>
                <a:cxn ang="0">
                  <a:pos x="40" y="137"/>
                </a:cxn>
                <a:cxn ang="0">
                  <a:pos x="0" y="104"/>
                </a:cxn>
                <a:cxn ang="0">
                  <a:pos x="405" y="11"/>
                </a:cxn>
                <a:cxn ang="0">
                  <a:pos x="454" y="0"/>
                </a:cxn>
                <a:cxn ang="0">
                  <a:pos x="473" y="0"/>
                </a:cxn>
                <a:cxn ang="0">
                  <a:pos x="473" y="0"/>
                </a:cxn>
              </a:cxnLst>
              <a:rect l="0" t="0" r="r" b="b"/>
              <a:pathLst>
                <a:path w="473" h="137">
                  <a:moveTo>
                    <a:pt x="473" y="0"/>
                  </a:moveTo>
                  <a:lnTo>
                    <a:pt x="40" y="137"/>
                  </a:lnTo>
                  <a:lnTo>
                    <a:pt x="0" y="104"/>
                  </a:lnTo>
                  <a:lnTo>
                    <a:pt x="405" y="11"/>
                  </a:lnTo>
                  <a:lnTo>
                    <a:pt x="454" y="0"/>
                  </a:lnTo>
                  <a:lnTo>
                    <a:pt x="473" y="0"/>
                  </a:lnTo>
                  <a:lnTo>
                    <a:pt x="4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p:cNvSpPr>
            <p:nvPr/>
          </p:nvSpPr>
          <p:spPr bwMode="auto">
            <a:xfrm>
              <a:off x="4884738" y="3235325"/>
              <a:ext cx="158750" cy="25400"/>
            </a:xfrm>
            <a:custGeom>
              <a:avLst/>
              <a:gdLst/>
              <a:ahLst/>
              <a:cxnLst>
                <a:cxn ang="0">
                  <a:pos x="200" y="32"/>
                </a:cxn>
                <a:cxn ang="0">
                  <a:pos x="0" y="32"/>
                </a:cxn>
                <a:cxn ang="0">
                  <a:pos x="19" y="0"/>
                </a:cxn>
                <a:cxn ang="0">
                  <a:pos x="141" y="13"/>
                </a:cxn>
                <a:cxn ang="0">
                  <a:pos x="175" y="17"/>
                </a:cxn>
                <a:cxn ang="0">
                  <a:pos x="200" y="32"/>
                </a:cxn>
                <a:cxn ang="0">
                  <a:pos x="200" y="32"/>
                </a:cxn>
              </a:cxnLst>
              <a:rect l="0" t="0" r="r" b="b"/>
              <a:pathLst>
                <a:path w="200" h="32">
                  <a:moveTo>
                    <a:pt x="200" y="32"/>
                  </a:moveTo>
                  <a:lnTo>
                    <a:pt x="0" y="32"/>
                  </a:lnTo>
                  <a:lnTo>
                    <a:pt x="19" y="0"/>
                  </a:lnTo>
                  <a:lnTo>
                    <a:pt x="141" y="13"/>
                  </a:lnTo>
                  <a:lnTo>
                    <a:pt x="175" y="17"/>
                  </a:lnTo>
                  <a:lnTo>
                    <a:pt x="200" y="32"/>
                  </a:lnTo>
                  <a:lnTo>
                    <a:pt x="20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p:cNvSpPr>
            <p:nvPr/>
          </p:nvSpPr>
          <p:spPr bwMode="auto">
            <a:xfrm>
              <a:off x="4776788" y="3114675"/>
              <a:ext cx="288925" cy="69850"/>
            </a:xfrm>
            <a:custGeom>
              <a:avLst/>
              <a:gdLst/>
              <a:ahLst/>
              <a:cxnLst>
                <a:cxn ang="0">
                  <a:pos x="38" y="0"/>
                </a:cxn>
                <a:cxn ang="0">
                  <a:pos x="365" y="81"/>
                </a:cxn>
                <a:cxn ang="0">
                  <a:pos x="338" y="87"/>
                </a:cxn>
                <a:cxn ang="0">
                  <a:pos x="0" y="32"/>
                </a:cxn>
                <a:cxn ang="0">
                  <a:pos x="20" y="15"/>
                </a:cxn>
                <a:cxn ang="0">
                  <a:pos x="38" y="0"/>
                </a:cxn>
                <a:cxn ang="0">
                  <a:pos x="38" y="0"/>
                </a:cxn>
              </a:cxnLst>
              <a:rect l="0" t="0" r="r" b="b"/>
              <a:pathLst>
                <a:path w="365" h="87">
                  <a:moveTo>
                    <a:pt x="38" y="0"/>
                  </a:moveTo>
                  <a:lnTo>
                    <a:pt x="365" y="81"/>
                  </a:lnTo>
                  <a:lnTo>
                    <a:pt x="338" y="87"/>
                  </a:lnTo>
                  <a:lnTo>
                    <a:pt x="0" y="32"/>
                  </a:lnTo>
                  <a:lnTo>
                    <a:pt x="20" y="15"/>
                  </a:lnTo>
                  <a:lnTo>
                    <a:pt x="38"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 name="Group 43"/>
          <p:cNvGrpSpPr/>
          <p:nvPr/>
        </p:nvGrpSpPr>
        <p:grpSpPr>
          <a:xfrm>
            <a:off x="4953000" y="2057400"/>
            <a:ext cx="645349" cy="233363"/>
            <a:chOff x="4648200" y="3048000"/>
            <a:chExt cx="1066801" cy="385763"/>
          </a:xfrm>
        </p:grpSpPr>
        <p:sp>
          <p:nvSpPr>
            <p:cNvPr id="45" name="Freeform 12"/>
            <p:cNvSpPr>
              <a:spLocks/>
            </p:cNvSpPr>
            <p:nvPr/>
          </p:nvSpPr>
          <p:spPr bwMode="auto">
            <a:xfrm>
              <a:off x="5108575" y="3132138"/>
              <a:ext cx="192088" cy="180975"/>
            </a:xfrm>
            <a:custGeom>
              <a:avLst/>
              <a:gdLst/>
              <a:ahLst/>
              <a:cxnLst>
                <a:cxn ang="0">
                  <a:pos x="192" y="202"/>
                </a:cxn>
                <a:cxn ang="0">
                  <a:pos x="188" y="183"/>
                </a:cxn>
                <a:cxn ang="0">
                  <a:pos x="186" y="166"/>
                </a:cxn>
                <a:cxn ang="0">
                  <a:pos x="182" y="149"/>
                </a:cxn>
                <a:cxn ang="0">
                  <a:pos x="180" y="135"/>
                </a:cxn>
                <a:cxn ang="0">
                  <a:pos x="177" y="124"/>
                </a:cxn>
                <a:cxn ang="0">
                  <a:pos x="163" y="115"/>
                </a:cxn>
                <a:cxn ang="0">
                  <a:pos x="152" y="109"/>
                </a:cxn>
                <a:cxn ang="0">
                  <a:pos x="131" y="103"/>
                </a:cxn>
                <a:cxn ang="0">
                  <a:pos x="110" y="107"/>
                </a:cxn>
                <a:cxn ang="0">
                  <a:pos x="93" y="113"/>
                </a:cxn>
                <a:cxn ang="0">
                  <a:pos x="80" y="122"/>
                </a:cxn>
                <a:cxn ang="0">
                  <a:pos x="74" y="132"/>
                </a:cxn>
                <a:cxn ang="0">
                  <a:pos x="74" y="141"/>
                </a:cxn>
                <a:cxn ang="0">
                  <a:pos x="72" y="158"/>
                </a:cxn>
                <a:cxn ang="0">
                  <a:pos x="72" y="179"/>
                </a:cxn>
                <a:cxn ang="0">
                  <a:pos x="70" y="200"/>
                </a:cxn>
                <a:cxn ang="0">
                  <a:pos x="70" y="219"/>
                </a:cxn>
                <a:cxn ang="0">
                  <a:pos x="63" y="225"/>
                </a:cxn>
                <a:cxn ang="0">
                  <a:pos x="44" y="213"/>
                </a:cxn>
                <a:cxn ang="0">
                  <a:pos x="28" y="198"/>
                </a:cxn>
                <a:cxn ang="0">
                  <a:pos x="17" y="181"/>
                </a:cxn>
                <a:cxn ang="0">
                  <a:pos x="7" y="162"/>
                </a:cxn>
                <a:cxn ang="0">
                  <a:pos x="2" y="141"/>
                </a:cxn>
                <a:cxn ang="0">
                  <a:pos x="0" y="120"/>
                </a:cxn>
                <a:cxn ang="0">
                  <a:pos x="0" y="103"/>
                </a:cxn>
                <a:cxn ang="0">
                  <a:pos x="2" y="90"/>
                </a:cxn>
                <a:cxn ang="0">
                  <a:pos x="7" y="75"/>
                </a:cxn>
                <a:cxn ang="0">
                  <a:pos x="13" y="61"/>
                </a:cxn>
                <a:cxn ang="0">
                  <a:pos x="30" y="39"/>
                </a:cxn>
                <a:cxn ang="0">
                  <a:pos x="53" y="19"/>
                </a:cxn>
                <a:cxn ang="0">
                  <a:pos x="64" y="12"/>
                </a:cxn>
                <a:cxn ang="0">
                  <a:pos x="80" y="6"/>
                </a:cxn>
                <a:cxn ang="0">
                  <a:pos x="93" y="2"/>
                </a:cxn>
                <a:cxn ang="0">
                  <a:pos x="108" y="0"/>
                </a:cxn>
                <a:cxn ang="0">
                  <a:pos x="123" y="0"/>
                </a:cxn>
                <a:cxn ang="0">
                  <a:pos x="139" y="0"/>
                </a:cxn>
                <a:cxn ang="0">
                  <a:pos x="154" y="4"/>
                </a:cxn>
                <a:cxn ang="0">
                  <a:pos x="167" y="10"/>
                </a:cxn>
                <a:cxn ang="0">
                  <a:pos x="180" y="14"/>
                </a:cxn>
                <a:cxn ang="0">
                  <a:pos x="198" y="27"/>
                </a:cxn>
                <a:cxn ang="0">
                  <a:pos x="217" y="48"/>
                </a:cxn>
                <a:cxn ang="0">
                  <a:pos x="230" y="67"/>
                </a:cxn>
                <a:cxn ang="0">
                  <a:pos x="234" y="80"/>
                </a:cxn>
                <a:cxn ang="0">
                  <a:pos x="239" y="96"/>
                </a:cxn>
                <a:cxn ang="0">
                  <a:pos x="241" y="111"/>
                </a:cxn>
                <a:cxn ang="0">
                  <a:pos x="241" y="128"/>
                </a:cxn>
                <a:cxn ang="0">
                  <a:pos x="239" y="145"/>
                </a:cxn>
                <a:cxn ang="0">
                  <a:pos x="234" y="162"/>
                </a:cxn>
                <a:cxn ang="0">
                  <a:pos x="226" y="177"/>
                </a:cxn>
                <a:cxn ang="0">
                  <a:pos x="217" y="191"/>
                </a:cxn>
                <a:cxn ang="0">
                  <a:pos x="205" y="206"/>
                </a:cxn>
                <a:cxn ang="0">
                  <a:pos x="194" y="217"/>
                </a:cxn>
              </a:cxnLst>
              <a:rect l="0" t="0" r="r" b="b"/>
              <a:pathLst>
                <a:path w="241" h="229">
                  <a:moveTo>
                    <a:pt x="194" y="217"/>
                  </a:moveTo>
                  <a:lnTo>
                    <a:pt x="194" y="213"/>
                  </a:lnTo>
                  <a:lnTo>
                    <a:pt x="192" y="210"/>
                  </a:lnTo>
                  <a:lnTo>
                    <a:pt x="192" y="206"/>
                  </a:lnTo>
                  <a:lnTo>
                    <a:pt x="192" y="202"/>
                  </a:lnTo>
                  <a:lnTo>
                    <a:pt x="190" y="198"/>
                  </a:lnTo>
                  <a:lnTo>
                    <a:pt x="190" y="196"/>
                  </a:lnTo>
                  <a:lnTo>
                    <a:pt x="188" y="191"/>
                  </a:lnTo>
                  <a:lnTo>
                    <a:pt x="188" y="189"/>
                  </a:lnTo>
                  <a:lnTo>
                    <a:pt x="188" y="183"/>
                  </a:lnTo>
                  <a:lnTo>
                    <a:pt x="188" y="181"/>
                  </a:lnTo>
                  <a:lnTo>
                    <a:pt x="186" y="175"/>
                  </a:lnTo>
                  <a:lnTo>
                    <a:pt x="186" y="173"/>
                  </a:lnTo>
                  <a:lnTo>
                    <a:pt x="186" y="170"/>
                  </a:lnTo>
                  <a:lnTo>
                    <a:pt x="186" y="166"/>
                  </a:lnTo>
                  <a:lnTo>
                    <a:pt x="184" y="162"/>
                  </a:lnTo>
                  <a:lnTo>
                    <a:pt x="184" y="160"/>
                  </a:lnTo>
                  <a:lnTo>
                    <a:pt x="182" y="156"/>
                  </a:lnTo>
                  <a:lnTo>
                    <a:pt x="182" y="153"/>
                  </a:lnTo>
                  <a:lnTo>
                    <a:pt x="182" y="149"/>
                  </a:lnTo>
                  <a:lnTo>
                    <a:pt x="182" y="147"/>
                  </a:lnTo>
                  <a:lnTo>
                    <a:pt x="180" y="143"/>
                  </a:lnTo>
                  <a:lnTo>
                    <a:pt x="180" y="141"/>
                  </a:lnTo>
                  <a:lnTo>
                    <a:pt x="180" y="137"/>
                  </a:lnTo>
                  <a:lnTo>
                    <a:pt x="180" y="135"/>
                  </a:lnTo>
                  <a:lnTo>
                    <a:pt x="180" y="134"/>
                  </a:lnTo>
                  <a:lnTo>
                    <a:pt x="180" y="130"/>
                  </a:lnTo>
                  <a:lnTo>
                    <a:pt x="180" y="128"/>
                  </a:lnTo>
                  <a:lnTo>
                    <a:pt x="180" y="128"/>
                  </a:lnTo>
                  <a:lnTo>
                    <a:pt x="177" y="124"/>
                  </a:lnTo>
                  <a:lnTo>
                    <a:pt x="175" y="122"/>
                  </a:lnTo>
                  <a:lnTo>
                    <a:pt x="171" y="120"/>
                  </a:lnTo>
                  <a:lnTo>
                    <a:pt x="169" y="118"/>
                  </a:lnTo>
                  <a:lnTo>
                    <a:pt x="167" y="116"/>
                  </a:lnTo>
                  <a:lnTo>
                    <a:pt x="163" y="115"/>
                  </a:lnTo>
                  <a:lnTo>
                    <a:pt x="161" y="113"/>
                  </a:lnTo>
                  <a:lnTo>
                    <a:pt x="159" y="113"/>
                  </a:lnTo>
                  <a:lnTo>
                    <a:pt x="156" y="111"/>
                  </a:lnTo>
                  <a:lnTo>
                    <a:pt x="154" y="111"/>
                  </a:lnTo>
                  <a:lnTo>
                    <a:pt x="152" y="109"/>
                  </a:lnTo>
                  <a:lnTo>
                    <a:pt x="150" y="109"/>
                  </a:lnTo>
                  <a:lnTo>
                    <a:pt x="144" y="107"/>
                  </a:lnTo>
                  <a:lnTo>
                    <a:pt x="140" y="107"/>
                  </a:lnTo>
                  <a:lnTo>
                    <a:pt x="135" y="103"/>
                  </a:lnTo>
                  <a:lnTo>
                    <a:pt x="131" y="103"/>
                  </a:lnTo>
                  <a:lnTo>
                    <a:pt x="127" y="103"/>
                  </a:lnTo>
                  <a:lnTo>
                    <a:pt x="123" y="103"/>
                  </a:lnTo>
                  <a:lnTo>
                    <a:pt x="118" y="105"/>
                  </a:lnTo>
                  <a:lnTo>
                    <a:pt x="114" y="107"/>
                  </a:lnTo>
                  <a:lnTo>
                    <a:pt x="110" y="107"/>
                  </a:lnTo>
                  <a:lnTo>
                    <a:pt x="106" y="109"/>
                  </a:lnTo>
                  <a:lnTo>
                    <a:pt x="102" y="109"/>
                  </a:lnTo>
                  <a:lnTo>
                    <a:pt x="101" y="111"/>
                  </a:lnTo>
                  <a:lnTo>
                    <a:pt x="97" y="113"/>
                  </a:lnTo>
                  <a:lnTo>
                    <a:pt x="93" y="113"/>
                  </a:lnTo>
                  <a:lnTo>
                    <a:pt x="91" y="116"/>
                  </a:lnTo>
                  <a:lnTo>
                    <a:pt x="87" y="118"/>
                  </a:lnTo>
                  <a:lnTo>
                    <a:pt x="85" y="118"/>
                  </a:lnTo>
                  <a:lnTo>
                    <a:pt x="83" y="120"/>
                  </a:lnTo>
                  <a:lnTo>
                    <a:pt x="80" y="122"/>
                  </a:lnTo>
                  <a:lnTo>
                    <a:pt x="76" y="126"/>
                  </a:lnTo>
                  <a:lnTo>
                    <a:pt x="74" y="128"/>
                  </a:lnTo>
                  <a:lnTo>
                    <a:pt x="74" y="128"/>
                  </a:lnTo>
                  <a:lnTo>
                    <a:pt x="74" y="130"/>
                  </a:lnTo>
                  <a:lnTo>
                    <a:pt x="74" y="132"/>
                  </a:lnTo>
                  <a:lnTo>
                    <a:pt x="74" y="134"/>
                  </a:lnTo>
                  <a:lnTo>
                    <a:pt x="74" y="135"/>
                  </a:lnTo>
                  <a:lnTo>
                    <a:pt x="74" y="137"/>
                  </a:lnTo>
                  <a:lnTo>
                    <a:pt x="74" y="139"/>
                  </a:lnTo>
                  <a:lnTo>
                    <a:pt x="74" y="141"/>
                  </a:lnTo>
                  <a:lnTo>
                    <a:pt x="74" y="145"/>
                  </a:lnTo>
                  <a:lnTo>
                    <a:pt x="72" y="147"/>
                  </a:lnTo>
                  <a:lnTo>
                    <a:pt x="72" y="151"/>
                  </a:lnTo>
                  <a:lnTo>
                    <a:pt x="72" y="154"/>
                  </a:lnTo>
                  <a:lnTo>
                    <a:pt x="72" y="158"/>
                  </a:lnTo>
                  <a:lnTo>
                    <a:pt x="72" y="162"/>
                  </a:lnTo>
                  <a:lnTo>
                    <a:pt x="72" y="166"/>
                  </a:lnTo>
                  <a:lnTo>
                    <a:pt x="72" y="170"/>
                  </a:lnTo>
                  <a:lnTo>
                    <a:pt x="72" y="173"/>
                  </a:lnTo>
                  <a:lnTo>
                    <a:pt x="72" y="179"/>
                  </a:lnTo>
                  <a:lnTo>
                    <a:pt x="72" y="183"/>
                  </a:lnTo>
                  <a:lnTo>
                    <a:pt x="70" y="187"/>
                  </a:lnTo>
                  <a:lnTo>
                    <a:pt x="70" y="191"/>
                  </a:lnTo>
                  <a:lnTo>
                    <a:pt x="70" y="194"/>
                  </a:lnTo>
                  <a:lnTo>
                    <a:pt x="70" y="200"/>
                  </a:lnTo>
                  <a:lnTo>
                    <a:pt x="70" y="202"/>
                  </a:lnTo>
                  <a:lnTo>
                    <a:pt x="70" y="208"/>
                  </a:lnTo>
                  <a:lnTo>
                    <a:pt x="70" y="210"/>
                  </a:lnTo>
                  <a:lnTo>
                    <a:pt x="70" y="215"/>
                  </a:lnTo>
                  <a:lnTo>
                    <a:pt x="70" y="219"/>
                  </a:lnTo>
                  <a:lnTo>
                    <a:pt x="70" y="223"/>
                  </a:lnTo>
                  <a:lnTo>
                    <a:pt x="70" y="225"/>
                  </a:lnTo>
                  <a:lnTo>
                    <a:pt x="70" y="229"/>
                  </a:lnTo>
                  <a:lnTo>
                    <a:pt x="66" y="227"/>
                  </a:lnTo>
                  <a:lnTo>
                    <a:pt x="63" y="225"/>
                  </a:lnTo>
                  <a:lnTo>
                    <a:pt x="57" y="223"/>
                  </a:lnTo>
                  <a:lnTo>
                    <a:pt x="55" y="221"/>
                  </a:lnTo>
                  <a:lnTo>
                    <a:pt x="51" y="217"/>
                  </a:lnTo>
                  <a:lnTo>
                    <a:pt x="47" y="215"/>
                  </a:lnTo>
                  <a:lnTo>
                    <a:pt x="44" y="213"/>
                  </a:lnTo>
                  <a:lnTo>
                    <a:pt x="40" y="210"/>
                  </a:lnTo>
                  <a:lnTo>
                    <a:pt x="38" y="208"/>
                  </a:lnTo>
                  <a:lnTo>
                    <a:pt x="34" y="206"/>
                  </a:lnTo>
                  <a:lnTo>
                    <a:pt x="32" y="202"/>
                  </a:lnTo>
                  <a:lnTo>
                    <a:pt x="28" y="198"/>
                  </a:lnTo>
                  <a:lnTo>
                    <a:pt x="26" y="194"/>
                  </a:lnTo>
                  <a:lnTo>
                    <a:pt x="25" y="191"/>
                  </a:lnTo>
                  <a:lnTo>
                    <a:pt x="21" y="189"/>
                  </a:lnTo>
                  <a:lnTo>
                    <a:pt x="19" y="185"/>
                  </a:lnTo>
                  <a:lnTo>
                    <a:pt x="17" y="181"/>
                  </a:lnTo>
                  <a:lnTo>
                    <a:pt x="13" y="177"/>
                  </a:lnTo>
                  <a:lnTo>
                    <a:pt x="11" y="173"/>
                  </a:lnTo>
                  <a:lnTo>
                    <a:pt x="11" y="172"/>
                  </a:lnTo>
                  <a:lnTo>
                    <a:pt x="9" y="166"/>
                  </a:lnTo>
                  <a:lnTo>
                    <a:pt x="7" y="162"/>
                  </a:lnTo>
                  <a:lnTo>
                    <a:pt x="6" y="158"/>
                  </a:lnTo>
                  <a:lnTo>
                    <a:pt x="4" y="154"/>
                  </a:lnTo>
                  <a:lnTo>
                    <a:pt x="4" y="149"/>
                  </a:lnTo>
                  <a:lnTo>
                    <a:pt x="2" y="145"/>
                  </a:lnTo>
                  <a:lnTo>
                    <a:pt x="2" y="141"/>
                  </a:lnTo>
                  <a:lnTo>
                    <a:pt x="0" y="137"/>
                  </a:lnTo>
                  <a:lnTo>
                    <a:pt x="0" y="134"/>
                  </a:lnTo>
                  <a:lnTo>
                    <a:pt x="0" y="128"/>
                  </a:lnTo>
                  <a:lnTo>
                    <a:pt x="0" y="124"/>
                  </a:lnTo>
                  <a:lnTo>
                    <a:pt x="0" y="120"/>
                  </a:lnTo>
                  <a:lnTo>
                    <a:pt x="0" y="116"/>
                  </a:lnTo>
                  <a:lnTo>
                    <a:pt x="0" y="113"/>
                  </a:lnTo>
                  <a:lnTo>
                    <a:pt x="0" y="111"/>
                  </a:lnTo>
                  <a:lnTo>
                    <a:pt x="0" y="107"/>
                  </a:lnTo>
                  <a:lnTo>
                    <a:pt x="0" y="103"/>
                  </a:lnTo>
                  <a:lnTo>
                    <a:pt x="0" y="101"/>
                  </a:lnTo>
                  <a:lnTo>
                    <a:pt x="2" y="97"/>
                  </a:lnTo>
                  <a:lnTo>
                    <a:pt x="2" y="96"/>
                  </a:lnTo>
                  <a:lnTo>
                    <a:pt x="2" y="92"/>
                  </a:lnTo>
                  <a:lnTo>
                    <a:pt x="2" y="90"/>
                  </a:lnTo>
                  <a:lnTo>
                    <a:pt x="4" y="86"/>
                  </a:lnTo>
                  <a:lnTo>
                    <a:pt x="4" y="84"/>
                  </a:lnTo>
                  <a:lnTo>
                    <a:pt x="6" y="80"/>
                  </a:lnTo>
                  <a:lnTo>
                    <a:pt x="7" y="78"/>
                  </a:lnTo>
                  <a:lnTo>
                    <a:pt x="7" y="75"/>
                  </a:lnTo>
                  <a:lnTo>
                    <a:pt x="9" y="73"/>
                  </a:lnTo>
                  <a:lnTo>
                    <a:pt x="9" y="69"/>
                  </a:lnTo>
                  <a:lnTo>
                    <a:pt x="11" y="67"/>
                  </a:lnTo>
                  <a:lnTo>
                    <a:pt x="11" y="65"/>
                  </a:lnTo>
                  <a:lnTo>
                    <a:pt x="13" y="61"/>
                  </a:lnTo>
                  <a:lnTo>
                    <a:pt x="17" y="58"/>
                  </a:lnTo>
                  <a:lnTo>
                    <a:pt x="21" y="54"/>
                  </a:lnTo>
                  <a:lnTo>
                    <a:pt x="23" y="48"/>
                  </a:lnTo>
                  <a:lnTo>
                    <a:pt x="26" y="44"/>
                  </a:lnTo>
                  <a:lnTo>
                    <a:pt x="30" y="39"/>
                  </a:lnTo>
                  <a:lnTo>
                    <a:pt x="36" y="35"/>
                  </a:lnTo>
                  <a:lnTo>
                    <a:pt x="40" y="31"/>
                  </a:lnTo>
                  <a:lnTo>
                    <a:pt x="44" y="27"/>
                  </a:lnTo>
                  <a:lnTo>
                    <a:pt x="47" y="23"/>
                  </a:lnTo>
                  <a:lnTo>
                    <a:pt x="53" y="19"/>
                  </a:lnTo>
                  <a:lnTo>
                    <a:pt x="55" y="18"/>
                  </a:lnTo>
                  <a:lnTo>
                    <a:pt x="57" y="18"/>
                  </a:lnTo>
                  <a:lnTo>
                    <a:pt x="61" y="14"/>
                  </a:lnTo>
                  <a:lnTo>
                    <a:pt x="63" y="14"/>
                  </a:lnTo>
                  <a:lnTo>
                    <a:pt x="64" y="12"/>
                  </a:lnTo>
                  <a:lnTo>
                    <a:pt x="68" y="12"/>
                  </a:lnTo>
                  <a:lnTo>
                    <a:pt x="70" y="10"/>
                  </a:lnTo>
                  <a:lnTo>
                    <a:pt x="74" y="10"/>
                  </a:lnTo>
                  <a:lnTo>
                    <a:pt x="76" y="6"/>
                  </a:lnTo>
                  <a:lnTo>
                    <a:pt x="80" y="6"/>
                  </a:lnTo>
                  <a:lnTo>
                    <a:pt x="82" y="4"/>
                  </a:lnTo>
                  <a:lnTo>
                    <a:pt x="83" y="4"/>
                  </a:lnTo>
                  <a:lnTo>
                    <a:pt x="87" y="4"/>
                  </a:lnTo>
                  <a:lnTo>
                    <a:pt x="91" y="2"/>
                  </a:lnTo>
                  <a:lnTo>
                    <a:pt x="93" y="2"/>
                  </a:lnTo>
                  <a:lnTo>
                    <a:pt x="97" y="2"/>
                  </a:lnTo>
                  <a:lnTo>
                    <a:pt x="99" y="0"/>
                  </a:lnTo>
                  <a:lnTo>
                    <a:pt x="102" y="0"/>
                  </a:lnTo>
                  <a:lnTo>
                    <a:pt x="106" y="0"/>
                  </a:lnTo>
                  <a:lnTo>
                    <a:pt x="108" y="0"/>
                  </a:lnTo>
                  <a:lnTo>
                    <a:pt x="110" y="0"/>
                  </a:lnTo>
                  <a:lnTo>
                    <a:pt x="114" y="0"/>
                  </a:lnTo>
                  <a:lnTo>
                    <a:pt x="118" y="0"/>
                  </a:lnTo>
                  <a:lnTo>
                    <a:pt x="120" y="0"/>
                  </a:lnTo>
                  <a:lnTo>
                    <a:pt x="123" y="0"/>
                  </a:lnTo>
                  <a:lnTo>
                    <a:pt x="127" y="0"/>
                  </a:lnTo>
                  <a:lnTo>
                    <a:pt x="129" y="0"/>
                  </a:lnTo>
                  <a:lnTo>
                    <a:pt x="133" y="0"/>
                  </a:lnTo>
                  <a:lnTo>
                    <a:pt x="135" y="0"/>
                  </a:lnTo>
                  <a:lnTo>
                    <a:pt x="139" y="0"/>
                  </a:lnTo>
                  <a:lnTo>
                    <a:pt x="142" y="0"/>
                  </a:lnTo>
                  <a:lnTo>
                    <a:pt x="144" y="2"/>
                  </a:lnTo>
                  <a:lnTo>
                    <a:pt x="146" y="2"/>
                  </a:lnTo>
                  <a:lnTo>
                    <a:pt x="150" y="2"/>
                  </a:lnTo>
                  <a:lnTo>
                    <a:pt x="154" y="4"/>
                  </a:lnTo>
                  <a:lnTo>
                    <a:pt x="156" y="4"/>
                  </a:lnTo>
                  <a:lnTo>
                    <a:pt x="159" y="4"/>
                  </a:lnTo>
                  <a:lnTo>
                    <a:pt x="161" y="6"/>
                  </a:lnTo>
                  <a:lnTo>
                    <a:pt x="163" y="6"/>
                  </a:lnTo>
                  <a:lnTo>
                    <a:pt x="167" y="10"/>
                  </a:lnTo>
                  <a:lnTo>
                    <a:pt x="169" y="10"/>
                  </a:lnTo>
                  <a:lnTo>
                    <a:pt x="173" y="12"/>
                  </a:lnTo>
                  <a:lnTo>
                    <a:pt x="175" y="12"/>
                  </a:lnTo>
                  <a:lnTo>
                    <a:pt x="178" y="14"/>
                  </a:lnTo>
                  <a:lnTo>
                    <a:pt x="180" y="14"/>
                  </a:lnTo>
                  <a:lnTo>
                    <a:pt x="182" y="18"/>
                  </a:lnTo>
                  <a:lnTo>
                    <a:pt x="186" y="18"/>
                  </a:lnTo>
                  <a:lnTo>
                    <a:pt x="188" y="19"/>
                  </a:lnTo>
                  <a:lnTo>
                    <a:pt x="192" y="23"/>
                  </a:lnTo>
                  <a:lnTo>
                    <a:pt x="198" y="27"/>
                  </a:lnTo>
                  <a:lnTo>
                    <a:pt x="201" y="31"/>
                  </a:lnTo>
                  <a:lnTo>
                    <a:pt x="205" y="35"/>
                  </a:lnTo>
                  <a:lnTo>
                    <a:pt x="209" y="39"/>
                  </a:lnTo>
                  <a:lnTo>
                    <a:pt x="215" y="44"/>
                  </a:lnTo>
                  <a:lnTo>
                    <a:pt x="217" y="48"/>
                  </a:lnTo>
                  <a:lnTo>
                    <a:pt x="220" y="54"/>
                  </a:lnTo>
                  <a:lnTo>
                    <a:pt x="224" y="58"/>
                  </a:lnTo>
                  <a:lnTo>
                    <a:pt x="226" y="61"/>
                  </a:lnTo>
                  <a:lnTo>
                    <a:pt x="228" y="65"/>
                  </a:lnTo>
                  <a:lnTo>
                    <a:pt x="230" y="67"/>
                  </a:lnTo>
                  <a:lnTo>
                    <a:pt x="232" y="69"/>
                  </a:lnTo>
                  <a:lnTo>
                    <a:pt x="232" y="73"/>
                  </a:lnTo>
                  <a:lnTo>
                    <a:pt x="234" y="75"/>
                  </a:lnTo>
                  <a:lnTo>
                    <a:pt x="234" y="78"/>
                  </a:lnTo>
                  <a:lnTo>
                    <a:pt x="234" y="80"/>
                  </a:lnTo>
                  <a:lnTo>
                    <a:pt x="236" y="84"/>
                  </a:lnTo>
                  <a:lnTo>
                    <a:pt x="236" y="86"/>
                  </a:lnTo>
                  <a:lnTo>
                    <a:pt x="237" y="90"/>
                  </a:lnTo>
                  <a:lnTo>
                    <a:pt x="239" y="92"/>
                  </a:lnTo>
                  <a:lnTo>
                    <a:pt x="239" y="96"/>
                  </a:lnTo>
                  <a:lnTo>
                    <a:pt x="239" y="97"/>
                  </a:lnTo>
                  <a:lnTo>
                    <a:pt x="241" y="101"/>
                  </a:lnTo>
                  <a:lnTo>
                    <a:pt x="241" y="103"/>
                  </a:lnTo>
                  <a:lnTo>
                    <a:pt x="241" y="107"/>
                  </a:lnTo>
                  <a:lnTo>
                    <a:pt x="241" y="111"/>
                  </a:lnTo>
                  <a:lnTo>
                    <a:pt x="241" y="113"/>
                  </a:lnTo>
                  <a:lnTo>
                    <a:pt x="241" y="116"/>
                  </a:lnTo>
                  <a:lnTo>
                    <a:pt x="241" y="120"/>
                  </a:lnTo>
                  <a:lnTo>
                    <a:pt x="241" y="122"/>
                  </a:lnTo>
                  <a:lnTo>
                    <a:pt x="241" y="128"/>
                  </a:lnTo>
                  <a:lnTo>
                    <a:pt x="241" y="130"/>
                  </a:lnTo>
                  <a:lnTo>
                    <a:pt x="241" y="134"/>
                  </a:lnTo>
                  <a:lnTo>
                    <a:pt x="239" y="137"/>
                  </a:lnTo>
                  <a:lnTo>
                    <a:pt x="239" y="141"/>
                  </a:lnTo>
                  <a:lnTo>
                    <a:pt x="239" y="145"/>
                  </a:lnTo>
                  <a:lnTo>
                    <a:pt x="239" y="149"/>
                  </a:lnTo>
                  <a:lnTo>
                    <a:pt x="237" y="153"/>
                  </a:lnTo>
                  <a:lnTo>
                    <a:pt x="236" y="154"/>
                  </a:lnTo>
                  <a:lnTo>
                    <a:pt x="234" y="158"/>
                  </a:lnTo>
                  <a:lnTo>
                    <a:pt x="234" y="162"/>
                  </a:lnTo>
                  <a:lnTo>
                    <a:pt x="232" y="164"/>
                  </a:lnTo>
                  <a:lnTo>
                    <a:pt x="232" y="168"/>
                  </a:lnTo>
                  <a:lnTo>
                    <a:pt x="230" y="172"/>
                  </a:lnTo>
                  <a:lnTo>
                    <a:pt x="230" y="173"/>
                  </a:lnTo>
                  <a:lnTo>
                    <a:pt x="226" y="177"/>
                  </a:lnTo>
                  <a:lnTo>
                    <a:pt x="224" y="181"/>
                  </a:lnTo>
                  <a:lnTo>
                    <a:pt x="222" y="183"/>
                  </a:lnTo>
                  <a:lnTo>
                    <a:pt x="222" y="187"/>
                  </a:lnTo>
                  <a:lnTo>
                    <a:pt x="220" y="189"/>
                  </a:lnTo>
                  <a:lnTo>
                    <a:pt x="217" y="191"/>
                  </a:lnTo>
                  <a:lnTo>
                    <a:pt x="215" y="194"/>
                  </a:lnTo>
                  <a:lnTo>
                    <a:pt x="213" y="198"/>
                  </a:lnTo>
                  <a:lnTo>
                    <a:pt x="209" y="200"/>
                  </a:lnTo>
                  <a:lnTo>
                    <a:pt x="207" y="202"/>
                  </a:lnTo>
                  <a:lnTo>
                    <a:pt x="205" y="206"/>
                  </a:lnTo>
                  <a:lnTo>
                    <a:pt x="203" y="208"/>
                  </a:lnTo>
                  <a:lnTo>
                    <a:pt x="199" y="210"/>
                  </a:lnTo>
                  <a:lnTo>
                    <a:pt x="198" y="211"/>
                  </a:lnTo>
                  <a:lnTo>
                    <a:pt x="196" y="213"/>
                  </a:lnTo>
                  <a:lnTo>
                    <a:pt x="194" y="217"/>
                  </a:lnTo>
                  <a:lnTo>
                    <a:pt x="194"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4"/>
            <p:cNvSpPr>
              <a:spLocks/>
            </p:cNvSpPr>
            <p:nvPr/>
          </p:nvSpPr>
          <p:spPr bwMode="auto">
            <a:xfrm>
              <a:off x="5376863" y="3048000"/>
              <a:ext cx="338138" cy="136525"/>
            </a:xfrm>
            <a:custGeom>
              <a:avLst/>
              <a:gdLst/>
              <a:ahLst/>
              <a:cxnLst>
                <a:cxn ang="0">
                  <a:pos x="0" y="173"/>
                </a:cxn>
                <a:cxn ang="0">
                  <a:pos x="90" y="125"/>
                </a:cxn>
                <a:cxn ang="0">
                  <a:pos x="337" y="0"/>
                </a:cxn>
                <a:cxn ang="0">
                  <a:pos x="426" y="21"/>
                </a:cxn>
                <a:cxn ang="0">
                  <a:pos x="40" y="167"/>
                </a:cxn>
                <a:cxn ang="0">
                  <a:pos x="0" y="173"/>
                </a:cxn>
                <a:cxn ang="0">
                  <a:pos x="0" y="173"/>
                </a:cxn>
              </a:cxnLst>
              <a:rect l="0" t="0" r="r" b="b"/>
              <a:pathLst>
                <a:path w="426" h="173">
                  <a:moveTo>
                    <a:pt x="0" y="173"/>
                  </a:moveTo>
                  <a:lnTo>
                    <a:pt x="90" y="125"/>
                  </a:lnTo>
                  <a:lnTo>
                    <a:pt x="337" y="0"/>
                  </a:lnTo>
                  <a:lnTo>
                    <a:pt x="426" y="21"/>
                  </a:lnTo>
                  <a:lnTo>
                    <a:pt x="40" y="167"/>
                  </a:lnTo>
                  <a:lnTo>
                    <a:pt x="0" y="173"/>
                  </a:lnTo>
                  <a:lnTo>
                    <a:pt x="0" y="1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5"/>
            <p:cNvSpPr>
              <a:spLocks/>
            </p:cNvSpPr>
            <p:nvPr/>
          </p:nvSpPr>
          <p:spPr bwMode="auto">
            <a:xfrm>
              <a:off x="5341938" y="3221038"/>
              <a:ext cx="309563" cy="28575"/>
            </a:xfrm>
            <a:custGeom>
              <a:avLst/>
              <a:gdLst/>
              <a:ahLst/>
              <a:cxnLst>
                <a:cxn ang="0">
                  <a:pos x="42" y="22"/>
                </a:cxn>
                <a:cxn ang="0">
                  <a:pos x="322" y="0"/>
                </a:cxn>
                <a:cxn ang="0">
                  <a:pos x="390" y="36"/>
                </a:cxn>
                <a:cxn ang="0">
                  <a:pos x="73" y="36"/>
                </a:cxn>
                <a:cxn ang="0">
                  <a:pos x="0" y="36"/>
                </a:cxn>
                <a:cxn ang="0">
                  <a:pos x="42" y="22"/>
                </a:cxn>
                <a:cxn ang="0">
                  <a:pos x="42" y="22"/>
                </a:cxn>
              </a:cxnLst>
              <a:rect l="0" t="0" r="r" b="b"/>
              <a:pathLst>
                <a:path w="390" h="36">
                  <a:moveTo>
                    <a:pt x="42" y="22"/>
                  </a:moveTo>
                  <a:lnTo>
                    <a:pt x="322" y="0"/>
                  </a:lnTo>
                  <a:lnTo>
                    <a:pt x="390" y="36"/>
                  </a:lnTo>
                  <a:lnTo>
                    <a:pt x="73" y="36"/>
                  </a:lnTo>
                  <a:lnTo>
                    <a:pt x="0" y="36"/>
                  </a:lnTo>
                  <a:lnTo>
                    <a:pt x="42" y="22"/>
                  </a:lnTo>
                  <a:lnTo>
                    <a:pt x="4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6"/>
            <p:cNvSpPr>
              <a:spLocks/>
            </p:cNvSpPr>
            <p:nvPr/>
          </p:nvSpPr>
          <p:spPr bwMode="auto">
            <a:xfrm>
              <a:off x="5319713" y="3305175"/>
              <a:ext cx="139700" cy="36513"/>
            </a:xfrm>
            <a:custGeom>
              <a:avLst/>
              <a:gdLst/>
              <a:ahLst/>
              <a:cxnLst>
                <a:cxn ang="0">
                  <a:pos x="27" y="0"/>
                </a:cxn>
                <a:cxn ang="0">
                  <a:pos x="68" y="6"/>
                </a:cxn>
                <a:cxn ang="0">
                  <a:pos x="177" y="17"/>
                </a:cxn>
                <a:cxn ang="0">
                  <a:pos x="131" y="46"/>
                </a:cxn>
                <a:cxn ang="0">
                  <a:pos x="0" y="4"/>
                </a:cxn>
                <a:cxn ang="0">
                  <a:pos x="27" y="0"/>
                </a:cxn>
                <a:cxn ang="0">
                  <a:pos x="27" y="0"/>
                </a:cxn>
              </a:cxnLst>
              <a:rect l="0" t="0" r="r" b="b"/>
              <a:pathLst>
                <a:path w="177" h="46">
                  <a:moveTo>
                    <a:pt x="27" y="0"/>
                  </a:moveTo>
                  <a:lnTo>
                    <a:pt x="68" y="6"/>
                  </a:lnTo>
                  <a:lnTo>
                    <a:pt x="177" y="17"/>
                  </a:lnTo>
                  <a:lnTo>
                    <a:pt x="131" y="46"/>
                  </a:lnTo>
                  <a:lnTo>
                    <a:pt x="0" y="4"/>
                  </a:lnTo>
                  <a:lnTo>
                    <a:pt x="27" y="0"/>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7"/>
            <p:cNvSpPr>
              <a:spLocks/>
            </p:cNvSpPr>
            <p:nvPr/>
          </p:nvSpPr>
          <p:spPr bwMode="auto">
            <a:xfrm>
              <a:off x="4648200" y="3324225"/>
              <a:ext cx="376238" cy="109538"/>
            </a:xfrm>
            <a:custGeom>
              <a:avLst/>
              <a:gdLst/>
              <a:ahLst/>
              <a:cxnLst>
                <a:cxn ang="0">
                  <a:pos x="473" y="0"/>
                </a:cxn>
                <a:cxn ang="0">
                  <a:pos x="40" y="137"/>
                </a:cxn>
                <a:cxn ang="0">
                  <a:pos x="0" y="104"/>
                </a:cxn>
                <a:cxn ang="0">
                  <a:pos x="405" y="11"/>
                </a:cxn>
                <a:cxn ang="0">
                  <a:pos x="454" y="0"/>
                </a:cxn>
                <a:cxn ang="0">
                  <a:pos x="473" y="0"/>
                </a:cxn>
                <a:cxn ang="0">
                  <a:pos x="473" y="0"/>
                </a:cxn>
              </a:cxnLst>
              <a:rect l="0" t="0" r="r" b="b"/>
              <a:pathLst>
                <a:path w="473" h="137">
                  <a:moveTo>
                    <a:pt x="473" y="0"/>
                  </a:moveTo>
                  <a:lnTo>
                    <a:pt x="40" y="137"/>
                  </a:lnTo>
                  <a:lnTo>
                    <a:pt x="0" y="104"/>
                  </a:lnTo>
                  <a:lnTo>
                    <a:pt x="405" y="11"/>
                  </a:lnTo>
                  <a:lnTo>
                    <a:pt x="454" y="0"/>
                  </a:lnTo>
                  <a:lnTo>
                    <a:pt x="473" y="0"/>
                  </a:lnTo>
                  <a:lnTo>
                    <a:pt x="4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8"/>
            <p:cNvSpPr>
              <a:spLocks/>
            </p:cNvSpPr>
            <p:nvPr/>
          </p:nvSpPr>
          <p:spPr bwMode="auto">
            <a:xfrm>
              <a:off x="4884738" y="3235325"/>
              <a:ext cx="158750" cy="25400"/>
            </a:xfrm>
            <a:custGeom>
              <a:avLst/>
              <a:gdLst/>
              <a:ahLst/>
              <a:cxnLst>
                <a:cxn ang="0">
                  <a:pos x="200" y="32"/>
                </a:cxn>
                <a:cxn ang="0">
                  <a:pos x="0" y="32"/>
                </a:cxn>
                <a:cxn ang="0">
                  <a:pos x="19" y="0"/>
                </a:cxn>
                <a:cxn ang="0">
                  <a:pos x="141" y="13"/>
                </a:cxn>
                <a:cxn ang="0">
                  <a:pos x="175" y="17"/>
                </a:cxn>
                <a:cxn ang="0">
                  <a:pos x="200" y="32"/>
                </a:cxn>
                <a:cxn ang="0">
                  <a:pos x="200" y="32"/>
                </a:cxn>
              </a:cxnLst>
              <a:rect l="0" t="0" r="r" b="b"/>
              <a:pathLst>
                <a:path w="200" h="32">
                  <a:moveTo>
                    <a:pt x="200" y="32"/>
                  </a:moveTo>
                  <a:lnTo>
                    <a:pt x="0" y="32"/>
                  </a:lnTo>
                  <a:lnTo>
                    <a:pt x="19" y="0"/>
                  </a:lnTo>
                  <a:lnTo>
                    <a:pt x="141" y="13"/>
                  </a:lnTo>
                  <a:lnTo>
                    <a:pt x="175" y="17"/>
                  </a:lnTo>
                  <a:lnTo>
                    <a:pt x="200" y="32"/>
                  </a:lnTo>
                  <a:lnTo>
                    <a:pt x="20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9"/>
            <p:cNvSpPr>
              <a:spLocks/>
            </p:cNvSpPr>
            <p:nvPr/>
          </p:nvSpPr>
          <p:spPr bwMode="auto">
            <a:xfrm>
              <a:off x="4776788" y="3114675"/>
              <a:ext cx="288925" cy="69850"/>
            </a:xfrm>
            <a:custGeom>
              <a:avLst/>
              <a:gdLst/>
              <a:ahLst/>
              <a:cxnLst>
                <a:cxn ang="0">
                  <a:pos x="38" y="0"/>
                </a:cxn>
                <a:cxn ang="0">
                  <a:pos x="365" y="81"/>
                </a:cxn>
                <a:cxn ang="0">
                  <a:pos x="338" y="87"/>
                </a:cxn>
                <a:cxn ang="0">
                  <a:pos x="0" y="32"/>
                </a:cxn>
                <a:cxn ang="0">
                  <a:pos x="20" y="15"/>
                </a:cxn>
                <a:cxn ang="0">
                  <a:pos x="38" y="0"/>
                </a:cxn>
                <a:cxn ang="0">
                  <a:pos x="38" y="0"/>
                </a:cxn>
              </a:cxnLst>
              <a:rect l="0" t="0" r="r" b="b"/>
              <a:pathLst>
                <a:path w="365" h="87">
                  <a:moveTo>
                    <a:pt x="38" y="0"/>
                  </a:moveTo>
                  <a:lnTo>
                    <a:pt x="365" y="81"/>
                  </a:lnTo>
                  <a:lnTo>
                    <a:pt x="338" y="87"/>
                  </a:lnTo>
                  <a:lnTo>
                    <a:pt x="0" y="32"/>
                  </a:lnTo>
                  <a:lnTo>
                    <a:pt x="20" y="15"/>
                  </a:lnTo>
                  <a:lnTo>
                    <a:pt x="38"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5791200" y="1295400"/>
            <a:ext cx="645349" cy="233363"/>
            <a:chOff x="4648200" y="3048000"/>
            <a:chExt cx="1066801" cy="385763"/>
          </a:xfrm>
        </p:grpSpPr>
        <p:sp>
          <p:nvSpPr>
            <p:cNvPr id="53" name="Freeform 12"/>
            <p:cNvSpPr>
              <a:spLocks/>
            </p:cNvSpPr>
            <p:nvPr/>
          </p:nvSpPr>
          <p:spPr bwMode="auto">
            <a:xfrm>
              <a:off x="5108575" y="3132138"/>
              <a:ext cx="192088" cy="180975"/>
            </a:xfrm>
            <a:custGeom>
              <a:avLst/>
              <a:gdLst/>
              <a:ahLst/>
              <a:cxnLst>
                <a:cxn ang="0">
                  <a:pos x="192" y="202"/>
                </a:cxn>
                <a:cxn ang="0">
                  <a:pos x="188" y="183"/>
                </a:cxn>
                <a:cxn ang="0">
                  <a:pos x="186" y="166"/>
                </a:cxn>
                <a:cxn ang="0">
                  <a:pos x="182" y="149"/>
                </a:cxn>
                <a:cxn ang="0">
                  <a:pos x="180" y="135"/>
                </a:cxn>
                <a:cxn ang="0">
                  <a:pos x="177" y="124"/>
                </a:cxn>
                <a:cxn ang="0">
                  <a:pos x="163" y="115"/>
                </a:cxn>
                <a:cxn ang="0">
                  <a:pos x="152" y="109"/>
                </a:cxn>
                <a:cxn ang="0">
                  <a:pos x="131" y="103"/>
                </a:cxn>
                <a:cxn ang="0">
                  <a:pos x="110" y="107"/>
                </a:cxn>
                <a:cxn ang="0">
                  <a:pos x="93" y="113"/>
                </a:cxn>
                <a:cxn ang="0">
                  <a:pos x="80" y="122"/>
                </a:cxn>
                <a:cxn ang="0">
                  <a:pos x="74" y="132"/>
                </a:cxn>
                <a:cxn ang="0">
                  <a:pos x="74" y="141"/>
                </a:cxn>
                <a:cxn ang="0">
                  <a:pos x="72" y="158"/>
                </a:cxn>
                <a:cxn ang="0">
                  <a:pos x="72" y="179"/>
                </a:cxn>
                <a:cxn ang="0">
                  <a:pos x="70" y="200"/>
                </a:cxn>
                <a:cxn ang="0">
                  <a:pos x="70" y="219"/>
                </a:cxn>
                <a:cxn ang="0">
                  <a:pos x="63" y="225"/>
                </a:cxn>
                <a:cxn ang="0">
                  <a:pos x="44" y="213"/>
                </a:cxn>
                <a:cxn ang="0">
                  <a:pos x="28" y="198"/>
                </a:cxn>
                <a:cxn ang="0">
                  <a:pos x="17" y="181"/>
                </a:cxn>
                <a:cxn ang="0">
                  <a:pos x="7" y="162"/>
                </a:cxn>
                <a:cxn ang="0">
                  <a:pos x="2" y="141"/>
                </a:cxn>
                <a:cxn ang="0">
                  <a:pos x="0" y="120"/>
                </a:cxn>
                <a:cxn ang="0">
                  <a:pos x="0" y="103"/>
                </a:cxn>
                <a:cxn ang="0">
                  <a:pos x="2" y="90"/>
                </a:cxn>
                <a:cxn ang="0">
                  <a:pos x="7" y="75"/>
                </a:cxn>
                <a:cxn ang="0">
                  <a:pos x="13" y="61"/>
                </a:cxn>
                <a:cxn ang="0">
                  <a:pos x="30" y="39"/>
                </a:cxn>
                <a:cxn ang="0">
                  <a:pos x="53" y="19"/>
                </a:cxn>
                <a:cxn ang="0">
                  <a:pos x="64" y="12"/>
                </a:cxn>
                <a:cxn ang="0">
                  <a:pos x="80" y="6"/>
                </a:cxn>
                <a:cxn ang="0">
                  <a:pos x="93" y="2"/>
                </a:cxn>
                <a:cxn ang="0">
                  <a:pos x="108" y="0"/>
                </a:cxn>
                <a:cxn ang="0">
                  <a:pos x="123" y="0"/>
                </a:cxn>
                <a:cxn ang="0">
                  <a:pos x="139" y="0"/>
                </a:cxn>
                <a:cxn ang="0">
                  <a:pos x="154" y="4"/>
                </a:cxn>
                <a:cxn ang="0">
                  <a:pos x="167" y="10"/>
                </a:cxn>
                <a:cxn ang="0">
                  <a:pos x="180" y="14"/>
                </a:cxn>
                <a:cxn ang="0">
                  <a:pos x="198" y="27"/>
                </a:cxn>
                <a:cxn ang="0">
                  <a:pos x="217" y="48"/>
                </a:cxn>
                <a:cxn ang="0">
                  <a:pos x="230" y="67"/>
                </a:cxn>
                <a:cxn ang="0">
                  <a:pos x="234" y="80"/>
                </a:cxn>
                <a:cxn ang="0">
                  <a:pos x="239" y="96"/>
                </a:cxn>
                <a:cxn ang="0">
                  <a:pos x="241" y="111"/>
                </a:cxn>
                <a:cxn ang="0">
                  <a:pos x="241" y="128"/>
                </a:cxn>
                <a:cxn ang="0">
                  <a:pos x="239" y="145"/>
                </a:cxn>
                <a:cxn ang="0">
                  <a:pos x="234" y="162"/>
                </a:cxn>
                <a:cxn ang="0">
                  <a:pos x="226" y="177"/>
                </a:cxn>
                <a:cxn ang="0">
                  <a:pos x="217" y="191"/>
                </a:cxn>
                <a:cxn ang="0">
                  <a:pos x="205" y="206"/>
                </a:cxn>
                <a:cxn ang="0">
                  <a:pos x="194" y="217"/>
                </a:cxn>
              </a:cxnLst>
              <a:rect l="0" t="0" r="r" b="b"/>
              <a:pathLst>
                <a:path w="241" h="229">
                  <a:moveTo>
                    <a:pt x="194" y="217"/>
                  </a:moveTo>
                  <a:lnTo>
                    <a:pt x="194" y="213"/>
                  </a:lnTo>
                  <a:lnTo>
                    <a:pt x="192" y="210"/>
                  </a:lnTo>
                  <a:lnTo>
                    <a:pt x="192" y="206"/>
                  </a:lnTo>
                  <a:lnTo>
                    <a:pt x="192" y="202"/>
                  </a:lnTo>
                  <a:lnTo>
                    <a:pt x="190" y="198"/>
                  </a:lnTo>
                  <a:lnTo>
                    <a:pt x="190" y="196"/>
                  </a:lnTo>
                  <a:lnTo>
                    <a:pt x="188" y="191"/>
                  </a:lnTo>
                  <a:lnTo>
                    <a:pt x="188" y="189"/>
                  </a:lnTo>
                  <a:lnTo>
                    <a:pt x="188" y="183"/>
                  </a:lnTo>
                  <a:lnTo>
                    <a:pt x="188" y="181"/>
                  </a:lnTo>
                  <a:lnTo>
                    <a:pt x="186" y="175"/>
                  </a:lnTo>
                  <a:lnTo>
                    <a:pt x="186" y="173"/>
                  </a:lnTo>
                  <a:lnTo>
                    <a:pt x="186" y="170"/>
                  </a:lnTo>
                  <a:lnTo>
                    <a:pt x="186" y="166"/>
                  </a:lnTo>
                  <a:lnTo>
                    <a:pt x="184" y="162"/>
                  </a:lnTo>
                  <a:lnTo>
                    <a:pt x="184" y="160"/>
                  </a:lnTo>
                  <a:lnTo>
                    <a:pt x="182" y="156"/>
                  </a:lnTo>
                  <a:lnTo>
                    <a:pt x="182" y="153"/>
                  </a:lnTo>
                  <a:lnTo>
                    <a:pt x="182" y="149"/>
                  </a:lnTo>
                  <a:lnTo>
                    <a:pt x="182" y="147"/>
                  </a:lnTo>
                  <a:lnTo>
                    <a:pt x="180" y="143"/>
                  </a:lnTo>
                  <a:lnTo>
                    <a:pt x="180" y="141"/>
                  </a:lnTo>
                  <a:lnTo>
                    <a:pt x="180" y="137"/>
                  </a:lnTo>
                  <a:lnTo>
                    <a:pt x="180" y="135"/>
                  </a:lnTo>
                  <a:lnTo>
                    <a:pt x="180" y="134"/>
                  </a:lnTo>
                  <a:lnTo>
                    <a:pt x="180" y="130"/>
                  </a:lnTo>
                  <a:lnTo>
                    <a:pt x="180" y="128"/>
                  </a:lnTo>
                  <a:lnTo>
                    <a:pt x="180" y="128"/>
                  </a:lnTo>
                  <a:lnTo>
                    <a:pt x="177" y="124"/>
                  </a:lnTo>
                  <a:lnTo>
                    <a:pt x="175" y="122"/>
                  </a:lnTo>
                  <a:lnTo>
                    <a:pt x="171" y="120"/>
                  </a:lnTo>
                  <a:lnTo>
                    <a:pt x="169" y="118"/>
                  </a:lnTo>
                  <a:lnTo>
                    <a:pt x="167" y="116"/>
                  </a:lnTo>
                  <a:lnTo>
                    <a:pt x="163" y="115"/>
                  </a:lnTo>
                  <a:lnTo>
                    <a:pt x="161" y="113"/>
                  </a:lnTo>
                  <a:lnTo>
                    <a:pt x="159" y="113"/>
                  </a:lnTo>
                  <a:lnTo>
                    <a:pt x="156" y="111"/>
                  </a:lnTo>
                  <a:lnTo>
                    <a:pt x="154" y="111"/>
                  </a:lnTo>
                  <a:lnTo>
                    <a:pt x="152" y="109"/>
                  </a:lnTo>
                  <a:lnTo>
                    <a:pt x="150" y="109"/>
                  </a:lnTo>
                  <a:lnTo>
                    <a:pt x="144" y="107"/>
                  </a:lnTo>
                  <a:lnTo>
                    <a:pt x="140" y="107"/>
                  </a:lnTo>
                  <a:lnTo>
                    <a:pt x="135" y="103"/>
                  </a:lnTo>
                  <a:lnTo>
                    <a:pt x="131" y="103"/>
                  </a:lnTo>
                  <a:lnTo>
                    <a:pt x="127" y="103"/>
                  </a:lnTo>
                  <a:lnTo>
                    <a:pt x="123" y="103"/>
                  </a:lnTo>
                  <a:lnTo>
                    <a:pt x="118" y="105"/>
                  </a:lnTo>
                  <a:lnTo>
                    <a:pt x="114" y="107"/>
                  </a:lnTo>
                  <a:lnTo>
                    <a:pt x="110" y="107"/>
                  </a:lnTo>
                  <a:lnTo>
                    <a:pt x="106" y="109"/>
                  </a:lnTo>
                  <a:lnTo>
                    <a:pt x="102" y="109"/>
                  </a:lnTo>
                  <a:lnTo>
                    <a:pt x="101" y="111"/>
                  </a:lnTo>
                  <a:lnTo>
                    <a:pt x="97" y="113"/>
                  </a:lnTo>
                  <a:lnTo>
                    <a:pt x="93" y="113"/>
                  </a:lnTo>
                  <a:lnTo>
                    <a:pt x="91" y="116"/>
                  </a:lnTo>
                  <a:lnTo>
                    <a:pt x="87" y="118"/>
                  </a:lnTo>
                  <a:lnTo>
                    <a:pt x="85" y="118"/>
                  </a:lnTo>
                  <a:lnTo>
                    <a:pt x="83" y="120"/>
                  </a:lnTo>
                  <a:lnTo>
                    <a:pt x="80" y="122"/>
                  </a:lnTo>
                  <a:lnTo>
                    <a:pt x="76" y="126"/>
                  </a:lnTo>
                  <a:lnTo>
                    <a:pt x="74" y="128"/>
                  </a:lnTo>
                  <a:lnTo>
                    <a:pt x="74" y="128"/>
                  </a:lnTo>
                  <a:lnTo>
                    <a:pt x="74" y="130"/>
                  </a:lnTo>
                  <a:lnTo>
                    <a:pt x="74" y="132"/>
                  </a:lnTo>
                  <a:lnTo>
                    <a:pt x="74" y="134"/>
                  </a:lnTo>
                  <a:lnTo>
                    <a:pt x="74" y="135"/>
                  </a:lnTo>
                  <a:lnTo>
                    <a:pt x="74" y="137"/>
                  </a:lnTo>
                  <a:lnTo>
                    <a:pt x="74" y="139"/>
                  </a:lnTo>
                  <a:lnTo>
                    <a:pt x="74" y="141"/>
                  </a:lnTo>
                  <a:lnTo>
                    <a:pt x="74" y="145"/>
                  </a:lnTo>
                  <a:lnTo>
                    <a:pt x="72" y="147"/>
                  </a:lnTo>
                  <a:lnTo>
                    <a:pt x="72" y="151"/>
                  </a:lnTo>
                  <a:lnTo>
                    <a:pt x="72" y="154"/>
                  </a:lnTo>
                  <a:lnTo>
                    <a:pt x="72" y="158"/>
                  </a:lnTo>
                  <a:lnTo>
                    <a:pt x="72" y="162"/>
                  </a:lnTo>
                  <a:lnTo>
                    <a:pt x="72" y="166"/>
                  </a:lnTo>
                  <a:lnTo>
                    <a:pt x="72" y="170"/>
                  </a:lnTo>
                  <a:lnTo>
                    <a:pt x="72" y="173"/>
                  </a:lnTo>
                  <a:lnTo>
                    <a:pt x="72" y="179"/>
                  </a:lnTo>
                  <a:lnTo>
                    <a:pt x="72" y="183"/>
                  </a:lnTo>
                  <a:lnTo>
                    <a:pt x="70" y="187"/>
                  </a:lnTo>
                  <a:lnTo>
                    <a:pt x="70" y="191"/>
                  </a:lnTo>
                  <a:lnTo>
                    <a:pt x="70" y="194"/>
                  </a:lnTo>
                  <a:lnTo>
                    <a:pt x="70" y="200"/>
                  </a:lnTo>
                  <a:lnTo>
                    <a:pt x="70" y="202"/>
                  </a:lnTo>
                  <a:lnTo>
                    <a:pt x="70" y="208"/>
                  </a:lnTo>
                  <a:lnTo>
                    <a:pt x="70" y="210"/>
                  </a:lnTo>
                  <a:lnTo>
                    <a:pt x="70" y="215"/>
                  </a:lnTo>
                  <a:lnTo>
                    <a:pt x="70" y="219"/>
                  </a:lnTo>
                  <a:lnTo>
                    <a:pt x="70" y="223"/>
                  </a:lnTo>
                  <a:lnTo>
                    <a:pt x="70" y="225"/>
                  </a:lnTo>
                  <a:lnTo>
                    <a:pt x="70" y="229"/>
                  </a:lnTo>
                  <a:lnTo>
                    <a:pt x="66" y="227"/>
                  </a:lnTo>
                  <a:lnTo>
                    <a:pt x="63" y="225"/>
                  </a:lnTo>
                  <a:lnTo>
                    <a:pt x="57" y="223"/>
                  </a:lnTo>
                  <a:lnTo>
                    <a:pt x="55" y="221"/>
                  </a:lnTo>
                  <a:lnTo>
                    <a:pt x="51" y="217"/>
                  </a:lnTo>
                  <a:lnTo>
                    <a:pt x="47" y="215"/>
                  </a:lnTo>
                  <a:lnTo>
                    <a:pt x="44" y="213"/>
                  </a:lnTo>
                  <a:lnTo>
                    <a:pt x="40" y="210"/>
                  </a:lnTo>
                  <a:lnTo>
                    <a:pt x="38" y="208"/>
                  </a:lnTo>
                  <a:lnTo>
                    <a:pt x="34" y="206"/>
                  </a:lnTo>
                  <a:lnTo>
                    <a:pt x="32" y="202"/>
                  </a:lnTo>
                  <a:lnTo>
                    <a:pt x="28" y="198"/>
                  </a:lnTo>
                  <a:lnTo>
                    <a:pt x="26" y="194"/>
                  </a:lnTo>
                  <a:lnTo>
                    <a:pt x="25" y="191"/>
                  </a:lnTo>
                  <a:lnTo>
                    <a:pt x="21" y="189"/>
                  </a:lnTo>
                  <a:lnTo>
                    <a:pt x="19" y="185"/>
                  </a:lnTo>
                  <a:lnTo>
                    <a:pt x="17" y="181"/>
                  </a:lnTo>
                  <a:lnTo>
                    <a:pt x="13" y="177"/>
                  </a:lnTo>
                  <a:lnTo>
                    <a:pt x="11" y="173"/>
                  </a:lnTo>
                  <a:lnTo>
                    <a:pt x="11" y="172"/>
                  </a:lnTo>
                  <a:lnTo>
                    <a:pt x="9" y="166"/>
                  </a:lnTo>
                  <a:lnTo>
                    <a:pt x="7" y="162"/>
                  </a:lnTo>
                  <a:lnTo>
                    <a:pt x="6" y="158"/>
                  </a:lnTo>
                  <a:lnTo>
                    <a:pt x="4" y="154"/>
                  </a:lnTo>
                  <a:lnTo>
                    <a:pt x="4" y="149"/>
                  </a:lnTo>
                  <a:lnTo>
                    <a:pt x="2" y="145"/>
                  </a:lnTo>
                  <a:lnTo>
                    <a:pt x="2" y="141"/>
                  </a:lnTo>
                  <a:lnTo>
                    <a:pt x="0" y="137"/>
                  </a:lnTo>
                  <a:lnTo>
                    <a:pt x="0" y="134"/>
                  </a:lnTo>
                  <a:lnTo>
                    <a:pt x="0" y="128"/>
                  </a:lnTo>
                  <a:lnTo>
                    <a:pt x="0" y="124"/>
                  </a:lnTo>
                  <a:lnTo>
                    <a:pt x="0" y="120"/>
                  </a:lnTo>
                  <a:lnTo>
                    <a:pt x="0" y="116"/>
                  </a:lnTo>
                  <a:lnTo>
                    <a:pt x="0" y="113"/>
                  </a:lnTo>
                  <a:lnTo>
                    <a:pt x="0" y="111"/>
                  </a:lnTo>
                  <a:lnTo>
                    <a:pt x="0" y="107"/>
                  </a:lnTo>
                  <a:lnTo>
                    <a:pt x="0" y="103"/>
                  </a:lnTo>
                  <a:lnTo>
                    <a:pt x="0" y="101"/>
                  </a:lnTo>
                  <a:lnTo>
                    <a:pt x="2" y="97"/>
                  </a:lnTo>
                  <a:lnTo>
                    <a:pt x="2" y="96"/>
                  </a:lnTo>
                  <a:lnTo>
                    <a:pt x="2" y="92"/>
                  </a:lnTo>
                  <a:lnTo>
                    <a:pt x="2" y="90"/>
                  </a:lnTo>
                  <a:lnTo>
                    <a:pt x="4" y="86"/>
                  </a:lnTo>
                  <a:lnTo>
                    <a:pt x="4" y="84"/>
                  </a:lnTo>
                  <a:lnTo>
                    <a:pt x="6" y="80"/>
                  </a:lnTo>
                  <a:lnTo>
                    <a:pt x="7" y="78"/>
                  </a:lnTo>
                  <a:lnTo>
                    <a:pt x="7" y="75"/>
                  </a:lnTo>
                  <a:lnTo>
                    <a:pt x="9" y="73"/>
                  </a:lnTo>
                  <a:lnTo>
                    <a:pt x="9" y="69"/>
                  </a:lnTo>
                  <a:lnTo>
                    <a:pt x="11" y="67"/>
                  </a:lnTo>
                  <a:lnTo>
                    <a:pt x="11" y="65"/>
                  </a:lnTo>
                  <a:lnTo>
                    <a:pt x="13" y="61"/>
                  </a:lnTo>
                  <a:lnTo>
                    <a:pt x="17" y="58"/>
                  </a:lnTo>
                  <a:lnTo>
                    <a:pt x="21" y="54"/>
                  </a:lnTo>
                  <a:lnTo>
                    <a:pt x="23" y="48"/>
                  </a:lnTo>
                  <a:lnTo>
                    <a:pt x="26" y="44"/>
                  </a:lnTo>
                  <a:lnTo>
                    <a:pt x="30" y="39"/>
                  </a:lnTo>
                  <a:lnTo>
                    <a:pt x="36" y="35"/>
                  </a:lnTo>
                  <a:lnTo>
                    <a:pt x="40" y="31"/>
                  </a:lnTo>
                  <a:lnTo>
                    <a:pt x="44" y="27"/>
                  </a:lnTo>
                  <a:lnTo>
                    <a:pt x="47" y="23"/>
                  </a:lnTo>
                  <a:lnTo>
                    <a:pt x="53" y="19"/>
                  </a:lnTo>
                  <a:lnTo>
                    <a:pt x="55" y="18"/>
                  </a:lnTo>
                  <a:lnTo>
                    <a:pt x="57" y="18"/>
                  </a:lnTo>
                  <a:lnTo>
                    <a:pt x="61" y="14"/>
                  </a:lnTo>
                  <a:lnTo>
                    <a:pt x="63" y="14"/>
                  </a:lnTo>
                  <a:lnTo>
                    <a:pt x="64" y="12"/>
                  </a:lnTo>
                  <a:lnTo>
                    <a:pt x="68" y="12"/>
                  </a:lnTo>
                  <a:lnTo>
                    <a:pt x="70" y="10"/>
                  </a:lnTo>
                  <a:lnTo>
                    <a:pt x="74" y="10"/>
                  </a:lnTo>
                  <a:lnTo>
                    <a:pt x="76" y="6"/>
                  </a:lnTo>
                  <a:lnTo>
                    <a:pt x="80" y="6"/>
                  </a:lnTo>
                  <a:lnTo>
                    <a:pt x="82" y="4"/>
                  </a:lnTo>
                  <a:lnTo>
                    <a:pt x="83" y="4"/>
                  </a:lnTo>
                  <a:lnTo>
                    <a:pt x="87" y="4"/>
                  </a:lnTo>
                  <a:lnTo>
                    <a:pt x="91" y="2"/>
                  </a:lnTo>
                  <a:lnTo>
                    <a:pt x="93" y="2"/>
                  </a:lnTo>
                  <a:lnTo>
                    <a:pt x="97" y="2"/>
                  </a:lnTo>
                  <a:lnTo>
                    <a:pt x="99" y="0"/>
                  </a:lnTo>
                  <a:lnTo>
                    <a:pt x="102" y="0"/>
                  </a:lnTo>
                  <a:lnTo>
                    <a:pt x="106" y="0"/>
                  </a:lnTo>
                  <a:lnTo>
                    <a:pt x="108" y="0"/>
                  </a:lnTo>
                  <a:lnTo>
                    <a:pt x="110" y="0"/>
                  </a:lnTo>
                  <a:lnTo>
                    <a:pt x="114" y="0"/>
                  </a:lnTo>
                  <a:lnTo>
                    <a:pt x="118" y="0"/>
                  </a:lnTo>
                  <a:lnTo>
                    <a:pt x="120" y="0"/>
                  </a:lnTo>
                  <a:lnTo>
                    <a:pt x="123" y="0"/>
                  </a:lnTo>
                  <a:lnTo>
                    <a:pt x="127" y="0"/>
                  </a:lnTo>
                  <a:lnTo>
                    <a:pt x="129" y="0"/>
                  </a:lnTo>
                  <a:lnTo>
                    <a:pt x="133" y="0"/>
                  </a:lnTo>
                  <a:lnTo>
                    <a:pt x="135" y="0"/>
                  </a:lnTo>
                  <a:lnTo>
                    <a:pt x="139" y="0"/>
                  </a:lnTo>
                  <a:lnTo>
                    <a:pt x="142" y="0"/>
                  </a:lnTo>
                  <a:lnTo>
                    <a:pt x="144" y="2"/>
                  </a:lnTo>
                  <a:lnTo>
                    <a:pt x="146" y="2"/>
                  </a:lnTo>
                  <a:lnTo>
                    <a:pt x="150" y="2"/>
                  </a:lnTo>
                  <a:lnTo>
                    <a:pt x="154" y="4"/>
                  </a:lnTo>
                  <a:lnTo>
                    <a:pt x="156" y="4"/>
                  </a:lnTo>
                  <a:lnTo>
                    <a:pt x="159" y="4"/>
                  </a:lnTo>
                  <a:lnTo>
                    <a:pt x="161" y="6"/>
                  </a:lnTo>
                  <a:lnTo>
                    <a:pt x="163" y="6"/>
                  </a:lnTo>
                  <a:lnTo>
                    <a:pt x="167" y="10"/>
                  </a:lnTo>
                  <a:lnTo>
                    <a:pt x="169" y="10"/>
                  </a:lnTo>
                  <a:lnTo>
                    <a:pt x="173" y="12"/>
                  </a:lnTo>
                  <a:lnTo>
                    <a:pt x="175" y="12"/>
                  </a:lnTo>
                  <a:lnTo>
                    <a:pt x="178" y="14"/>
                  </a:lnTo>
                  <a:lnTo>
                    <a:pt x="180" y="14"/>
                  </a:lnTo>
                  <a:lnTo>
                    <a:pt x="182" y="18"/>
                  </a:lnTo>
                  <a:lnTo>
                    <a:pt x="186" y="18"/>
                  </a:lnTo>
                  <a:lnTo>
                    <a:pt x="188" y="19"/>
                  </a:lnTo>
                  <a:lnTo>
                    <a:pt x="192" y="23"/>
                  </a:lnTo>
                  <a:lnTo>
                    <a:pt x="198" y="27"/>
                  </a:lnTo>
                  <a:lnTo>
                    <a:pt x="201" y="31"/>
                  </a:lnTo>
                  <a:lnTo>
                    <a:pt x="205" y="35"/>
                  </a:lnTo>
                  <a:lnTo>
                    <a:pt x="209" y="39"/>
                  </a:lnTo>
                  <a:lnTo>
                    <a:pt x="215" y="44"/>
                  </a:lnTo>
                  <a:lnTo>
                    <a:pt x="217" y="48"/>
                  </a:lnTo>
                  <a:lnTo>
                    <a:pt x="220" y="54"/>
                  </a:lnTo>
                  <a:lnTo>
                    <a:pt x="224" y="58"/>
                  </a:lnTo>
                  <a:lnTo>
                    <a:pt x="226" y="61"/>
                  </a:lnTo>
                  <a:lnTo>
                    <a:pt x="228" y="65"/>
                  </a:lnTo>
                  <a:lnTo>
                    <a:pt x="230" y="67"/>
                  </a:lnTo>
                  <a:lnTo>
                    <a:pt x="232" y="69"/>
                  </a:lnTo>
                  <a:lnTo>
                    <a:pt x="232" y="73"/>
                  </a:lnTo>
                  <a:lnTo>
                    <a:pt x="234" y="75"/>
                  </a:lnTo>
                  <a:lnTo>
                    <a:pt x="234" y="78"/>
                  </a:lnTo>
                  <a:lnTo>
                    <a:pt x="234" y="80"/>
                  </a:lnTo>
                  <a:lnTo>
                    <a:pt x="236" y="84"/>
                  </a:lnTo>
                  <a:lnTo>
                    <a:pt x="236" y="86"/>
                  </a:lnTo>
                  <a:lnTo>
                    <a:pt x="237" y="90"/>
                  </a:lnTo>
                  <a:lnTo>
                    <a:pt x="239" y="92"/>
                  </a:lnTo>
                  <a:lnTo>
                    <a:pt x="239" y="96"/>
                  </a:lnTo>
                  <a:lnTo>
                    <a:pt x="239" y="97"/>
                  </a:lnTo>
                  <a:lnTo>
                    <a:pt x="241" y="101"/>
                  </a:lnTo>
                  <a:lnTo>
                    <a:pt x="241" y="103"/>
                  </a:lnTo>
                  <a:lnTo>
                    <a:pt x="241" y="107"/>
                  </a:lnTo>
                  <a:lnTo>
                    <a:pt x="241" y="111"/>
                  </a:lnTo>
                  <a:lnTo>
                    <a:pt x="241" y="113"/>
                  </a:lnTo>
                  <a:lnTo>
                    <a:pt x="241" y="116"/>
                  </a:lnTo>
                  <a:lnTo>
                    <a:pt x="241" y="120"/>
                  </a:lnTo>
                  <a:lnTo>
                    <a:pt x="241" y="122"/>
                  </a:lnTo>
                  <a:lnTo>
                    <a:pt x="241" y="128"/>
                  </a:lnTo>
                  <a:lnTo>
                    <a:pt x="241" y="130"/>
                  </a:lnTo>
                  <a:lnTo>
                    <a:pt x="241" y="134"/>
                  </a:lnTo>
                  <a:lnTo>
                    <a:pt x="239" y="137"/>
                  </a:lnTo>
                  <a:lnTo>
                    <a:pt x="239" y="141"/>
                  </a:lnTo>
                  <a:lnTo>
                    <a:pt x="239" y="145"/>
                  </a:lnTo>
                  <a:lnTo>
                    <a:pt x="239" y="149"/>
                  </a:lnTo>
                  <a:lnTo>
                    <a:pt x="237" y="153"/>
                  </a:lnTo>
                  <a:lnTo>
                    <a:pt x="236" y="154"/>
                  </a:lnTo>
                  <a:lnTo>
                    <a:pt x="234" y="158"/>
                  </a:lnTo>
                  <a:lnTo>
                    <a:pt x="234" y="162"/>
                  </a:lnTo>
                  <a:lnTo>
                    <a:pt x="232" y="164"/>
                  </a:lnTo>
                  <a:lnTo>
                    <a:pt x="232" y="168"/>
                  </a:lnTo>
                  <a:lnTo>
                    <a:pt x="230" y="172"/>
                  </a:lnTo>
                  <a:lnTo>
                    <a:pt x="230" y="173"/>
                  </a:lnTo>
                  <a:lnTo>
                    <a:pt x="226" y="177"/>
                  </a:lnTo>
                  <a:lnTo>
                    <a:pt x="224" y="181"/>
                  </a:lnTo>
                  <a:lnTo>
                    <a:pt x="222" y="183"/>
                  </a:lnTo>
                  <a:lnTo>
                    <a:pt x="222" y="187"/>
                  </a:lnTo>
                  <a:lnTo>
                    <a:pt x="220" y="189"/>
                  </a:lnTo>
                  <a:lnTo>
                    <a:pt x="217" y="191"/>
                  </a:lnTo>
                  <a:lnTo>
                    <a:pt x="215" y="194"/>
                  </a:lnTo>
                  <a:lnTo>
                    <a:pt x="213" y="198"/>
                  </a:lnTo>
                  <a:lnTo>
                    <a:pt x="209" y="200"/>
                  </a:lnTo>
                  <a:lnTo>
                    <a:pt x="207" y="202"/>
                  </a:lnTo>
                  <a:lnTo>
                    <a:pt x="205" y="206"/>
                  </a:lnTo>
                  <a:lnTo>
                    <a:pt x="203" y="208"/>
                  </a:lnTo>
                  <a:lnTo>
                    <a:pt x="199" y="210"/>
                  </a:lnTo>
                  <a:lnTo>
                    <a:pt x="198" y="211"/>
                  </a:lnTo>
                  <a:lnTo>
                    <a:pt x="196" y="213"/>
                  </a:lnTo>
                  <a:lnTo>
                    <a:pt x="194" y="217"/>
                  </a:lnTo>
                  <a:lnTo>
                    <a:pt x="194"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4"/>
            <p:cNvSpPr>
              <a:spLocks/>
            </p:cNvSpPr>
            <p:nvPr/>
          </p:nvSpPr>
          <p:spPr bwMode="auto">
            <a:xfrm>
              <a:off x="5376863" y="3048000"/>
              <a:ext cx="338138" cy="136525"/>
            </a:xfrm>
            <a:custGeom>
              <a:avLst/>
              <a:gdLst/>
              <a:ahLst/>
              <a:cxnLst>
                <a:cxn ang="0">
                  <a:pos x="0" y="173"/>
                </a:cxn>
                <a:cxn ang="0">
                  <a:pos x="90" y="125"/>
                </a:cxn>
                <a:cxn ang="0">
                  <a:pos x="337" y="0"/>
                </a:cxn>
                <a:cxn ang="0">
                  <a:pos x="426" y="21"/>
                </a:cxn>
                <a:cxn ang="0">
                  <a:pos x="40" y="167"/>
                </a:cxn>
                <a:cxn ang="0">
                  <a:pos x="0" y="173"/>
                </a:cxn>
                <a:cxn ang="0">
                  <a:pos x="0" y="173"/>
                </a:cxn>
              </a:cxnLst>
              <a:rect l="0" t="0" r="r" b="b"/>
              <a:pathLst>
                <a:path w="426" h="173">
                  <a:moveTo>
                    <a:pt x="0" y="173"/>
                  </a:moveTo>
                  <a:lnTo>
                    <a:pt x="90" y="125"/>
                  </a:lnTo>
                  <a:lnTo>
                    <a:pt x="337" y="0"/>
                  </a:lnTo>
                  <a:lnTo>
                    <a:pt x="426" y="21"/>
                  </a:lnTo>
                  <a:lnTo>
                    <a:pt x="40" y="167"/>
                  </a:lnTo>
                  <a:lnTo>
                    <a:pt x="0" y="173"/>
                  </a:lnTo>
                  <a:lnTo>
                    <a:pt x="0" y="1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5"/>
            <p:cNvSpPr>
              <a:spLocks/>
            </p:cNvSpPr>
            <p:nvPr/>
          </p:nvSpPr>
          <p:spPr bwMode="auto">
            <a:xfrm>
              <a:off x="5341938" y="3221038"/>
              <a:ext cx="309563" cy="28575"/>
            </a:xfrm>
            <a:custGeom>
              <a:avLst/>
              <a:gdLst/>
              <a:ahLst/>
              <a:cxnLst>
                <a:cxn ang="0">
                  <a:pos x="42" y="22"/>
                </a:cxn>
                <a:cxn ang="0">
                  <a:pos x="322" y="0"/>
                </a:cxn>
                <a:cxn ang="0">
                  <a:pos x="390" y="36"/>
                </a:cxn>
                <a:cxn ang="0">
                  <a:pos x="73" y="36"/>
                </a:cxn>
                <a:cxn ang="0">
                  <a:pos x="0" y="36"/>
                </a:cxn>
                <a:cxn ang="0">
                  <a:pos x="42" y="22"/>
                </a:cxn>
                <a:cxn ang="0">
                  <a:pos x="42" y="22"/>
                </a:cxn>
              </a:cxnLst>
              <a:rect l="0" t="0" r="r" b="b"/>
              <a:pathLst>
                <a:path w="390" h="36">
                  <a:moveTo>
                    <a:pt x="42" y="22"/>
                  </a:moveTo>
                  <a:lnTo>
                    <a:pt x="322" y="0"/>
                  </a:lnTo>
                  <a:lnTo>
                    <a:pt x="390" y="36"/>
                  </a:lnTo>
                  <a:lnTo>
                    <a:pt x="73" y="36"/>
                  </a:lnTo>
                  <a:lnTo>
                    <a:pt x="0" y="36"/>
                  </a:lnTo>
                  <a:lnTo>
                    <a:pt x="42" y="22"/>
                  </a:lnTo>
                  <a:lnTo>
                    <a:pt x="4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6"/>
            <p:cNvSpPr>
              <a:spLocks/>
            </p:cNvSpPr>
            <p:nvPr/>
          </p:nvSpPr>
          <p:spPr bwMode="auto">
            <a:xfrm>
              <a:off x="5319713" y="3305175"/>
              <a:ext cx="139700" cy="36513"/>
            </a:xfrm>
            <a:custGeom>
              <a:avLst/>
              <a:gdLst/>
              <a:ahLst/>
              <a:cxnLst>
                <a:cxn ang="0">
                  <a:pos x="27" y="0"/>
                </a:cxn>
                <a:cxn ang="0">
                  <a:pos x="68" y="6"/>
                </a:cxn>
                <a:cxn ang="0">
                  <a:pos x="177" y="17"/>
                </a:cxn>
                <a:cxn ang="0">
                  <a:pos x="131" y="46"/>
                </a:cxn>
                <a:cxn ang="0">
                  <a:pos x="0" y="4"/>
                </a:cxn>
                <a:cxn ang="0">
                  <a:pos x="27" y="0"/>
                </a:cxn>
                <a:cxn ang="0">
                  <a:pos x="27" y="0"/>
                </a:cxn>
              </a:cxnLst>
              <a:rect l="0" t="0" r="r" b="b"/>
              <a:pathLst>
                <a:path w="177" h="46">
                  <a:moveTo>
                    <a:pt x="27" y="0"/>
                  </a:moveTo>
                  <a:lnTo>
                    <a:pt x="68" y="6"/>
                  </a:lnTo>
                  <a:lnTo>
                    <a:pt x="177" y="17"/>
                  </a:lnTo>
                  <a:lnTo>
                    <a:pt x="131" y="46"/>
                  </a:lnTo>
                  <a:lnTo>
                    <a:pt x="0" y="4"/>
                  </a:lnTo>
                  <a:lnTo>
                    <a:pt x="27" y="0"/>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7"/>
            <p:cNvSpPr>
              <a:spLocks/>
            </p:cNvSpPr>
            <p:nvPr/>
          </p:nvSpPr>
          <p:spPr bwMode="auto">
            <a:xfrm>
              <a:off x="4648200" y="3324225"/>
              <a:ext cx="376238" cy="109538"/>
            </a:xfrm>
            <a:custGeom>
              <a:avLst/>
              <a:gdLst/>
              <a:ahLst/>
              <a:cxnLst>
                <a:cxn ang="0">
                  <a:pos x="473" y="0"/>
                </a:cxn>
                <a:cxn ang="0">
                  <a:pos x="40" y="137"/>
                </a:cxn>
                <a:cxn ang="0">
                  <a:pos x="0" y="104"/>
                </a:cxn>
                <a:cxn ang="0">
                  <a:pos x="405" y="11"/>
                </a:cxn>
                <a:cxn ang="0">
                  <a:pos x="454" y="0"/>
                </a:cxn>
                <a:cxn ang="0">
                  <a:pos x="473" y="0"/>
                </a:cxn>
                <a:cxn ang="0">
                  <a:pos x="473" y="0"/>
                </a:cxn>
              </a:cxnLst>
              <a:rect l="0" t="0" r="r" b="b"/>
              <a:pathLst>
                <a:path w="473" h="137">
                  <a:moveTo>
                    <a:pt x="473" y="0"/>
                  </a:moveTo>
                  <a:lnTo>
                    <a:pt x="40" y="137"/>
                  </a:lnTo>
                  <a:lnTo>
                    <a:pt x="0" y="104"/>
                  </a:lnTo>
                  <a:lnTo>
                    <a:pt x="405" y="11"/>
                  </a:lnTo>
                  <a:lnTo>
                    <a:pt x="454" y="0"/>
                  </a:lnTo>
                  <a:lnTo>
                    <a:pt x="473" y="0"/>
                  </a:lnTo>
                  <a:lnTo>
                    <a:pt x="4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8"/>
            <p:cNvSpPr>
              <a:spLocks/>
            </p:cNvSpPr>
            <p:nvPr/>
          </p:nvSpPr>
          <p:spPr bwMode="auto">
            <a:xfrm>
              <a:off x="4884738" y="3235325"/>
              <a:ext cx="158750" cy="25400"/>
            </a:xfrm>
            <a:custGeom>
              <a:avLst/>
              <a:gdLst/>
              <a:ahLst/>
              <a:cxnLst>
                <a:cxn ang="0">
                  <a:pos x="200" y="32"/>
                </a:cxn>
                <a:cxn ang="0">
                  <a:pos x="0" y="32"/>
                </a:cxn>
                <a:cxn ang="0">
                  <a:pos x="19" y="0"/>
                </a:cxn>
                <a:cxn ang="0">
                  <a:pos x="141" y="13"/>
                </a:cxn>
                <a:cxn ang="0">
                  <a:pos x="175" y="17"/>
                </a:cxn>
                <a:cxn ang="0">
                  <a:pos x="200" y="32"/>
                </a:cxn>
                <a:cxn ang="0">
                  <a:pos x="200" y="32"/>
                </a:cxn>
              </a:cxnLst>
              <a:rect l="0" t="0" r="r" b="b"/>
              <a:pathLst>
                <a:path w="200" h="32">
                  <a:moveTo>
                    <a:pt x="200" y="32"/>
                  </a:moveTo>
                  <a:lnTo>
                    <a:pt x="0" y="32"/>
                  </a:lnTo>
                  <a:lnTo>
                    <a:pt x="19" y="0"/>
                  </a:lnTo>
                  <a:lnTo>
                    <a:pt x="141" y="13"/>
                  </a:lnTo>
                  <a:lnTo>
                    <a:pt x="175" y="17"/>
                  </a:lnTo>
                  <a:lnTo>
                    <a:pt x="200" y="32"/>
                  </a:lnTo>
                  <a:lnTo>
                    <a:pt x="20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9"/>
            <p:cNvSpPr>
              <a:spLocks/>
            </p:cNvSpPr>
            <p:nvPr/>
          </p:nvSpPr>
          <p:spPr bwMode="auto">
            <a:xfrm>
              <a:off x="4776788" y="3114675"/>
              <a:ext cx="288925" cy="69850"/>
            </a:xfrm>
            <a:custGeom>
              <a:avLst/>
              <a:gdLst/>
              <a:ahLst/>
              <a:cxnLst>
                <a:cxn ang="0">
                  <a:pos x="38" y="0"/>
                </a:cxn>
                <a:cxn ang="0">
                  <a:pos x="365" y="81"/>
                </a:cxn>
                <a:cxn ang="0">
                  <a:pos x="338" y="87"/>
                </a:cxn>
                <a:cxn ang="0">
                  <a:pos x="0" y="32"/>
                </a:cxn>
                <a:cxn ang="0">
                  <a:pos x="20" y="15"/>
                </a:cxn>
                <a:cxn ang="0">
                  <a:pos x="38" y="0"/>
                </a:cxn>
                <a:cxn ang="0">
                  <a:pos x="38" y="0"/>
                </a:cxn>
              </a:cxnLst>
              <a:rect l="0" t="0" r="r" b="b"/>
              <a:pathLst>
                <a:path w="365" h="87">
                  <a:moveTo>
                    <a:pt x="38" y="0"/>
                  </a:moveTo>
                  <a:lnTo>
                    <a:pt x="365" y="81"/>
                  </a:lnTo>
                  <a:lnTo>
                    <a:pt x="338" y="87"/>
                  </a:lnTo>
                  <a:lnTo>
                    <a:pt x="0" y="32"/>
                  </a:lnTo>
                  <a:lnTo>
                    <a:pt x="20" y="15"/>
                  </a:lnTo>
                  <a:lnTo>
                    <a:pt x="38"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p:nvGrpSpPr>
        <p:grpSpPr>
          <a:xfrm>
            <a:off x="6019800" y="1905000"/>
            <a:ext cx="645349" cy="233363"/>
            <a:chOff x="4648200" y="3048000"/>
            <a:chExt cx="1066801" cy="385763"/>
          </a:xfrm>
        </p:grpSpPr>
        <p:sp>
          <p:nvSpPr>
            <p:cNvPr id="61" name="Freeform 12"/>
            <p:cNvSpPr>
              <a:spLocks/>
            </p:cNvSpPr>
            <p:nvPr/>
          </p:nvSpPr>
          <p:spPr bwMode="auto">
            <a:xfrm>
              <a:off x="5108575" y="3132138"/>
              <a:ext cx="192088" cy="180975"/>
            </a:xfrm>
            <a:custGeom>
              <a:avLst/>
              <a:gdLst/>
              <a:ahLst/>
              <a:cxnLst>
                <a:cxn ang="0">
                  <a:pos x="192" y="202"/>
                </a:cxn>
                <a:cxn ang="0">
                  <a:pos x="188" y="183"/>
                </a:cxn>
                <a:cxn ang="0">
                  <a:pos x="186" y="166"/>
                </a:cxn>
                <a:cxn ang="0">
                  <a:pos x="182" y="149"/>
                </a:cxn>
                <a:cxn ang="0">
                  <a:pos x="180" y="135"/>
                </a:cxn>
                <a:cxn ang="0">
                  <a:pos x="177" y="124"/>
                </a:cxn>
                <a:cxn ang="0">
                  <a:pos x="163" y="115"/>
                </a:cxn>
                <a:cxn ang="0">
                  <a:pos x="152" y="109"/>
                </a:cxn>
                <a:cxn ang="0">
                  <a:pos x="131" y="103"/>
                </a:cxn>
                <a:cxn ang="0">
                  <a:pos x="110" y="107"/>
                </a:cxn>
                <a:cxn ang="0">
                  <a:pos x="93" y="113"/>
                </a:cxn>
                <a:cxn ang="0">
                  <a:pos x="80" y="122"/>
                </a:cxn>
                <a:cxn ang="0">
                  <a:pos x="74" y="132"/>
                </a:cxn>
                <a:cxn ang="0">
                  <a:pos x="74" y="141"/>
                </a:cxn>
                <a:cxn ang="0">
                  <a:pos x="72" y="158"/>
                </a:cxn>
                <a:cxn ang="0">
                  <a:pos x="72" y="179"/>
                </a:cxn>
                <a:cxn ang="0">
                  <a:pos x="70" y="200"/>
                </a:cxn>
                <a:cxn ang="0">
                  <a:pos x="70" y="219"/>
                </a:cxn>
                <a:cxn ang="0">
                  <a:pos x="63" y="225"/>
                </a:cxn>
                <a:cxn ang="0">
                  <a:pos x="44" y="213"/>
                </a:cxn>
                <a:cxn ang="0">
                  <a:pos x="28" y="198"/>
                </a:cxn>
                <a:cxn ang="0">
                  <a:pos x="17" y="181"/>
                </a:cxn>
                <a:cxn ang="0">
                  <a:pos x="7" y="162"/>
                </a:cxn>
                <a:cxn ang="0">
                  <a:pos x="2" y="141"/>
                </a:cxn>
                <a:cxn ang="0">
                  <a:pos x="0" y="120"/>
                </a:cxn>
                <a:cxn ang="0">
                  <a:pos x="0" y="103"/>
                </a:cxn>
                <a:cxn ang="0">
                  <a:pos x="2" y="90"/>
                </a:cxn>
                <a:cxn ang="0">
                  <a:pos x="7" y="75"/>
                </a:cxn>
                <a:cxn ang="0">
                  <a:pos x="13" y="61"/>
                </a:cxn>
                <a:cxn ang="0">
                  <a:pos x="30" y="39"/>
                </a:cxn>
                <a:cxn ang="0">
                  <a:pos x="53" y="19"/>
                </a:cxn>
                <a:cxn ang="0">
                  <a:pos x="64" y="12"/>
                </a:cxn>
                <a:cxn ang="0">
                  <a:pos x="80" y="6"/>
                </a:cxn>
                <a:cxn ang="0">
                  <a:pos x="93" y="2"/>
                </a:cxn>
                <a:cxn ang="0">
                  <a:pos x="108" y="0"/>
                </a:cxn>
                <a:cxn ang="0">
                  <a:pos x="123" y="0"/>
                </a:cxn>
                <a:cxn ang="0">
                  <a:pos x="139" y="0"/>
                </a:cxn>
                <a:cxn ang="0">
                  <a:pos x="154" y="4"/>
                </a:cxn>
                <a:cxn ang="0">
                  <a:pos x="167" y="10"/>
                </a:cxn>
                <a:cxn ang="0">
                  <a:pos x="180" y="14"/>
                </a:cxn>
                <a:cxn ang="0">
                  <a:pos x="198" y="27"/>
                </a:cxn>
                <a:cxn ang="0">
                  <a:pos x="217" y="48"/>
                </a:cxn>
                <a:cxn ang="0">
                  <a:pos x="230" y="67"/>
                </a:cxn>
                <a:cxn ang="0">
                  <a:pos x="234" y="80"/>
                </a:cxn>
                <a:cxn ang="0">
                  <a:pos x="239" y="96"/>
                </a:cxn>
                <a:cxn ang="0">
                  <a:pos x="241" y="111"/>
                </a:cxn>
                <a:cxn ang="0">
                  <a:pos x="241" y="128"/>
                </a:cxn>
                <a:cxn ang="0">
                  <a:pos x="239" y="145"/>
                </a:cxn>
                <a:cxn ang="0">
                  <a:pos x="234" y="162"/>
                </a:cxn>
                <a:cxn ang="0">
                  <a:pos x="226" y="177"/>
                </a:cxn>
                <a:cxn ang="0">
                  <a:pos x="217" y="191"/>
                </a:cxn>
                <a:cxn ang="0">
                  <a:pos x="205" y="206"/>
                </a:cxn>
                <a:cxn ang="0">
                  <a:pos x="194" y="217"/>
                </a:cxn>
              </a:cxnLst>
              <a:rect l="0" t="0" r="r" b="b"/>
              <a:pathLst>
                <a:path w="241" h="229">
                  <a:moveTo>
                    <a:pt x="194" y="217"/>
                  </a:moveTo>
                  <a:lnTo>
                    <a:pt x="194" y="213"/>
                  </a:lnTo>
                  <a:lnTo>
                    <a:pt x="192" y="210"/>
                  </a:lnTo>
                  <a:lnTo>
                    <a:pt x="192" y="206"/>
                  </a:lnTo>
                  <a:lnTo>
                    <a:pt x="192" y="202"/>
                  </a:lnTo>
                  <a:lnTo>
                    <a:pt x="190" y="198"/>
                  </a:lnTo>
                  <a:lnTo>
                    <a:pt x="190" y="196"/>
                  </a:lnTo>
                  <a:lnTo>
                    <a:pt x="188" y="191"/>
                  </a:lnTo>
                  <a:lnTo>
                    <a:pt x="188" y="189"/>
                  </a:lnTo>
                  <a:lnTo>
                    <a:pt x="188" y="183"/>
                  </a:lnTo>
                  <a:lnTo>
                    <a:pt x="188" y="181"/>
                  </a:lnTo>
                  <a:lnTo>
                    <a:pt x="186" y="175"/>
                  </a:lnTo>
                  <a:lnTo>
                    <a:pt x="186" y="173"/>
                  </a:lnTo>
                  <a:lnTo>
                    <a:pt x="186" y="170"/>
                  </a:lnTo>
                  <a:lnTo>
                    <a:pt x="186" y="166"/>
                  </a:lnTo>
                  <a:lnTo>
                    <a:pt x="184" y="162"/>
                  </a:lnTo>
                  <a:lnTo>
                    <a:pt x="184" y="160"/>
                  </a:lnTo>
                  <a:lnTo>
                    <a:pt x="182" y="156"/>
                  </a:lnTo>
                  <a:lnTo>
                    <a:pt x="182" y="153"/>
                  </a:lnTo>
                  <a:lnTo>
                    <a:pt x="182" y="149"/>
                  </a:lnTo>
                  <a:lnTo>
                    <a:pt x="182" y="147"/>
                  </a:lnTo>
                  <a:lnTo>
                    <a:pt x="180" y="143"/>
                  </a:lnTo>
                  <a:lnTo>
                    <a:pt x="180" y="141"/>
                  </a:lnTo>
                  <a:lnTo>
                    <a:pt x="180" y="137"/>
                  </a:lnTo>
                  <a:lnTo>
                    <a:pt x="180" y="135"/>
                  </a:lnTo>
                  <a:lnTo>
                    <a:pt x="180" y="134"/>
                  </a:lnTo>
                  <a:lnTo>
                    <a:pt x="180" y="130"/>
                  </a:lnTo>
                  <a:lnTo>
                    <a:pt x="180" y="128"/>
                  </a:lnTo>
                  <a:lnTo>
                    <a:pt x="180" y="128"/>
                  </a:lnTo>
                  <a:lnTo>
                    <a:pt x="177" y="124"/>
                  </a:lnTo>
                  <a:lnTo>
                    <a:pt x="175" y="122"/>
                  </a:lnTo>
                  <a:lnTo>
                    <a:pt x="171" y="120"/>
                  </a:lnTo>
                  <a:lnTo>
                    <a:pt x="169" y="118"/>
                  </a:lnTo>
                  <a:lnTo>
                    <a:pt x="167" y="116"/>
                  </a:lnTo>
                  <a:lnTo>
                    <a:pt x="163" y="115"/>
                  </a:lnTo>
                  <a:lnTo>
                    <a:pt x="161" y="113"/>
                  </a:lnTo>
                  <a:lnTo>
                    <a:pt x="159" y="113"/>
                  </a:lnTo>
                  <a:lnTo>
                    <a:pt x="156" y="111"/>
                  </a:lnTo>
                  <a:lnTo>
                    <a:pt x="154" y="111"/>
                  </a:lnTo>
                  <a:lnTo>
                    <a:pt x="152" y="109"/>
                  </a:lnTo>
                  <a:lnTo>
                    <a:pt x="150" y="109"/>
                  </a:lnTo>
                  <a:lnTo>
                    <a:pt x="144" y="107"/>
                  </a:lnTo>
                  <a:lnTo>
                    <a:pt x="140" y="107"/>
                  </a:lnTo>
                  <a:lnTo>
                    <a:pt x="135" y="103"/>
                  </a:lnTo>
                  <a:lnTo>
                    <a:pt x="131" y="103"/>
                  </a:lnTo>
                  <a:lnTo>
                    <a:pt x="127" y="103"/>
                  </a:lnTo>
                  <a:lnTo>
                    <a:pt x="123" y="103"/>
                  </a:lnTo>
                  <a:lnTo>
                    <a:pt x="118" y="105"/>
                  </a:lnTo>
                  <a:lnTo>
                    <a:pt x="114" y="107"/>
                  </a:lnTo>
                  <a:lnTo>
                    <a:pt x="110" y="107"/>
                  </a:lnTo>
                  <a:lnTo>
                    <a:pt x="106" y="109"/>
                  </a:lnTo>
                  <a:lnTo>
                    <a:pt x="102" y="109"/>
                  </a:lnTo>
                  <a:lnTo>
                    <a:pt x="101" y="111"/>
                  </a:lnTo>
                  <a:lnTo>
                    <a:pt x="97" y="113"/>
                  </a:lnTo>
                  <a:lnTo>
                    <a:pt x="93" y="113"/>
                  </a:lnTo>
                  <a:lnTo>
                    <a:pt x="91" y="116"/>
                  </a:lnTo>
                  <a:lnTo>
                    <a:pt x="87" y="118"/>
                  </a:lnTo>
                  <a:lnTo>
                    <a:pt x="85" y="118"/>
                  </a:lnTo>
                  <a:lnTo>
                    <a:pt x="83" y="120"/>
                  </a:lnTo>
                  <a:lnTo>
                    <a:pt x="80" y="122"/>
                  </a:lnTo>
                  <a:lnTo>
                    <a:pt x="76" y="126"/>
                  </a:lnTo>
                  <a:lnTo>
                    <a:pt x="74" y="128"/>
                  </a:lnTo>
                  <a:lnTo>
                    <a:pt x="74" y="128"/>
                  </a:lnTo>
                  <a:lnTo>
                    <a:pt x="74" y="130"/>
                  </a:lnTo>
                  <a:lnTo>
                    <a:pt x="74" y="132"/>
                  </a:lnTo>
                  <a:lnTo>
                    <a:pt x="74" y="134"/>
                  </a:lnTo>
                  <a:lnTo>
                    <a:pt x="74" y="135"/>
                  </a:lnTo>
                  <a:lnTo>
                    <a:pt x="74" y="137"/>
                  </a:lnTo>
                  <a:lnTo>
                    <a:pt x="74" y="139"/>
                  </a:lnTo>
                  <a:lnTo>
                    <a:pt x="74" y="141"/>
                  </a:lnTo>
                  <a:lnTo>
                    <a:pt x="74" y="145"/>
                  </a:lnTo>
                  <a:lnTo>
                    <a:pt x="72" y="147"/>
                  </a:lnTo>
                  <a:lnTo>
                    <a:pt x="72" y="151"/>
                  </a:lnTo>
                  <a:lnTo>
                    <a:pt x="72" y="154"/>
                  </a:lnTo>
                  <a:lnTo>
                    <a:pt x="72" y="158"/>
                  </a:lnTo>
                  <a:lnTo>
                    <a:pt x="72" y="162"/>
                  </a:lnTo>
                  <a:lnTo>
                    <a:pt x="72" y="166"/>
                  </a:lnTo>
                  <a:lnTo>
                    <a:pt x="72" y="170"/>
                  </a:lnTo>
                  <a:lnTo>
                    <a:pt x="72" y="173"/>
                  </a:lnTo>
                  <a:lnTo>
                    <a:pt x="72" y="179"/>
                  </a:lnTo>
                  <a:lnTo>
                    <a:pt x="72" y="183"/>
                  </a:lnTo>
                  <a:lnTo>
                    <a:pt x="70" y="187"/>
                  </a:lnTo>
                  <a:lnTo>
                    <a:pt x="70" y="191"/>
                  </a:lnTo>
                  <a:lnTo>
                    <a:pt x="70" y="194"/>
                  </a:lnTo>
                  <a:lnTo>
                    <a:pt x="70" y="200"/>
                  </a:lnTo>
                  <a:lnTo>
                    <a:pt x="70" y="202"/>
                  </a:lnTo>
                  <a:lnTo>
                    <a:pt x="70" y="208"/>
                  </a:lnTo>
                  <a:lnTo>
                    <a:pt x="70" y="210"/>
                  </a:lnTo>
                  <a:lnTo>
                    <a:pt x="70" y="215"/>
                  </a:lnTo>
                  <a:lnTo>
                    <a:pt x="70" y="219"/>
                  </a:lnTo>
                  <a:lnTo>
                    <a:pt x="70" y="223"/>
                  </a:lnTo>
                  <a:lnTo>
                    <a:pt x="70" y="225"/>
                  </a:lnTo>
                  <a:lnTo>
                    <a:pt x="70" y="229"/>
                  </a:lnTo>
                  <a:lnTo>
                    <a:pt x="66" y="227"/>
                  </a:lnTo>
                  <a:lnTo>
                    <a:pt x="63" y="225"/>
                  </a:lnTo>
                  <a:lnTo>
                    <a:pt x="57" y="223"/>
                  </a:lnTo>
                  <a:lnTo>
                    <a:pt x="55" y="221"/>
                  </a:lnTo>
                  <a:lnTo>
                    <a:pt x="51" y="217"/>
                  </a:lnTo>
                  <a:lnTo>
                    <a:pt x="47" y="215"/>
                  </a:lnTo>
                  <a:lnTo>
                    <a:pt x="44" y="213"/>
                  </a:lnTo>
                  <a:lnTo>
                    <a:pt x="40" y="210"/>
                  </a:lnTo>
                  <a:lnTo>
                    <a:pt x="38" y="208"/>
                  </a:lnTo>
                  <a:lnTo>
                    <a:pt x="34" y="206"/>
                  </a:lnTo>
                  <a:lnTo>
                    <a:pt x="32" y="202"/>
                  </a:lnTo>
                  <a:lnTo>
                    <a:pt x="28" y="198"/>
                  </a:lnTo>
                  <a:lnTo>
                    <a:pt x="26" y="194"/>
                  </a:lnTo>
                  <a:lnTo>
                    <a:pt x="25" y="191"/>
                  </a:lnTo>
                  <a:lnTo>
                    <a:pt x="21" y="189"/>
                  </a:lnTo>
                  <a:lnTo>
                    <a:pt x="19" y="185"/>
                  </a:lnTo>
                  <a:lnTo>
                    <a:pt x="17" y="181"/>
                  </a:lnTo>
                  <a:lnTo>
                    <a:pt x="13" y="177"/>
                  </a:lnTo>
                  <a:lnTo>
                    <a:pt x="11" y="173"/>
                  </a:lnTo>
                  <a:lnTo>
                    <a:pt x="11" y="172"/>
                  </a:lnTo>
                  <a:lnTo>
                    <a:pt x="9" y="166"/>
                  </a:lnTo>
                  <a:lnTo>
                    <a:pt x="7" y="162"/>
                  </a:lnTo>
                  <a:lnTo>
                    <a:pt x="6" y="158"/>
                  </a:lnTo>
                  <a:lnTo>
                    <a:pt x="4" y="154"/>
                  </a:lnTo>
                  <a:lnTo>
                    <a:pt x="4" y="149"/>
                  </a:lnTo>
                  <a:lnTo>
                    <a:pt x="2" y="145"/>
                  </a:lnTo>
                  <a:lnTo>
                    <a:pt x="2" y="141"/>
                  </a:lnTo>
                  <a:lnTo>
                    <a:pt x="0" y="137"/>
                  </a:lnTo>
                  <a:lnTo>
                    <a:pt x="0" y="134"/>
                  </a:lnTo>
                  <a:lnTo>
                    <a:pt x="0" y="128"/>
                  </a:lnTo>
                  <a:lnTo>
                    <a:pt x="0" y="124"/>
                  </a:lnTo>
                  <a:lnTo>
                    <a:pt x="0" y="120"/>
                  </a:lnTo>
                  <a:lnTo>
                    <a:pt x="0" y="116"/>
                  </a:lnTo>
                  <a:lnTo>
                    <a:pt x="0" y="113"/>
                  </a:lnTo>
                  <a:lnTo>
                    <a:pt x="0" y="111"/>
                  </a:lnTo>
                  <a:lnTo>
                    <a:pt x="0" y="107"/>
                  </a:lnTo>
                  <a:lnTo>
                    <a:pt x="0" y="103"/>
                  </a:lnTo>
                  <a:lnTo>
                    <a:pt x="0" y="101"/>
                  </a:lnTo>
                  <a:lnTo>
                    <a:pt x="2" y="97"/>
                  </a:lnTo>
                  <a:lnTo>
                    <a:pt x="2" y="96"/>
                  </a:lnTo>
                  <a:lnTo>
                    <a:pt x="2" y="92"/>
                  </a:lnTo>
                  <a:lnTo>
                    <a:pt x="2" y="90"/>
                  </a:lnTo>
                  <a:lnTo>
                    <a:pt x="4" y="86"/>
                  </a:lnTo>
                  <a:lnTo>
                    <a:pt x="4" y="84"/>
                  </a:lnTo>
                  <a:lnTo>
                    <a:pt x="6" y="80"/>
                  </a:lnTo>
                  <a:lnTo>
                    <a:pt x="7" y="78"/>
                  </a:lnTo>
                  <a:lnTo>
                    <a:pt x="7" y="75"/>
                  </a:lnTo>
                  <a:lnTo>
                    <a:pt x="9" y="73"/>
                  </a:lnTo>
                  <a:lnTo>
                    <a:pt x="9" y="69"/>
                  </a:lnTo>
                  <a:lnTo>
                    <a:pt x="11" y="67"/>
                  </a:lnTo>
                  <a:lnTo>
                    <a:pt x="11" y="65"/>
                  </a:lnTo>
                  <a:lnTo>
                    <a:pt x="13" y="61"/>
                  </a:lnTo>
                  <a:lnTo>
                    <a:pt x="17" y="58"/>
                  </a:lnTo>
                  <a:lnTo>
                    <a:pt x="21" y="54"/>
                  </a:lnTo>
                  <a:lnTo>
                    <a:pt x="23" y="48"/>
                  </a:lnTo>
                  <a:lnTo>
                    <a:pt x="26" y="44"/>
                  </a:lnTo>
                  <a:lnTo>
                    <a:pt x="30" y="39"/>
                  </a:lnTo>
                  <a:lnTo>
                    <a:pt x="36" y="35"/>
                  </a:lnTo>
                  <a:lnTo>
                    <a:pt x="40" y="31"/>
                  </a:lnTo>
                  <a:lnTo>
                    <a:pt x="44" y="27"/>
                  </a:lnTo>
                  <a:lnTo>
                    <a:pt x="47" y="23"/>
                  </a:lnTo>
                  <a:lnTo>
                    <a:pt x="53" y="19"/>
                  </a:lnTo>
                  <a:lnTo>
                    <a:pt x="55" y="18"/>
                  </a:lnTo>
                  <a:lnTo>
                    <a:pt x="57" y="18"/>
                  </a:lnTo>
                  <a:lnTo>
                    <a:pt x="61" y="14"/>
                  </a:lnTo>
                  <a:lnTo>
                    <a:pt x="63" y="14"/>
                  </a:lnTo>
                  <a:lnTo>
                    <a:pt x="64" y="12"/>
                  </a:lnTo>
                  <a:lnTo>
                    <a:pt x="68" y="12"/>
                  </a:lnTo>
                  <a:lnTo>
                    <a:pt x="70" y="10"/>
                  </a:lnTo>
                  <a:lnTo>
                    <a:pt x="74" y="10"/>
                  </a:lnTo>
                  <a:lnTo>
                    <a:pt x="76" y="6"/>
                  </a:lnTo>
                  <a:lnTo>
                    <a:pt x="80" y="6"/>
                  </a:lnTo>
                  <a:lnTo>
                    <a:pt x="82" y="4"/>
                  </a:lnTo>
                  <a:lnTo>
                    <a:pt x="83" y="4"/>
                  </a:lnTo>
                  <a:lnTo>
                    <a:pt x="87" y="4"/>
                  </a:lnTo>
                  <a:lnTo>
                    <a:pt x="91" y="2"/>
                  </a:lnTo>
                  <a:lnTo>
                    <a:pt x="93" y="2"/>
                  </a:lnTo>
                  <a:lnTo>
                    <a:pt x="97" y="2"/>
                  </a:lnTo>
                  <a:lnTo>
                    <a:pt x="99" y="0"/>
                  </a:lnTo>
                  <a:lnTo>
                    <a:pt x="102" y="0"/>
                  </a:lnTo>
                  <a:lnTo>
                    <a:pt x="106" y="0"/>
                  </a:lnTo>
                  <a:lnTo>
                    <a:pt x="108" y="0"/>
                  </a:lnTo>
                  <a:lnTo>
                    <a:pt x="110" y="0"/>
                  </a:lnTo>
                  <a:lnTo>
                    <a:pt x="114" y="0"/>
                  </a:lnTo>
                  <a:lnTo>
                    <a:pt x="118" y="0"/>
                  </a:lnTo>
                  <a:lnTo>
                    <a:pt x="120" y="0"/>
                  </a:lnTo>
                  <a:lnTo>
                    <a:pt x="123" y="0"/>
                  </a:lnTo>
                  <a:lnTo>
                    <a:pt x="127" y="0"/>
                  </a:lnTo>
                  <a:lnTo>
                    <a:pt x="129" y="0"/>
                  </a:lnTo>
                  <a:lnTo>
                    <a:pt x="133" y="0"/>
                  </a:lnTo>
                  <a:lnTo>
                    <a:pt x="135" y="0"/>
                  </a:lnTo>
                  <a:lnTo>
                    <a:pt x="139" y="0"/>
                  </a:lnTo>
                  <a:lnTo>
                    <a:pt x="142" y="0"/>
                  </a:lnTo>
                  <a:lnTo>
                    <a:pt x="144" y="2"/>
                  </a:lnTo>
                  <a:lnTo>
                    <a:pt x="146" y="2"/>
                  </a:lnTo>
                  <a:lnTo>
                    <a:pt x="150" y="2"/>
                  </a:lnTo>
                  <a:lnTo>
                    <a:pt x="154" y="4"/>
                  </a:lnTo>
                  <a:lnTo>
                    <a:pt x="156" y="4"/>
                  </a:lnTo>
                  <a:lnTo>
                    <a:pt x="159" y="4"/>
                  </a:lnTo>
                  <a:lnTo>
                    <a:pt x="161" y="6"/>
                  </a:lnTo>
                  <a:lnTo>
                    <a:pt x="163" y="6"/>
                  </a:lnTo>
                  <a:lnTo>
                    <a:pt x="167" y="10"/>
                  </a:lnTo>
                  <a:lnTo>
                    <a:pt x="169" y="10"/>
                  </a:lnTo>
                  <a:lnTo>
                    <a:pt x="173" y="12"/>
                  </a:lnTo>
                  <a:lnTo>
                    <a:pt x="175" y="12"/>
                  </a:lnTo>
                  <a:lnTo>
                    <a:pt x="178" y="14"/>
                  </a:lnTo>
                  <a:lnTo>
                    <a:pt x="180" y="14"/>
                  </a:lnTo>
                  <a:lnTo>
                    <a:pt x="182" y="18"/>
                  </a:lnTo>
                  <a:lnTo>
                    <a:pt x="186" y="18"/>
                  </a:lnTo>
                  <a:lnTo>
                    <a:pt x="188" y="19"/>
                  </a:lnTo>
                  <a:lnTo>
                    <a:pt x="192" y="23"/>
                  </a:lnTo>
                  <a:lnTo>
                    <a:pt x="198" y="27"/>
                  </a:lnTo>
                  <a:lnTo>
                    <a:pt x="201" y="31"/>
                  </a:lnTo>
                  <a:lnTo>
                    <a:pt x="205" y="35"/>
                  </a:lnTo>
                  <a:lnTo>
                    <a:pt x="209" y="39"/>
                  </a:lnTo>
                  <a:lnTo>
                    <a:pt x="215" y="44"/>
                  </a:lnTo>
                  <a:lnTo>
                    <a:pt x="217" y="48"/>
                  </a:lnTo>
                  <a:lnTo>
                    <a:pt x="220" y="54"/>
                  </a:lnTo>
                  <a:lnTo>
                    <a:pt x="224" y="58"/>
                  </a:lnTo>
                  <a:lnTo>
                    <a:pt x="226" y="61"/>
                  </a:lnTo>
                  <a:lnTo>
                    <a:pt x="228" y="65"/>
                  </a:lnTo>
                  <a:lnTo>
                    <a:pt x="230" y="67"/>
                  </a:lnTo>
                  <a:lnTo>
                    <a:pt x="232" y="69"/>
                  </a:lnTo>
                  <a:lnTo>
                    <a:pt x="232" y="73"/>
                  </a:lnTo>
                  <a:lnTo>
                    <a:pt x="234" y="75"/>
                  </a:lnTo>
                  <a:lnTo>
                    <a:pt x="234" y="78"/>
                  </a:lnTo>
                  <a:lnTo>
                    <a:pt x="234" y="80"/>
                  </a:lnTo>
                  <a:lnTo>
                    <a:pt x="236" y="84"/>
                  </a:lnTo>
                  <a:lnTo>
                    <a:pt x="236" y="86"/>
                  </a:lnTo>
                  <a:lnTo>
                    <a:pt x="237" y="90"/>
                  </a:lnTo>
                  <a:lnTo>
                    <a:pt x="239" y="92"/>
                  </a:lnTo>
                  <a:lnTo>
                    <a:pt x="239" y="96"/>
                  </a:lnTo>
                  <a:lnTo>
                    <a:pt x="239" y="97"/>
                  </a:lnTo>
                  <a:lnTo>
                    <a:pt x="241" y="101"/>
                  </a:lnTo>
                  <a:lnTo>
                    <a:pt x="241" y="103"/>
                  </a:lnTo>
                  <a:lnTo>
                    <a:pt x="241" y="107"/>
                  </a:lnTo>
                  <a:lnTo>
                    <a:pt x="241" y="111"/>
                  </a:lnTo>
                  <a:lnTo>
                    <a:pt x="241" y="113"/>
                  </a:lnTo>
                  <a:lnTo>
                    <a:pt x="241" y="116"/>
                  </a:lnTo>
                  <a:lnTo>
                    <a:pt x="241" y="120"/>
                  </a:lnTo>
                  <a:lnTo>
                    <a:pt x="241" y="122"/>
                  </a:lnTo>
                  <a:lnTo>
                    <a:pt x="241" y="128"/>
                  </a:lnTo>
                  <a:lnTo>
                    <a:pt x="241" y="130"/>
                  </a:lnTo>
                  <a:lnTo>
                    <a:pt x="241" y="134"/>
                  </a:lnTo>
                  <a:lnTo>
                    <a:pt x="239" y="137"/>
                  </a:lnTo>
                  <a:lnTo>
                    <a:pt x="239" y="141"/>
                  </a:lnTo>
                  <a:lnTo>
                    <a:pt x="239" y="145"/>
                  </a:lnTo>
                  <a:lnTo>
                    <a:pt x="239" y="149"/>
                  </a:lnTo>
                  <a:lnTo>
                    <a:pt x="237" y="153"/>
                  </a:lnTo>
                  <a:lnTo>
                    <a:pt x="236" y="154"/>
                  </a:lnTo>
                  <a:lnTo>
                    <a:pt x="234" y="158"/>
                  </a:lnTo>
                  <a:lnTo>
                    <a:pt x="234" y="162"/>
                  </a:lnTo>
                  <a:lnTo>
                    <a:pt x="232" y="164"/>
                  </a:lnTo>
                  <a:lnTo>
                    <a:pt x="232" y="168"/>
                  </a:lnTo>
                  <a:lnTo>
                    <a:pt x="230" y="172"/>
                  </a:lnTo>
                  <a:lnTo>
                    <a:pt x="230" y="173"/>
                  </a:lnTo>
                  <a:lnTo>
                    <a:pt x="226" y="177"/>
                  </a:lnTo>
                  <a:lnTo>
                    <a:pt x="224" y="181"/>
                  </a:lnTo>
                  <a:lnTo>
                    <a:pt x="222" y="183"/>
                  </a:lnTo>
                  <a:lnTo>
                    <a:pt x="222" y="187"/>
                  </a:lnTo>
                  <a:lnTo>
                    <a:pt x="220" y="189"/>
                  </a:lnTo>
                  <a:lnTo>
                    <a:pt x="217" y="191"/>
                  </a:lnTo>
                  <a:lnTo>
                    <a:pt x="215" y="194"/>
                  </a:lnTo>
                  <a:lnTo>
                    <a:pt x="213" y="198"/>
                  </a:lnTo>
                  <a:lnTo>
                    <a:pt x="209" y="200"/>
                  </a:lnTo>
                  <a:lnTo>
                    <a:pt x="207" y="202"/>
                  </a:lnTo>
                  <a:lnTo>
                    <a:pt x="205" y="206"/>
                  </a:lnTo>
                  <a:lnTo>
                    <a:pt x="203" y="208"/>
                  </a:lnTo>
                  <a:lnTo>
                    <a:pt x="199" y="210"/>
                  </a:lnTo>
                  <a:lnTo>
                    <a:pt x="198" y="211"/>
                  </a:lnTo>
                  <a:lnTo>
                    <a:pt x="196" y="213"/>
                  </a:lnTo>
                  <a:lnTo>
                    <a:pt x="194" y="217"/>
                  </a:lnTo>
                  <a:lnTo>
                    <a:pt x="194"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4"/>
            <p:cNvSpPr>
              <a:spLocks/>
            </p:cNvSpPr>
            <p:nvPr/>
          </p:nvSpPr>
          <p:spPr bwMode="auto">
            <a:xfrm>
              <a:off x="5376863" y="3048000"/>
              <a:ext cx="338138" cy="136525"/>
            </a:xfrm>
            <a:custGeom>
              <a:avLst/>
              <a:gdLst/>
              <a:ahLst/>
              <a:cxnLst>
                <a:cxn ang="0">
                  <a:pos x="0" y="173"/>
                </a:cxn>
                <a:cxn ang="0">
                  <a:pos x="90" y="125"/>
                </a:cxn>
                <a:cxn ang="0">
                  <a:pos x="337" y="0"/>
                </a:cxn>
                <a:cxn ang="0">
                  <a:pos x="426" y="21"/>
                </a:cxn>
                <a:cxn ang="0">
                  <a:pos x="40" y="167"/>
                </a:cxn>
                <a:cxn ang="0">
                  <a:pos x="0" y="173"/>
                </a:cxn>
                <a:cxn ang="0">
                  <a:pos x="0" y="173"/>
                </a:cxn>
              </a:cxnLst>
              <a:rect l="0" t="0" r="r" b="b"/>
              <a:pathLst>
                <a:path w="426" h="173">
                  <a:moveTo>
                    <a:pt x="0" y="173"/>
                  </a:moveTo>
                  <a:lnTo>
                    <a:pt x="90" y="125"/>
                  </a:lnTo>
                  <a:lnTo>
                    <a:pt x="337" y="0"/>
                  </a:lnTo>
                  <a:lnTo>
                    <a:pt x="426" y="21"/>
                  </a:lnTo>
                  <a:lnTo>
                    <a:pt x="40" y="167"/>
                  </a:lnTo>
                  <a:lnTo>
                    <a:pt x="0" y="173"/>
                  </a:lnTo>
                  <a:lnTo>
                    <a:pt x="0" y="1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5"/>
            <p:cNvSpPr>
              <a:spLocks/>
            </p:cNvSpPr>
            <p:nvPr/>
          </p:nvSpPr>
          <p:spPr bwMode="auto">
            <a:xfrm>
              <a:off x="5341938" y="3221038"/>
              <a:ext cx="309563" cy="28575"/>
            </a:xfrm>
            <a:custGeom>
              <a:avLst/>
              <a:gdLst/>
              <a:ahLst/>
              <a:cxnLst>
                <a:cxn ang="0">
                  <a:pos x="42" y="22"/>
                </a:cxn>
                <a:cxn ang="0">
                  <a:pos x="322" y="0"/>
                </a:cxn>
                <a:cxn ang="0">
                  <a:pos x="390" y="36"/>
                </a:cxn>
                <a:cxn ang="0">
                  <a:pos x="73" y="36"/>
                </a:cxn>
                <a:cxn ang="0">
                  <a:pos x="0" y="36"/>
                </a:cxn>
                <a:cxn ang="0">
                  <a:pos x="42" y="22"/>
                </a:cxn>
                <a:cxn ang="0">
                  <a:pos x="42" y="22"/>
                </a:cxn>
              </a:cxnLst>
              <a:rect l="0" t="0" r="r" b="b"/>
              <a:pathLst>
                <a:path w="390" h="36">
                  <a:moveTo>
                    <a:pt x="42" y="22"/>
                  </a:moveTo>
                  <a:lnTo>
                    <a:pt x="322" y="0"/>
                  </a:lnTo>
                  <a:lnTo>
                    <a:pt x="390" y="36"/>
                  </a:lnTo>
                  <a:lnTo>
                    <a:pt x="73" y="36"/>
                  </a:lnTo>
                  <a:lnTo>
                    <a:pt x="0" y="36"/>
                  </a:lnTo>
                  <a:lnTo>
                    <a:pt x="42" y="22"/>
                  </a:lnTo>
                  <a:lnTo>
                    <a:pt x="4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6"/>
            <p:cNvSpPr>
              <a:spLocks/>
            </p:cNvSpPr>
            <p:nvPr/>
          </p:nvSpPr>
          <p:spPr bwMode="auto">
            <a:xfrm>
              <a:off x="5319713" y="3305175"/>
              <a:ext cx="139700" cy="36513"/>
            </a:xfrm>
            <a:custGeom>
              <a:avLst/>
              <a:gdLst/>
              <a:ahLst/>
              <a:cxnLst>
                <a:cxn ang="0">
                  <a:pos x="27" y="0"/>
                </a:cxn>
                <a:cxn ang="0">
                  <a:pos x="68" y="6"/>
                </a:cxn>
                <a:cxn ang="0">
                  <a:pos x="177" y="17"/>
                </a:cxn>
                <a:cxn ang="0">
                  <a:pos x="131" y="46"/>
                </a:cxn>
                <a:cxn ang="0">
                  <a:pos x="0" y="4"/>
                </a:cxn>
                <a:cxn ang="0">
                  <a:pos x="27" y="0"/>
                </a:cxn>
                <a:cxn ang="0">
                  <a:pos x="27" y="0"/>
                </a:cxn>
              </a:cxnLst>
              <a:rect l="0" t="0" r="r" b="b"/>
              <a:pathLst>
                <a:path w="177" h="46">
                  <a:moveTo>
                    <a:pt x="27" y="0"/>
                  </a:moveTo>
                  <a:lnTo>
                    <a:pt x="68" y="6"/>
                  </a:lnTo>
                  <a:lnTo>
                    <a:pt x="177" y="17"/>
                  </a:lnTo>
                  <a:lnTo>
                    <a:pt x="131" y="46"/>
                  </a:lnTo>
                  <a:lnTo>
                    <a:pt x="0" y="4"/>
                  </a:lnTo>
                  <a:lnTo>
                    <a:pt x="27" y="0"/>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p:cNvSpPr>
            <p:nvPr/>
          </p:nvSpPr>
          <p:spPr bwMode="auto">
            <a:xfrm>
              <a:off x="4648200" y="3324225"/>
              <a:ext cx="376238" cy="109538"/>
            </a:xfrm>
            <a:custGeom>
              <a:avLst/>
              <a:gdLst/>
              <a:ahLst/>
              <a:cxnLst>
                <a:cxn ang="0">
                  <a:pos x="473" y="0"/>
                </a:cxn>
                <a:cxn ang="0">
                  <a:pos x="40" y="137"/>
                </a:cxn>
                <a:cxn ang="0">
                  <a:pos x="0" y="104"/>
                </a:cxn>
                <a:cxn ang="0">
                  <a:pos x="405" y="11"/>
                </a:cxn>
                <a:cxn ang="0">
                  <a:pos x="454" y="0"/>
                </a:cxn>
                <a:cxn ang="0">
                  <a:pos x="473" y="0"/>
                </a:cxn>
                <a:cxn ang="0">
                  <a:pos x="473" y="0"/>
                </a:cxn>
              </a:cxnLst>
              <a:rect l="0" t="0" r="r" b="b"/>
              <a:pathLst>
                <a:path w="473" h="137">
                  <a:moveTo>
                    <a:pt x="473" y="0"/>
                  </a:moveTo>
                  <a:lnTo>
                    <a:pt x="40" y="137"/>
                  </a:lnTo>
                  <a:lnTo>
                    <a:pt x="0" y="104"/>
                  </a:lnTo>
                  <a:lnTo>
                    <a:pt x="405" y="11"/>
                  </a:lnTo>
                  <a:lnTo>
                    <a:pt x="454" y="0"/>
                  </a:lnTo>
                  <a:lnTo>
                    <a:pt x="473" y="0"/>
                  </a:lnTo>
                  <a:lnTo>
                    <a:pt x="4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p:cNvSpPr>
            <p:nvPr/>
          </p:nvSpPr>
          <p:spPr bwMode="auto">
            <a:xfrm>
              <a:off x="4884738" y="3235325"/>
              <a:ext cx="158750" cy="25400"/>
            </a:xfrm>
            <a:custGeom>
              <a:avLst/>
              <a:gdLst/>
              <a:ahLst/>
              <a:cxnLst>
                <a:cxn ang="0">
                  <a:pos x="200" y="32"/>
                </a:cxn>
                <a:cxn ang="0">
                  <a:pos x="0" y="32"/>
                </a:cxn>
                <a:cxn ang="0">
                  <a:pos x="19" y="0"/>
                </a:cxn>
                <a:cxn ang="0">
                  <a:pos x="141" y="13"/>
                </a:cxn>
                <a:cxn ang="0">
                  <a:pos x="175" y="17"/>
                </a:cxn>
                <a:cxn ang="0">
                  <a:pos x="200" y="32"/>
                </a:cxn>
                <a:cxn ang="0">
                  <a:pos x="200" y="32"/>
                </a:cxn>
              </a:cxnLst>
              <a:rect l="0" t="0" r="r" b="b"/>
              <a:pathLst>
                <a:path w="200" h="32">
                  <a:moveTo>
                    <a:pt x="200" y="32"/>
                  </a:moveTo>
                  <a:lnTo>
                    <a:pt x="0" y="32"/>
                  </a:lnTo>
                  <a:lnTo>
                    <a:pt x="19" y="0"/>
                  </a:lnTo>
                  <a:lnTo>
                    <a:pt x="141" y="13"/>
                  </a:lnTo>
                  <a:lnTo>
                    <a:pt x="175" y="17"/>
                  </a:lnTo>
                  <a:lnTo>
                    <a:pt x="200" y="32"/>
                  </a:lnTo>
                  <a:lnTo>
                    <a:pt x="20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p:cNvSpPr>
            <p:nvPr/>
          </p:nvSpPr>
          <p:spPr bwMode="auto">
            <a:xfrm>
              <a:off x="4776788" y="3114675"/>
              <a:ext cx="288925" cy="69850"/>
            </a:xfrm>
            <a:custGeom>
              <a:avLst/>
              <a:gdLst/>
              <a:ahLst/>
              <a:cxnLst>
                <a:cxn ang="0">
                  <a:pos x="38" y="0"/>
                </a:cxn>
                <a:cxn ang="0">
                  <a:pos x="365" y="81"/>
                </a:cxn>
                <a:cxn ang="0">
                  <a:pos x="338" y="87"/>
                </a:cxn>
                <a:cxn ang="0">
                  <a:pos x="0" y="32"/>
                </a:cxn>
                <a:cxn ang="0">
                  <a:pos x="20" y="15"/>
                </a:cxn>
                <a:cxn ang="0">
                  <a:pos x="38" y="0"/>
                </a:cxn>
                <a:cxn ang="0">
                  <a:pos x="38" y="0"/>
                </a:cxn>
              </a:cxnLst>
              <a:rect l="0" t="0" r="r" b="b"/>
              <a:pathLst>
                <a:path w="365" h="87">
                  <a:moveTo>
                    <a:pt x="38" y="0"/>
                  </a:moveTo>
                  <a:lnTo>
                    <a:pt x="365" y="81"/>
                  </a:lnTo>
                  <a:lnTo>
                    <a:pt x="338" y="87"/>
                  </a:lnTo>
                  <a:lnTo>
                    <a:pt x="0" y="32"/>
                  </a:lnTo>
                  <a:lnTo>
                    <a:pt x="20" y="15"/>
                  </a:lnTo>
                  <a:lnTo>
                    <a:pt x="38"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8" name="Group 67"/>
          <p:cNvGrpSpPr/>
          <p:nvPr/>
        </p:nvGrpSpPr>
        <p:grpSpPr>
          <a:xfrm>
            <a:off x="6400800" y="2514600"/>
            <a:ext cx="645349" cy="233363"/>
            <a:chOff x="4648200" y="3048000"/>
            <a:chExt cx="1066801" cy="385763"/>
          </a:xfrm>
        </p:grpSpPr>
        <p:sp>
          <p:nvSpPr>
            <p:cNvPr id="69" name="Freeform 12"/>
            <p:cNvSpPr>
              <a:spLocks/>
            </p:cNvSpPr>
            <p:nvPr/>
          </p:nvSpPr>
          <p:spPr bwMode="auto">
            <a:xfrm>
              <a:off x="5108575" y="3132138"/>
              <a:ext cx="192088" cy="180975"/>
            </a:xfrm>
            <a:custGeom>
              <a:avLst/>
              <a:gdLst/>
              <a:ahLst/>
              <a:cxnLst>
                <a:cxn ang="0">
                  <a:pos x="192" y="202"/>
                </a:cxn>
                <a:cxn ang="0">
                  <a:pos x="188" y="183"/>
                </a:cxn>
                <a:cxn ang="0">
                  <a:pos x="186" y="166"/>
                </a:cxn>
                <a:cxn ang="0">
                  <a:pos x="182" y="149"/>
                </a:cxn>
                <a:cxn ang="0">
                  <a:pos x="180" y="135"/>
                </a:cxn>
                <a:cxn ang="0">
                  <a:pos x="177" y="124"/>
                </a:cxn>
                <a:cxn ang="0">
                  <a:pos x="163" y="115"/>
                </a:cxn>
                <a:cxn ang="0">
                  <a:pos x="152" y="109"/>
                </a:cxn>
                <a:cxn ang="0">
                  <a:pos x="131" y="103"/>
                </a:cxn>
                <a:cxn ang="0">
                  <a:pos x="110" y="107"/>
                </a:cxn>
                <a:cxn ang="0">
                  <a:pos x="93" y="113"/>
                </a:cxn>
                <a:cxn ang="0">
                  <a:pos x="80" y="122"/>
                </a:cxn>
                <a:cxn ang="0">
                  <a:pos x="74" y="132"/>
                </a:cxn>
                <a:cxn ang="0">
                  <a:pos x="74" y="141"/>
                </a:cxn>
                <a:cxn ang="0">
                  <a:pos x="72" y="158"/>
                </a:cxn>
                <a:cxn ang="0">
                  <a:pos x="72" y="179"/>
                </a:cxn>
                <a:cxn ang="0">
                  <a:pos x="70" y="200"/>
                </a:cxn>
                <a:cxn ang="0">
                  <a:pos x="70" y="219"/>
                </a:cxn>
                <a:cxn ang="0">
                  <a:pos x="63" y="225"/>
                </a:cxn>
                <a:cxn ang="0">
                  <a:pos x="44" y="213"/>
                </a:cxn>
                <a:cxn ang="0">
                  <a:pos x="28" y="198"/>
                </a:cxn>
                <a:cxn ang="0">
                  <a:pos x="17" y="181"/>
                </a:cxn>
                <a:cxn ang="0">
                  <a:pos x="7" y="162"/>
                </a:cxn>
                <a:cxn ang="0">
                  <a:pos x="2" y="141"/>
                </a:cxn>
                <a:cxn ang="0">
                  <a:pos x="0" y="120"/>
                </a:cxn>
                <a:cxn ang="0">
                  <a:pos x="0" y="103"/>
                </a:cxn>
                <a:cxn ang="0">
                  <a:pos x="2" y="90"/>
                </a:cxn>
                <a:cxn ang="0">
                  <a:pos x="7" y="75"/>
                </a:cxn>
                <a:cxn ang="0">
                  <a:pos x="13" y="61"/>
                </a:cxn>
                <a:cxn ang="0">
                  <a:pos x="30" y="39"/>
                </a:cxn>
                <a:cxn ang="0">
                  <a:pos x="53" y="19"/>
                </a:cxn>
                <a:cxn ang="0">
                  <a:pos x="64" y="12"/>
                </a:cxn>
                <a:cxn ang="0">
                  <a:pos x="80" y="6"/>
                </a:cxn>
                <a:cxn ang="0">
                  <a:pos x="93" y="2"/>
                </a:cxn>
                <a:cxn ang="0">
                  <a:pos x="108" y="0"/>
                </a:cxn>
                <a:cxn ang="0">
                  <a:pos x="123" y="0"/>
                </a:cxn>
                <a:cxn ang="0">
                  <a:pos x="139" y="0"/>
                </a:cxn>
                <a:cxn ang="0">
                  <a:pos x="154" y="4"/>
                </a:cxn>
                <a:cxn ang="0">
                  <a:pos x="167" y="10"/>
                </a:cxn>
                <a:cxn ang="0">
                  <a:pos x="180" y="14"/>
                </a:cxn>
                <a:cxn ang="0">
                  <a:pos x="198" y="27"/>
                </a:cxn>
                <a:cxn ang="0">
                  <a:pos x="217" y="48"/>
                </a:cxn>
                <a:cxn ang="0">
                  <a:pos x="230" y="67"/>
                </a:cxn>
                <a:cxn ang="0">
                  <a:pos x="234" y="80"/>
                </a:cxn>
                <a:cxn ang="0">
                  <a:pos x="239" y="96"/>
                </a:cxn>
                <a:cxn ang="0">
                  <a:pos x="241" y="111"/>
                </a:cxn>
                <a:cxn ang="0">
                  <a:pos x="241" y="128"/>
                </a:cxn>
                <a:cxn ang="0">
                  <a:pos x="239" y="145"/>
                </a:cxn>
                <a:cxn ang="0">
                  <a:pos x="234" y="162"/>
                </a:cxn>
                <a:cxn ang="0">
                  <a:pos x="226" y="177"/>
                </a:cxn>
                <a:cxn ang="0">
                  <a:pos x="217" y="191"/>
                </a:cxn>
                <a:cxn ang="0">
                  <a:pos x="205" y="206"/>
                </a:cxn>
                <a:cxn ang="0">
                  <a:pos x="194" y="217"/>
                </a:cxn>
              </a:cxnLst>
              <a:rect l="0" t="0" r="r" b="b"/>
              <a:pathLst>
                <a:path w="241" h="229">
                  <a:moveTo>
                    <a:pt x="194" y="217"/>
                  </a:moveTo>
                  <a:lnTo>
                    <a:pt x="194" y="213"/>
                  </a:lnTo>
                  <a:lnTo>
                    <a:pt x="192" y="210"/>
                  </a:lnTo>
                  <a:lnTo>
                    <a:pt x="192" y="206"/>
                  </a:lnTo>
                  <a:lnTo>
                    <a:pt x="192" y="202"/>
                  </a:lnTo>
                  <a:lnTo>
                    <a:pt x="190" y="198"/>
                  </a:lnTo>
                  <a:lnTo>
                    <a:pt x="190" y="196"/>
                  </a:lnTo>
                  <a:lnTo>
                    <a:pt x="188" y="191"/>
                  </a:lnTo>
                  <a:lnTo>
                    <a:pt x="188" y="189"/>
                  </a:lnTo>
                  <a:lnTo>
                    <a:pt x="188" y="183"/>
                  </a:lnTo>
                  <a:lnTo>
                    <a:pt x="188" y="181"/>
                  </a:lnTo>
                  <a:lnTo>
                    <a:pt x="186" y="175"/>
                  </a:lnTo>
                  <a:lnTo>
                    <a:pt x="186" y="173"/>
                  </a:lnTo>
                  <a:lnTo>
                    <a:pt x="186" y="170"/>
                  </a:lnTo>
                  <a:lnTo>
                    <a:pt x="186" y="166"/>
                  </a:lnTo>
                  <a:lnTo>
                    <a:pt x="184" y="162"/>
                  </a:lnTo>
                  <a:lnTo>
                    <a:pt x="184" y="160"/>
                  </a:lnTo>
                  <a:lnTo>
                    <a:pt x="182" y="156"/>
                  </a:lnTo>
                  <a:lnTo>
                    <a:pt x="182" y="153"/>
                  </a:lnTo>
                  <a:lnTo>
                    <a:pt x="182" y="149"/>
                  </a:lnTo>
                  <a:lnTo>
                    <a:pt x="182" y="147"/>
                  </a:lnTo>
                  <a:lnTo>
                    <a:pt x="180" y="143"/>
                  </a:lnTo>
                  <a:lnTo>
                    <a:pt x="180" y="141"/>
                  </a:lnTo>
                  <a:lnTo>
                    <a:pt x="180" y="137"/>
                  </a:lnTo>
                  <a:lnTo>
                    <a:pt x="180" y="135"/>
                  </a:lnTo>
                  <a:lnTo>
                    <a:pt x="180" y="134"/>
                  </a:lnTo>
                  <a:lnTo>
                    <a:pt x="180" y="130"/>
                  </a:lnTo>
                  <a:lnTo>
                    <a:pt x="180" y="128"/>
                  </a:lnTo>
                  <a:lnTo>
                    <a:pt x="180" y="128"/>
                  </a:lnTo>
                  <a:lnTo>
                    <a:pt x="177" y="124"/>
                  </a:lnTo>
                  <a:lnTo>
                    <a:pt x="175" y="122"/>
                  </a:lnTo>
                  <a:lnTo>
                    <a:pt x="171" y="120"/>
                  </a:lnTo>
                  <a:lnTo>
                    <a:pt x="169" y="118"/>
                  </a:lnTo>
                  <a:lnTo>
                    <a:pt x="167" y="116"/>
                  </a:lnTo>
                  <a:lnTo>
                    <a:pt x="163" y="115"/>
                  </a:lnTo>
                  <a:lnTo>
                    <a:pt x="161" y="113"/>
                  </a:lnTo>
                  <a:lnTo>
                    <a:pt x="159" y="113"/>
                  </a:lnTo>
                  <a:lnTo>
                    <a:pt x="156" y="111"/>
                  </a:lnTo>
                  <a:lnTo>
                    <a:pt x="154" y="111"/>
                  </a:lnTo>
                  <a:lnTo>
                    <a:pt x="152" y="109"/>
                  </a:lnTo>
                  <a:lnTo>
                    <a:pt x="150" y="109"/>
                  </a:lnTo>
                  <a:lnTo>
                    <a:pt x="144" y="107"/>
                  </a:lnTo>
                  <a:lnTo>
                    <a:pt x="140" y="107"/>
                  </a:lnTo>
                  <a:lnTo>
                    <a:pt x="135" y="103"/>
                  </a:lnTo>
                  <a:lnTo>
                    <a:pt x="131" y="103"/>
                  </a:lnTo>
                  <a:lnTo>
                    <a:pt x="127" y="103"/>
                  </a:lnTo>
                  <a:lnTo>
                    <a:pt x="123" y="103"/>
                  </a:lnTo>
                  <a:lnTo>
                    <a:pt x="118" y="105"/>
                  </a:lnTo>
                  <a:lnTo>
                    <a:pt x="114" y="107"/>
                  </a:lnTo>
                  <a:lnTo>
                    <a:pt x="110" y="107"/>
                  </a:lnTo>
                  <a:lnTo>
                    <a:pt x="106" y="109"/>
                  </a:lnTo>
                  <a:lnTo>
                    <a:pt x="102" y="109"/>
                  </a:lnTo>
                  <a:lnTo>
                    <a:pt x="101" y="111"/>
                  </a:lnTo>
                  <a:lnTo>
                    <a:pt x="97" y="113"/>
                  </a:lnTo>
                  <a:lnTo>
                    <a:pt x="93" y="113"/>
                  </a:lnTo>
                  <a:lnTo>
                    <a:pt x="91" y="116"/>
                  </a:lnTo>
                  <a:lnTo>
                    <a:pt x="87" y="118"/>
                  </a:lnTo>
                  <a:lnTo>
                    <a:pt x="85" y="118"/>
                  </a:lnTo>
                  <a:lnTo>
                    <a:pt x="83" y="120"/>
                  </a:lnTo>
                  <a:lnTo>
                    <a:pt x="80" y="122"/>
                  </a:lnTo>
                  <a:lnTo>
                    <a:pt x="76" y="126"/>
                  </a:lnTo>
                  <a:lnTo>
                    <a:pt x="74" y="128"/>
                  </a:lnTo>
                  <a:lnTo>
                    <a:pt x="74" y="128"/>
                  </a:lnTo>
                  <a:lnTo>
                    <a:pt x="74" y="130"/>
                  </a:lnTo>
                  <a:lnTo>
                    <a:pt x="74" y="132"/>
                  </a:lnTo>
                  <a:lnTo>
                    <a:pt x="74" y="134"/>
                  </a:lnTo>
                  <a:lnTo>
                    <a:pt x="74" y="135"/>
                  </a:lnTo>
                  <a:lnTo>
                    <a:pt x="74" y="137"/>
                  </a:lnTo>
                  <a:lnTo>
                    <a:pt x="74" y="139"/>
                  </a:lnTo>
                  <a:lnTo>
                    <a:pt x="74" y="141"/>
                  </a:lnTo>
                  <a:lnTo>
                    <a:pt x="74" y="145"/>
                  </a:lnTo>
                  <a:lnTo>
                    <a:pt x="72" y="147"/>
                  </a:lnTo>
                  <a:lnTo>
                    <a:pt x="72" y="151"/>
                  </a:lnTo>
                  <a:lnTo>
                    <a:pt x="72" y="154"/>
                  </a:lnTo>
                  <a:lnTo>
                    <a:pt x="72" y="158"/>
                  </a:lnTo>
                  <a:lnTo>
                    <a:pt x="72" y="162"/>
                  </a:lnTo>
                  <a:lnTo>
                    <a:pt x="72" y="166"/>
                  </a:lnTo>
                  <a:lnTo>
                    <a:pt x="72" y="170"/>
                  </a:lnTo>
                  <a:lnTo>
                    <a:pt x="72" y="173"/>
                  </a:lnTo>
                  <a:lnTo>
                    <a:pt x="72" y="179"/>
                  </a:lnTo>
                  <a:lnTo>
                    <a:pt x="72" y="183"/>
                  </a:lnTo>
                  <a:lnTo>
                    <a:pt x="70" y="187"/>
                  </a:lnTo>
                  <a:lnTo>
                    <a:pt x="70" y="191"/>
                  </a:lnTo>
                  <a:lnTo>
                    <a:pt x="70" y="194"/>
                  </a:lnTo>
                  <a:lnTo>
                    <a:pt x="70" y="200"/>
                  </a:lnTo>
                  <a:lnTo>
                    <a:pt x="70" y="202"/>
                  </a:lnTo>
                  <a:lnTo>
                    <a:pt x="70" y="208"/>
                  </a:lnTo>
                  <a:lnTo>
                    <a:pt x="70" y="210"/>
                  </a:lnTo>
                  <a:lnTo>
                    <a:pt x="70" y="215"/>
                  </a:lnTo>
                  <a:lnTo>
                    <a:pt x="70" y="219"/>
                  </a:lnTo>
                  <a:lnTo>
                    <a:pt x="70" y="223"/>
                  </a:lnTo>
                  <a:lnTo>
                    <a:pt x="70" y="225"/>
                  </a:lnTo>
                  <a:lnTo>
                    <a:pt x="70" y="229"/>
                  </a:lnTo>
                  <a:lnTo>
                    <a:pt x="66" y="227"/>
                  </a:lnTo>
                  <a:lnTo>
                    <a:pt x="63" y="225"/>
                  </a:lnTo>
                  <a:lnTo>
                    <a:pt x="57" y="223"/>
                  </a:lnTo>
                  <a:lnTo>
                    <a:pt x="55" y="221"/>
                  </a:lnTo>
                  <a:lnTo>
                    <a:pt x="51" y="217"/>
                  </a:lnTo>
                  <a:lnTo>
                    <a:pt x="47" y="215"/>
                  </a:lnTo>
                  <a:lnTo>
                    <a:pt x="44" y="213"/>
                  </a:lnTo>
                  <a:lnTo>
                    <a:pt x="40" y="210"/>
                  </a:lnTo>
                  <a:lnTo>
                    <a:pt x="38" y="208"/>
                  </a:lnTo>
                  <a:lnTo>
                    <a:pt x="34" y="206"/>
                  </a:lnTo>
                  <a:lnTo>
                    <a:pt x="32" y="202"/>
                  </a:lnTo>
                  <a:lnTo>
                    <a:pt x="28" y="198"/>
                  </a:lnTo>
                  <a:lnTo>
                    <a:pt x="26" y="194"/>
                  </a:lnTo>
                  <a:lnTo>
                    <a:pt x="25" y="191"/>
                  </a:lnTo>
                  <a:lnTo>
                    <a:pt x="21" y="189"/>
                  </a:lnTo>
                  <a:lnTo>
                    <a:pt x="19" y="185"/>
                  </a:lnTo>
                  <a:lnTo>
                    <a:pt x="17" y="181"/>
                  </a:lnTo>
                  <a:lnTo>
                    <a:pt x="13" y="177"/>
                  </a:lnTo>
                  <a:lnTo>
                    <a:pt x="11" y="173"/>
                  </a:lnTo>
                  <a:lnTo>
                    <a:pt x="11" y="172"/>
                  </a:lnTo>
                  <a:lnTo>
                    <a:pt x="9" y="166"/>
                  </a:lnTo>
                  <a:lnTo>
                    <a:pt x="7" y="162"/>
                  </a:lnTo>
                  <a:lnTo>
                    <a:pt x="6" y="158"/>
                  </a:lnTo>
                  <a:lnTo>
                    <a:pt x="4" y="154"/>
                  </a:lnTo>
                  <a:lnTo>
                    <a:pt x="4" y="149"/>
                  </a:lnTo>
                  <a:lnTo>
                    <a:pt x="2" y="145"/>
                  </a:lnTo>
                  <a:lnTo>
                    <a:pt x="2" y="141"/>
                  </a:lnTo>
                  <a:lnTo>
                    <a:pt x="0" y="137"/>
                  </a:lnTo>
                  <a:lnTo>
                    <a:pt x="0" y="134"/>
                  </a:lnTo>
                  <a:lnTo>
                    <a:pt x="0" y="128"/>
                  </a:lnTo>
                  <a:lnTo>
                    <a:pt x="0" y="124"/>
                  </a:lnTo>
                  <a:lnTo>
                    <a:pt x="0" y="120"/>
                  </a:lnTo>
                  <a:lnTo>
                    <a:pt x="0" y="116"/>
                  </a:lnTo>
                  <a:lnTo>
                    <a:pt x="0" y="113"/>
                  </a:lnTo>
                  <a:lnTo>
                    <a:pt x="0" y="111"/>
                  </a:lnTo>
                  <a:lnTo>
                    <a:pt x="0" y="107"/>
                  </a:lnTo>
                  <a:lnTo>
                    <a:pt x="0" y="103"/>
                  </a:lnTo>
                  <a:lnTo>
                    <a:pt x="0" y="101"/>
                  </a:lnTo>
                  <a:lnTo>
                    <a:pt x="2" y="97"/>
                  </a:lnTo>
                  <a:lnTo>
                    <a:pt x="2" y="96"/>
                  </a:lnTo>
                  <a:lnTo>
                    <a:pt x="2" y="92"/>
                  </a:lnTo>
                  <a:lnTo>
                    <a:pt x="2" y="90"/>
                  </a:lnTo>
                  <a:lnTo>
                    <a:pt x="4" y="86"/>
                  </a:lnTo>
                  <a:lnTo>
                    <a:pt x="4" y="84"/>
                  </a:lnTo>
                  <a:lnTo>
                    <a:pt x="6" y="80"/>
                  </a:lnTo>
                  <a:lnTo>
                    <a:pt x="7" y="78"/>
                  </a:lnTo>
                  <a:lnTo>
                    <a:pt x="7" y="75"/>
                  </a:lnTo>
                  <a:lnTo>
                    <a:pt x="9" y="73"/>
                  </a:lnTo>
                  <a:lnTo>
                    <a:pt x="9" y="69"/>
                  </a:lnTo>
                  <a:lnTo>
                    <a:pt x="11" y="67"/>
                  </a:lnTo>
                  <a:lnTo>
                    <a:pt x="11" y="65"/>
                  </a:lnTo>
                  <a:lnTo>
                    <a:pt x="13" y="61"/>
                  </a:lnTo>
                  <a:lnTo>
                    <a:pt x="17" y="58"/>
                  </a:lnTo>
                  <a:lnTo>
                    <a:pt x="21" y="54"/>
                  </a:lnTo>
                  <a:lnTo>
                    <a:pt x="23" y="48"/>
                  </a:lnTo>
                  <a:lnTo>
                    <a:pt x="26" y="44"/>
                  </a:lnTo>
                  <a:lnTo>
                    <a:pt x="30" y="39"/>
                  </a:lnTo>
                  <a:lnTo>
                    <a:pt x="36" y="35"/>
                  </a:lnTo>
                  <a:lnTo>
                    <a:pt x="40" y="31"/>
                  </a:lnTo>
                  <a:lnTo>
                    <a:pt x="44" y="27"/>
                  </a:lnTo>
                  <a:lnTo>
                    <a:pt x="47" y="23"/>
                  </a:lnTo>
                  <a:lnTo>
                    <a:pt x="53" y="19"/>
                  </a:lnTo>
                  <a:lnTo>
                    <a:pt x="55" y="18"/>
                  </a:lnTo>
                  <a:lnTo>
                    <a:pt x="57" y="18"/>
                  </a:lnTo>
                  <a:lnTo>
                    <a:pt x="61" y="14"/>
                  </a:lnTo>
                  <a:lnTo>
                    <a:pt x="63" y="14"/>
                  </a:lnTo>
                  <a:lnTo>
                    <a:pt x="64" y="12"/>
                  </a:lnTo>
                  <a:lnTo>
                    <a:pt x="68" y="12"/>
                  </a:lnTo>
                  <a:lnTo>
                    <a:pt x="70" y="10"/>
                  </a:lnTo>
                  <a:lnTo>
                    <a:pt x="74" y="10"/>
                  </a:lnTo>
                  <a:lnTo>
                    <a:pt x="76" y="6"/>
                  </a:lnTo>
                  <a:lnTo>
                    <a:pt x="80" y="6"/>
                  </a:lnTo>
                  <a:lnTo>
                    <a:pt x="82" y="4"/>
                  </a:lnTo>
                  <a:lnTo>
                    <a:pt x="83" y="4"/>
                  </a:lnTo>
                  <a:lnTo>
                    <a:pt x="87" y="4"/>
                  </a:lnTo>
                  <a:lnTo>
                    <a:pt x="91" y="2"/>
                  </a:lnTo>
                  <a:lnTo>
                    <a:pt x="93" y="2"/>
                  </a:lnTo>
                  <a:lnTo>
                    <a:pt x="97" y="2"/>
                  </a:lnTo>
                  <a:lnTo>
                    <a:pt x="99" y="0"/>
                  </a:lnTo>
                  <a:lnTo>
                    <a:pt x="102" y="0"/>
                  </a:lnTo>
                  <a:lnTo>
                    <a:pt x="106" y="0"/>
                  </a:lnTo>
                  <a:lnTo>
                    <a:pt x="108" y="0"/>
                  </a:lnTo>
                  <a:lnTo>
                    <a:pt x="110" y="0"/>
                  </a:lnTo>
                  <a:lnTo>
                    <a:pt x="114" y="0"/>
                  </a:lnTo>
                  <a:lnTo>
                    <a:pt x="118" y="0"/>
                  </a:lnTo>
                  <a:lnTo>
                    <a:pt x="120" y="0"/>
                  </a:lnTo>
                  <a:lnTo>
                    <a:pt x="123" y="0"/>
                  </a:lnTo>
                  <a:lnTo>
                    <a:pt x="127" y="0"/>
                  </a:lnTo>
                  <a:lnTo>
                    <a:pt x="129" y="0"/>
                  </a:lnTo>
                  <a:lnTo>
                    <a:pt x="133" y="0"/>
                  </a:lnTo>
                  <a:lnTo>
                    <a:pt x="135" y="0"/>
                  </a:lnTo>
                  <a:lnTo>
                    <a:pt x="139" y="0"/>
                  </a:lnTo>
                  <a:lnTo>
                    <a:pt x="142" y="0"/>
                  </a:lnTo>
                  <a:lnTo>
                    <a:pt x="144" y="2"/>
                  </a:lnTo>
                  <a:lnTo>
                    <a:pt x="146" y="2"/>
                  </a:lnTo>
                  <a:lnTo>
                    <a:pt x="150" y="2"/>
                  </a:lnTo>
                  <a:lnTo>
                    <a:pt x="154" y="4"/>
                  </a:lnTo>
                  <a:lnTo>
                    <a:pt x="156" y="4"/>
                  </a:lnTo>
                  <a:lnTo>
                    <a:pt x="159" y="4"/>
                  </a:lnTo>
                  <a:lnTo>
                    <a:pt x="161" y="6"/>
                  </a:lnTo>
                  <a:lnTo>
                    <a:pt x="163" y="6"/>
                  </a:lnTo>
                  <a:lnTo>
                    <a:pt x="167" y="10"/>
                  </a:lnTo>
                  <a:lnTo>
                    <a:pt x="169" y="10"/>
                  </a:lnTo>
                  <a:lnTo>
                    <a:pt x="173" y="12"/>
                  </a:lnTo>
                  <a:lnTo>
                    <a:pt x="175" y="12"/>
                  </a:lnTo>
                  <a:lnTo>
                    <a:pt x="178" y="14"/>
                  </a:lnTo>
                  <a:lnTo>
                    <a:pt x="180" y="14"/>
                  </a:lnTo>
                  <a:lnTo>
                    <a:pt x="182" y="18"/>
                  </a:lnTo>
                  <a:lnTo>
                    <a:pt x="186" y="18"/>
                  </a:lnTo>
                  <a:lnTo>
                    <a:pt x="188" y="19"/>
                  </a:lnTo>
                  <a:lnTo>
                    <a:pt x="192" y="23"/>
                  </a:lnTo>
                  <a:lnTo>
                    <a:pt x="198" y="27"/>
                  </a:lnTo>
                  <a:lnTo>
                    <a:pt x="201" y="31"/>
                  </a:lnTo>
                  <a:lnTo>
                    <a:pt x="205" y="35"/>
                  </a:lnTo>
                  <a:lnTo>
                    <a:pt x="209" y="39"/>
                  </a:lnTo>
                  <a:lnTo>
                    <a:pt x="215" y="44"/>
                  </a:lnTo>
                  <a:lnTo>
                    <a:pt x="217" y="48"/>
                  </a:lnTo>
                  <a:lnTo>
                    <a:pt x="220" y="54"/>
                  </a:lnTo>
                  <a:lnTo>
                    <a:pt x="224" y="58"/>
                  </a:lnTo>
                  <a:lnTo>
                    <a:pt x="226" y="61"/>
                  </a:lnTo>
                  <a:lnTo>
                    <a:pt x="228" y="65"/>
                  </a:lnTo>
                  <a:lnTo>
                    <a:pt x="230" y="67"/>
                  </a:lnTo>
                  <a:lnTo>
                    <a:pt x="232" y="69"/>
                  </a:lnTo>
                  <a:lnTo>
                    <a:pt x="232" y="73"/>
                  </a:lnTo>
                  <a:lnTo>
                    <a:pt x="234" y="75"/>
                  </a:lnTo>
                  <a:lnTo>
                    <a:pt x="234" y="78"/>
                  </a:lnTo>
                  <a:lnTo>
                    <a:pt x="234" y="80"/>
                  </a:lnTo>
                  <a:lnTo>
                    <a:pt x="236" y="84"/>
                  </a:lnTo>
                  <a:lnTo>
                    <a:pt x="236" y="86"/>
                  </a:lnTo>
                  <a:lnTo>
                    <a:pt x="237" y="90"/>
                  </a:lnTo>
                  <a:lnTo>
                    <a:pt x="239" y="92"/>
                  </a:lnTo>
                  <a:lnTo>
                    <a:pt x="239" y="96"/>
                  </a:lnTo>
                  <a:lnTo>
                    <a:pt x="239" y="97"/>
                  </a:lnTo>
                  <a:lnTo>
                    <a:pt x="241" y="101"/>
                  </a:lnTo>
                  <a:lnTo>
                    <a:pt x="241" y="103"/>
                  </a:lnTo>
                  <a:lnTo>
                    <a:pt x="241" y="107"/>
                  </a:lnTo>
                  <a:lnTo>
                    <a:pt x="241" y="111"/>
                  </a:lnTo>
                  <a:lnTo>
                    <a:pt x="241" y="113"/>
                  </a:lnTo>
                  <a:lnTo>
                    <a:pt x="241" y="116"/>
                  </a:lnTo>
                  <a:lnTo>
                    <a:pt x="241" y="120"/>
                  </a:lnTo>
                  <a:lnTo>
                    <a:pt x="241" y="122"/>
                  </a:lnTo>
                  <a:lnTo>
                    <a:pt x="241" y="128"/>
                  </a:lnTo>
                  <a:lnTo>
                    <a:pt x="241" y="130"/>
                  </a:lnTo>
                  <a:lnTo>
                    <a:pt x="241" y="134"/>
                  </a:lnTo>
                  <a:lnTo>
                    <a:pt x="239" y="137"/>
                  </a:lnTo>
                  <a:lnTo>
                    <a:pt x="239" y="141"/>
                  </a:lnTo>
                  <a:lnTo>
                    <a:pt x="239" y="145"/>
                  </a:lnTo>
                  <a:lnTo>
                    <a:pt x="239" y="149"/>
                  </a:lnTo>
                  <a:lnTo>
                    <a:pt x="237" y="153"/>
                  </a:lnTo>
                  <a:lnTo>
                    <a:pt x="236" y="154"/>
                  </a:lnTo>
                  <a:lnTo>
                    <a:pt x="234" y="158"/>
                  </a:lnTo>
                  <a:lnTo>
                    <a:pt x="234" y="162"/>
                  </a:lnTo>
                  <a:lnTo>
                    <a:pt x="232" y="164"/>
                  </a:lnTo>
                  <a:lnTo>
                    <a:pt x="232" y="168"/>
                  </a:lnTo>
                  <a:lnTo>
                    <a:pt x="230" y="172"/>
                  </a:lnTo>
                  <a:lnTo>
                    <a:pt x="230" y="173"/>
                  </a:lnTo>
                  <a:lnTo>
                    <a:pt x="226" y="177"/>
                  </a:lnTo>
                  <a:lnTo>
                    <a:pt x="224" y="181"/>
                  </a:lnTo>
                  <a:lnTo>
                    <a:pt x="222" y="183"/>
                  </a:lnTo>
                  <a:lnTo>
                    <a:pt x="222" y="187"/>
                  </a:lnTo>
                  <a:lnTo>
                    <a:pt x="220" y="189"/>
                  </a:lnTo>
                  <a:lnTo>
                    <a:pt x="217" y="191"/>
                  </a:lnTo>
                  <a:lnTo>
                    <a:pt x="215" y="194"/>
                  </a:lnTo>
                  <a:lnTo>
                    <a:pt x="213" y="198"/>
                  </a:lnTo>
                  <a:lnTo>
                    <a:pt x="209" y="200"/>
                  </a:lnTo>
                  <a:lnTo>
                    <a:pt x="207" y="202"/>
                  </a:lnTo>
                  <a:lnTo>
                    <a:pt x="205" y="206"/>
                  </a:lnTo>
                  <a:lnTo>
                    <a:pt x="203" y="208"/>
                  </a:lnTo>
                  <a:lnTo>
                    <a:pt x="199" y="210"/>
                  </a:lnTo>
                  <a:lnTo>
                    <a:pt x="198" y="211"/>
                  </a:lnTo>
                  <a:lnTo>
                    <a:pt x="196" y="213"/>
                  </a:lnTo>
                  <a:lnTo>
                    <a:pt x="194" y="217"/>
                  </a:lnTo>
                  <a:lnTo>
                    <a:pt x="194"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4"/>
            <p:cNvSpPr>
              <a:spLocks/>
            </p:cNvSpPr>
            <p:nvPr/>
          </p:nvSpPr>
          <p:spPr bwMode="auto">
            <a:xfrm>
              <a:off x="5376863" y="3048000"/>
              <a:ext cx="338138" cy="136525"/>
            </a:xfrm>
            <a:custGeom>
              <a:avLst/>
              <a:gdLst/>
              <a:ahLst/>
              <a:cxnLst>
                <a:cxn ang="0">
                  <a:pos x="0" y="173"/>
                </a:cxn>
                <a:cxn ang="0">
                  <a:pos x="90" y="125"/>
                </a:cxn>
                <a:cxn ang="0">
                  <a:pos x="337" y="0"/>
                </a:cxn>
                <a:cxn ang="0">
                  <a:pos x="426" y="21"/>
                </a:cxn>
                <a:cxn ang="0">
                  <a:pos x="40" y="167"/>
                </a:cxn>
                <a:cxn ang="0">
                  <a:pos x="0" y="173"/>
                </a:cxn>
                <a:cxn ang="0">
                  <a:pos x="0" y="173"/>
                </a:cxn>
              </a:cxnLst>
              <a:rect l="0" t="0" r="r" b="b"/>
              <a:pathLst>
                <a:path w="426" h="173">
                  <a:moveTo>
                    <a:pt x="0" y="173"/>
                  </a:moveTo>
                  <a:lnTo>
                    <a:pt x="90" y="125"/>
                  </a:lnTo>
                  <a:lnTo>
                    <a:pt x="337" y="0"/>
                  </a:lnTo>
                  <a:lnTo>
                    <a:pt x="426" y="21"/>
                  </a:lnTo>
                  <a:lnTo>
                    <a:pt x="40" y="167"/>
                  </a:lnTo>
                  <a:lnTo>
                    <a:pt x="0" y="173"/>
                  </a:lnTo>
                  <a:lnTo>
                    <a:pt x="0" y="1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5"/>
            <p:cNvSpPr>
              <a:spLocks/>
            </p:cNvSpPr>
            <p:nvPr/>
          </p:nvSpPr>
          <p:spPr bwMode="auto">
            <a:xfrm>
              <a:off x="5341938" y="3221038"/>
              <a:ext cx="309563" cy="28575"/>
            </a:xfrm>
            <a:custGeom>
              <a:avLst/>
              <a:gdLst/>
              <a:ahLst/>
              <a:cxnLst>
                <a:cxn ang="0">
                  <a:pos x="42" y="22"/>
                </a:cxn>
                <a:cxn ang="0">
                  <a:pos x="322" y="0"/>
                </a:cxn>
                <a:cxn ang="0">
                  <a:pos x="390" y="36"/>
                </a:cxn>
                <a:cxn ang="0">
                  <a:pos x="73" y="36"/>
                </a:cxn>
                <a:cxn ang="0">
                  <a:pos x="0" y="36"/>
                </a:cxn>
                <a:cxn ang="0">
                  <a:pos x="42" y="22"/>
                </a:cxn>
                <a:cxn ang="0">
                  <a:pos x="42" y="22"/>
                </a:cxn>
              </a:cxnLst>
              <a:rect l="0" t="0" r="r" b="b"/>
              <a:pathLst>
                <a:path w="390" h="36">
                  <a:moveTo>
                    <a:pt x="42" y="22"/>
                  </a:moveTo>
                  <a:lnTo>
                    <a:pt x="322" y="0"/>
                  </a:lnTo>
                  <a:lnTo>
                    <a:pt x="390" y="36"/>
                  </a:lnTo>
                  <a:lnTo>
                    <a:pt x="73" y="36"/>
                  </a:lnTo>
                  <a:lnTo>
                    <a:pt x="0" y="36"/>
                  </a:lnTo>
                  <a:lnTo>
                    <a:pt x="42" y="22"/>
                  </a:lnTo>
                  <a:lnTo>
                    <a:pt x="4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6"/>
            <p:cNvSpPr>
              <a:spLocks/>
            </p:cNvSpPr>
            <p:nvPr/>
          </p:nvSpPr>
          <p:spPr bwMode="auto">
            <a:xfrm>
              <a:off x="5319713" y="3305175"/>
              <a:ext cx="139700" cy="36513"/>
            </a:xfrm>
            <a:custGeom>
              <a:avLst/>
              <a:gdLst/>
              <a:ahLst/>
              <a:cxnLst>
                <a:cxn ang="0">
                  <a:pos x="27" y="0"/>
                </a:cxn>
                <a:cxn ang="0">
                  <a:pos x="68" y="6"/>
                </a:cxn>
                <a:cxn ang="0">
                  <a:pos x="177" y="17"/>
                </a:cxn>
                <a:cxn ang="0">
                  <a:pos x="131" y="46"/>
                </a:cxn>
                <a:cxn ang="0">
                  <a:pos x="0" y="4"/>
                </a:cxn>
                <a:cxn ang="0">
                  <a:pos x="27" y="0"/>
                </a:cxn>
                <a:cxn ang="0">
                  <a:pos x="27" y="0"/>
                </a:cxn>
              </a:cxnLst>
              <a:rect l="0" t="0" r="r" b="b"/>
              <a:pathLst>
                <a:path w="177" h="46">
                  <a:moveTo>
                    <a:pt x="27" y="0"/>
                  </a:moveTo>
                  <a:lnTo>
                    <a:pt x="68" y="6"/>
                  </a:lnTo>
                  <a:lnTo>
                    <a:pt x="177" y="17"/>
                  </a:lnTo>
                  <a:lnTo>
                    <a:pt x="131" y="46"/>
                  </a:lnTo>
                  <a:lnTo>
                    <a:pt x="0" y="4"/>
                  </a:lnTo>
                  <a:lnTo>
                    <a:pt x="27" y="0"/>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7"/>
            <p:cNvSpPr>
              <a:spLocks/>
            </p:cNvSpPr>
            <p:nvPr/>
          </p:nvSpPr>
          <p:spPr bwMode="auto">
            <a:xfrm>
              <a:off x="4648200" y="3324225"/>
              <a:ext cx="376238" cy="109538"/>
            </a:xfrm>
            <a:custGeom>
              <a:avLst/>
              <a:gdLst/>
              <a:ahLst/>
              <a:cxnLst>
                <a:cxn ang="0">
                  <a:pos x="473" y="0"/>
                </a:cxn>
                <a:cxn ang="0">
                  <a:pos x="40" y="137"/>
                </a:cxn>
                <a:cxn ang="0">
                  <a:pos x="0" y="104"/>
                </a:cxn>
                <a:cxn ang="0">
                  <a:pos x="405" y="11"/>
                </a:cxn>
                <a:cxn ang="0">
                  <a:pos x="454" y="0"/>
                </a:cxn>
                <a:cxn ang="0">
                  <a:pos x="473" y="0"/>
                </a:cxn>
                <a:cxn ang="0">
                  <a:pos x="473" y="0"/>
                </a:cxn>
              </a:cxnLst>
              <a:rect l="0" t="0" r="r" b="b"/>
              <a:pathLst>
                <a:path w="473" h="137">
                  <a:moveTo>
                    <a:pt x="473" y="0"/>
                  </a:moveTo>
                  <a:lnTo>
                    <a:pt x="40" y="137"/>
                  </a:lnTo>
                  <a:lnTo>
                    <a:pt x="0" y="104"/>
                  </a:lnTo>
                  <a:lnTo>
                    <a:pt x="405" y="11"/>
                  </a:lnTo>
                  <a:lnTo>
                    <a:pt x="454" y="0"/>
                  </a:lnTo>
                  <a:lnTo>
                    <a:pt x="473" y="0"/>
                  </a:lnTo>
                  <a:lnTo>
                    <a:pt x="4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8"/>
            <p:cNvSpPr>
              <a:spLocks/>
            </p:cNvSpPr>
            <p:nvPr/>
          </p:nvSpPr>
          <p:spPr bwMode="auto">
            <a:xfrm>
              <a:off x="4884738" y="3235325"/>
              <a:ext cx="158750" cy="25400"/>
            </a:xfrm>
            <a:custGeom>
              <a:avLst/>
              <a:gdLst/>
              <a:ahLst/>
              <a:cxnLst>
                <a:cxn ang="0">
                  <a:pos x="200" y="32"/>
                </a:cxn>
                <a:cxn ang="0">
                  <a:pos x="0" y="32"/>
                </a:cxn>
                <a:cxn ang="0">
                  <a:pos x="19" y="0"/>
                </a:cxn>
                <a:cxn ang="0">
                  <a:pos x="141" y="13"/>
                </a:cxn>
                <a:cxn ang="0">
                  <a:pos x="175" y="17"/>
                </a:cxn>
                <a:cxn ang="0">
                  <a:pos x="200" y="32"/>
                </a:cxn>
                <a:cxn ang="0">
                  <a:pos x="200" y="32"/>
                </a:cxn>
              </a:cxnLst>
              <a:rect l="0" t="0" r="r" b="b"/>
              <a:pathLst>
                <a:path w="200" h="32">
                  <a:moveTo>
                    <a:pt x="200" y="32"/>
                  </a:moveTo>
                  <a:lnTo>
                    <a:pt x="0" y="32"/>
                  </a:lnTo>
                  <a:lnTo>
                    <a:pt x="19" y="0"/>
                  </a:lnTo>
                  <a:lnTo>
                    <a:pt x="141" y="13"/>
                  </a:lnTo>
                  <a:lnTo>
                    <a:pt x="175" y="17"/>
                  </a:lnTo>
                  <a:lnTo>
                    <a:pt x="200" y="32"/>
                  </a:lnTo>
                  <a:lnTo>
                    <a:pt x="20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9"/>
            <p:cNvSpPr>
              <a:spLocks/>
            </p:cNvSpPr>
            <p:nvPr/>
          </p:nvSpPr>
          <p:spPr bwMode="auto">
            <a:xfrm>
              <a:off x="4776788" y="3114675"/>
              <a:ext cx="288925" cy="69850"/>
            </a:xfrm>
            <a:custGeom>
              <a:avLst/>
              <a:gdLst/>
              <a:ahLst/>
              <a:cxnLst>
                <a:cxn ang="0">
                  <a:pos x="38" y="0"/>
                </a:cxn>
                <a:cxn ang="0">
                  <a:pos x="365" y="81"/>
                </a:cxn>
                <a:cxn ang="0">
                  <a:pos x="338" y="87"/>
                </a:cxn>
                <a:cxn ang="0">
                  <a:pos x="0" y="32"/>
                </a:cxn>
                <a:cxn ang="0">
                  <a:pos x="20" y="15"/>
                </a:cxn>
                <a:cxn ang="0">
                  <a:pos x="38" y="0"/>
                </a:cxn>
                <a:cxn ang="0">
                  <a:pos x="38" y="0"/>
                </a:cxn>
              </a:cxnLst>
              <a:rect l="0" t="0" r="r" b="b"/>
              <a:pathLst>
                <a:path w="365" h="87">
                  <a:moveTo>
                    <a:pt x="38" y="0"/>
                  </a:moveTo>
                  <a:lnTo>
                    <a:pt x="365" y="81"/>
                  </a:lnTo>
                  <a:lnTo>
                    <a:pt x="338" y="87"/>
                  </a:lnTo>
                  <a:lnTo>
                    <a:pt x="0" y="32"/>
                  </a:lnTo>
                  <a:lnTo>
                    <a:pt x="20" y="15"/>
                  </a:lnTo>
                  <a:lnTo>
                    <a:pt x="38"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7239000" y="2209800"/>
            <a:ext cx="645349" cy="233363"/>
            <a:chOff x="4648200" y="3048000"/>
            <a:chExt cx="1066801" cy="385763"/>
          </a:xfrm>
        </p:grpSpPr>
        <p:sp>
          <p:nvSpPr>
            <p:cNvPr id="77" name="Freeform 12"/>
            <p:cNvSpPr>
              <a:spLocks/>
            </p:cNvSpPr>
            <p:nvPr/>
          </p:nvSpPr>
          <p:spPr bwMode="auto">
            <a:xfrm>
              <a:off x="5108575" y="3132138"/>
              <a:ext cx="192088" cy="180975"/>
            </a:xfrm>
            <a:custGeom>
              <a:avLst/>
              <a:gdLst/>
              <a:ahLst/>
              <a:cxnLst>
                <a:cxn ang="0">
                  <a:pos x="192" y="202"/>
                </a:cxn>
                <a:cxn ang="0">
                  <a:pos x="188" y="183"/>
                </a:cxn>
                <a:cxn ang="0">
                  <a:pos x="186" y="166"/>
                </a:cxn>
                <a:cxn ang="0">
                  <a:pos x="182" y="149"/>
                </a:cxn>
                <a:cxn ang="0">
                  <a:pos x="180" y="135"/>
                </a:cxn>
                <a:cxn ang="0">
                  <a:pos x="177" y="124"/>
                </a:cxn>
                <a:cxn ang="0">
                  <a:pos x="163" y="115"/>
                </a:cxn>
                <a:cxn ang="0">
                  <a:pos x="152" y="109"/>
                </a:cxn>
                <a:cxn ang="0">
                  <a:pos x="131" y="103"/>
                </a:cxn>
                <a:cxn ang="0">
                  <a:pos x="110" y="107"/>
                </a:cxn>
                <a:cxn ang="0">
                  <a:pos x="93" y="113"/>
                </a:cxn>
                <a:cxn ang="0">
                  <a:pos x="80" y="122"/>
                </a:cxn>
                <a:cxn ang="0">
                  <a:pos x="74" y="132"/>
                </a:cxn>
                <a:cxn ang="0">
                  <a:pos x="74" y="141"/>
                </a:cxn>
                <a:cxn ang="0">
                  <a:pos x="72" y="158"/>
                </a:cxn>
                <a:cxn ang="0">
                  <a:pos x="72" y="179"/>
                </a:cxn>
                <a:cxn ang="0">
                  <a:pos x="70" y="200"/>
                </a:cxn>
                <a:cxn ang="0">
                  <a:pos x="70" y="219"/>
                </a:cxn>
                <a:cxn ang="0">
                  <a:pos x="63" y="225"/>
                </a:cxn>
                <a:cxn ang="0">
                  <a:pos x="44" y="213"/>
                </a:cxn>
                <a:cxn ang="0">
                  <a:pos x="28" y="198"/>
                </a:cxn>
                <a:cxn ang="0">
                  <a:pos x="17" y="181"/>
                </a:cxn>
                <a:cxn ang="0">
                  <a:pos x="7" y="162"/>
                </a:cxn>
                <a:cxn ang="0">
                  <a:pos x="2" y="141"/>
                </a:cxn>
                <a:cxn ang="0">
                  <a:pos x="0" y="120"/>
                </a:cxn>
                <a:cxn ang="0">
                  <a:pos x="0" y="103"/>
                </a:cxn>
                <a:cxn ang="0">
                  <a:pos x="2" y="90"/>
                </a:cxn>
                <a:cxn ang="0">
                  <a:pos x="7" y="75"/>
                </a:cxn>
                <a:cxn ang="0">
                  <a:pos x="13" y="61"/>
                </a:cxn>
                <a:cxn ang="0">
                  <a:pos x="30" y="39"/>
                </a:cxn>
                <a:cxn ang="0">
                  <a:pos x="53" y="19"/>
                </a:cxn>
                <a:cxn ang="0">
                  <a:pos x="64" y="12"/>
                </a:cxn>
                <a:cxn ang="0">
                  <a:pos x="80" y="6"/>
                </a:cxn>
                <a:cxn ang="0">
                  <a:pos x="93" y="2"/>
                </a:cxn>
                <a:cxn ang="0">
                  <a:pos x="108" y="0"/>
                </a:cxn>
                <a:cxn ang="0">
                  <a:pos x="123" y="0"/>
                </a:cxn>
                <a:cxn ang="0">
                  <a:pos x="139" y="0"/>
                </a:cxn>
                <a:cxn ang="0">
                  <a:pos x="154" y="4"/>
                </a:cxn>
                <a:cxn ang="0">
                  <a:pos x="167" y="10"/>
                </a:cxn>
                <a:cxn ang="0">
                  <a:pos x="180" y="14"/>
                </a:cxn>
                <a:cxn ang="0">
                  <a:pos x="198" y="27"/>
                </a:cxn>
                <a:cxn ang="0">
                  <a:pos x="217" y="48"/>
                </a:cxn>
                <a:cxn ang="0">
                  <a:pos x="230" y="67"/>
                </a:cxn>
                <a:cxn ang="0">
                  <a:pos x="234" y="80"/>
                </a:cxn>
                <a:cxn ang="0">
                  <a:pos x="239" y="96"/>
                </a:cxn>
                <a:cxn ang="0">
                  <a:pos x="241" y="111"/>
                </a:cxn>
                <a:cxn ang="0">
                  <a:pos x="241" y="128"/>
                </a:cxn>
                <a:cxn ang="0">
                  <a:pos x="239" y="145"/>
                </a:cxn>
                <a:cxn ang="0">
                  <a:pos x="234" y="162"/>
                </a:cxn>
                <a:cxn ang="0">
                  <a:pos x="226" y="177"/>
                </a:cxn>
                <a:cxn ang="0">
                  <a:pos x="217" y="191"/>
                </a:cxn>
                <a:cxn ang="0">
                  <a:pos x="205" y="206"/>
                </a:cxn>
                <a:cxn ang="0">
                  <a:pos x="194" y="217"/>
                </a:cxn>
              </a:cxnLst>
              <a:rect l="0" t="0" r="r" b="b"/>
              <a:pathLst>
                <a:path w="241" h="229">
                  <a:moveTo>
                    <a:pt x="194" y="217"/>
                  </a:moveTo>
                  <a:lnTo>
                    <a:pt x="194" y="213"/>
                  </a:lnTo>
                  <a:lnTo>
                    <a:pt x="192" y="210"/>
                  </a:lnTo>
                  <a:lnTo>
                    <a:pt x="192" y="206"/>
                  </a:lnTo>
                  <a:lnTo>
                    <a:pt x="192" y="202"/>
                  </a:lnTo>
                  <a:lnTo>
                    <a:pt x="190" y="198"/>
                  </a:lnTo>
                  <a:lnTo>
                    <a:pt x="190" y="196"/>
                  </a:lnTo>
                  <a:lnTo>
                    <a:pt x="188" y="191"/>
                  </a:lnTo>
                  <a:lnTo>
                    <a:pt x="188" y="189"/>
                  </a:lnTo>
                  <a:lnTo>
                    <a:pt x="188" y="183"/>
                  </a:lnTo>
                  <a:lnTo>
                    <a:pt x="188" y="181"/>
                  </a:lnTo>
                  <a:lnTo>
                    <a:pt x="186" y="175"/>
                  </a:lnTo>
                  <a:lnTo>
                    <a:pt x="186" y="173"/>
                  </a:lnTo>
                  <a:lnTo>
                    <a:pt x="186" y="170"/>
                  </a:lnTo>
                  <a:lnTo>
                    <a:pt x="186" y="166"/>
                  </a:lnTo>
                  <a:lnTo>
                    <a:pt x="184" y="162"/>
                  </a:lnTo>
                  <a:lnTo>
                    <a:pt x="184" y="160"/>
                  </a:lnTo>
                  <a:lnTo>
                    <a:pt x="182" y="156"/>
                  </a:lnTo>
                  <a:lnTo>
                    <a:pt x="182" y="153"/>
                  </a:lnTo>
                  <a:lnTo>
                    <a:pt x="182" y="149"/>
                  </a:lnTo>
                  <a:lnTo>
                    <a:pt x="182" y="147"/>
                  </a:lnTo>
                  <a:lnTo>
                    <a:pt x="180" y="143"/>
                  </a:lnTo>
                  <a:lnTo>
                    <a:pt x="180" y="141"/>
                  </a:lnTo>
                  <a:lnTo>
                    <a:pt x="180" y="137"/>
                  </a:lnTo>
                  <a:lnTo>
                    <a:pt x="180" y="135"/>
                  </a:lnTo>
                  <a:lnTo>
                    <a:pt x="180" y="134"/>
                  </a:lnTo>
                  <a:lnTo>
                    <a:pt x="180" y="130"/>
                  </a:lnTo>
                  <a:lnTo>
                    <a:pt x="180" y="128"/>
                  </a:lnTo>
                  <a:lnTo>
                    <a:pt x="180" y="128"/>
                  </a:lnTo>
                  <a:lnTo>
                    <a:pt x="177" y="124"/>
                  </a:lnTo>
                  <a:lnTo>
                    <a:pt x="175" y="122"/>
                  </a:lnTo>
                  <a:lnTo>
                    <a:pt x="171" y="120"/>
                  </a:lnTo>
                  <a:lnTo>
                    <a:pt x="169" y="118"/>
                  </a:lnTo>
                  <a:lnTo>
                    <a:pt x="167" y="116"/>
                  </a:lnTo>
                  <a:lnTo>
                    <a:pt x="163" y="115"/>
                  </a:lnTo>
                  <a:lnTo>
                    <a:pt x="161" y="113"/>
                  </a:lnTo>
                  <a:lnTo>
                    <a:pt x="159" y="113"/>
                  </a:lnTo>
                  <a:lnTo>
                    <a:pt x="156" y="111"/>
                  </a:lnTo>
                  <a:lnTo>
                    <a:pt x="154" y="111"/>
                  </a:lnTo>
                  <a:lnTo>
                    <a:pt x="152" y="109"/>
                  </a:lnTo>
                  <a:lnTo>
                    <a:pt x="150" y="109"/>
                  </a:lnTo>
                  <a:lnTo>
                    <a:pt x="144" y="107"/>
                  </a:lnTo>
                  <a:lnTo>
                    <a:pt x="140" y="107"/>
                  </a:lnTo>
                  <a:lnTo>
                    <a:pt x="135" y="103"/>
                  </a:lnTo>
                  <a:lnTo>
                    <a:pt x="131" y="103"/>
                  </a:lnTo>
                  <a:lnTo>
                    <a:pt x="127" y="103"/>
                  </a:lnTo>
                  <a:lnTo>
                    <a:pt x="123" y="103"/>
                  </a:lnTo>
                  <a:lnTo>
                    <a:pt x="118" y="105"/>
                  </a:lnTo>
                  <a:lnTo>
                    <a:pt x="114" y="107"/>
                  </a:lnTo>
                  <a:lnTo>
                    <a:pt x="110" y="107"/>
                  </a:lnTo>
                  <a:lnTo>
                    <a:pt x="106" y="109"/>
                  </a:lnTo>
                  <a:lnTo>
                    <a:pt x="102" y="109"/>
                  </a:lnTo>
                  <a:lnTo>
                    <a:pt x="101" y="111"/>
                  </a:lnTo>
                  <a:lnTo>
                    <a:pt x="97" y="113"/>
                  </a:lnTo>
                  <a:lnTo>
                    <a:pt x="93" y="113"/>
                  </a:lnTo>
                  <a:lnTo>
                    <a:pt x="91" y="116"/>
                  </a:lnTo>
                  <a:lnTo>
                    <a:pt x="87" y="118"/>
                  </a:lnTo>
                  <a:lnTo>
                    <a:pt x="85" y="118"/>
                  </a:lnTo>
                  <a:lnTo>
                    <a:pt x="83" y="120"/>
                  </a:lnTo>
                  <a:lnTo>
                    <a:pt x="80" y="122"/>
                  </a:lnTo>
                  <a:lnTo>
                    <a:pt x="76" y="126"/>
                  </a:lnTo>
                  <a:lnTo>
                    <a:pt x="74" y="128"/>
                  </a:lnTo>
                  <a:lnTo>
                    <a:pt x="74" y="128"/>
                  </a:lnTo>
                  <a:lnTo>
                    <a:pt x="74" y="130"/>
                  </a:lnTo>
                  <a:lnTo>
                    <a:pt x="74" y="132"/>
                  </a:lnTo>
                  <a:lnTo>
                    <a:pt x="74" y="134"/>
                  </a:lnTo>
                  <a:lnTo>
                    <a:pt x="74" y="135"/>
                  </a:lnTo>
                  <a:lnTo>
                    <a:pt x="74" y="137"/>
                  </a:lnTo>
                  <a:lnTo>
                    <a:pt x="74" y="139"/>
                  </a:lnTo>
                  <a:lnTo>
                    <a:pt x="74" y="141"/>
                  </a:lnTo>
                  <a:lnTo>
                    <a:pt x="74" y="145"/>
                  </a:lnTo>
                  <a:lnTo>
                    <a:pt x="72" y="147"/>
                  </a:lnTo>
                  <a:lnTo>
                    <a:pt x="72" y="151"/>
                  </a:lnTo>
                  <a:lnTo>
                    <a:pt x="72" y="154"/>
                  </a:lnTo>
                  <a:lnTo>
                    <a:pt x="72" y="158"/>
                  </a:lnTo>
                  <a:lnTo>
                    <a:pt x="72" y="162"/>
                  </a:lnTo>
                  <a:lnTo>
                    <a:pt x="72" y="166"/>
                  </a:lnTo>
                  <a:lnTo>
                    <a:pt x="72" y="170"/>
                  </a:lnTo>
                  <a:lnTo>
                    <a:pt x="72" y="173"/>
                  </a:lnTo>
                  <a:lnTo>
                    <a:pt x="72" y="179"/>
                  </a:lnTo>
                  <a:lnTo>
                    <a:pt x="72" y="183"/>
                  </a:lnTo>
                  <a:lnTo>
                    <a:pt x="70" y="187"/>
                  </a:lnTo>
                  <a:lnTo>
                    <a:pt x="70" y="191"/>
                  </a:lnTo>
                  <a:lnTo>
                    <a:pt x="70" y="194"/>
                  </a:lnTo>
                  <a:lnTo>
                    <a:pt x="70" y="200"/>
                  </a:lnTo>
                  <a:lnTo>
                    <a:pt x="70" y="202"/>
                  </a:lnTo>
                  <a:lnTo>
                    <a:pt x="70" y="208"/>
                  </a:lnTo>
                  <a:lnTo>
                    <a:pt x="70" y="210"/>
                  </a:lnTo>
                  <a:lnTo>
                    <a:pt x="70" y="215"/>
                  </a:lnTo>
                  <a:lnTo>
                    <a:pt x="70" y="219"/>
                  </a:lnTo>
                  <a:lnTo>
                    <a:pt x="70" y="223"/>
                  </a:lnTo>
                  <a:lnTo>
                    <a:pt x="70" y="225"/>
                  </a:lnTo>
                  <a:lnTo>
                    <a:pt x="70" y="229"/>
                  </a:lnTo>
                  <a:lnTo>
                    <a:pt x="66" y="227"/>
                  </a:lnTo>
                  <a:lnTo>
                    <a:pt x="63" y="225"/>
                  </a:lnTo>
                  <a:lnTo>
                    <a:pt x="57" y="223"/>
                  </a:lnTo>
                  <a:lnTo>
                    <a:pt x="55" y="221"/>
                  </a:lnTo>
                  <a:lnTo>
                    <a:pt x="51" y="217"/>
                  </a:lnTo>
                  <a:lnTo>
                    <a:pt x="47" y="215"/>
                  </a:lnTo>
                  <a:lnTo>
                    <a:pt x="44" y="213"/>
                  </a:lnTo>
                  <a:lnTo>
                    <a:pt x="40" y="210"/>
                  </a:lnTo>
                  <a:lnTo>
                    <a:pt x="38" y="208"/>
                  </a:lnTo>
                  <a:lnTo>
                    <a:pt x="34" y="206"/>
                  </a:lnTo>
                  <a:lnTo>
                    <a:pt x="32" y="202"/>
                  </a:lnTo>
                  <a:lnTo>
                    <a:pt x="28" y="198"/>
                  </a:lnTo>
                  <a:lnTo>
                    <a:pt x="26" y="194"/>
                  </a:lnTo>
                  <a:lnTo>
                    <a:pt x="25" y="191"/>
                  </a:lnTo>
                  <a:lnTo>
                    <a:pt x="21" y="189"/>
                  </a:lnTo>
                  <a:lnTo>
                    <a:pt x="19" y="185"/>
                  </a:lnTo>
                  <a:lnTo>
                    <a:pt x="17" y="181"/>
                  </a:lnTo>
                  <a:lnTo>
                    <a:pt x="13" y="177"/>
                  </a:lnTo>
                  <a:lnTo>
                    <a:pt x="11" y="173"/>
                  </a:lnTo>
                  <a:lnTo>
                    <a:pt x="11" y="172"/>
                  </a:lnTo>
                  <a:lnTo>
                    <a:pt x="9" y="166"/>
                  </a:lnTo>
                  <a:lnTo>
                    <a:pt x="7" y="162"/>
                  </a:lnTo>
                  <a:lnTo>
                    <a:pt x="6" y="158"/>
                  </a:lnTo>
                  <a:lnTo>
                    <a:pt x="4" y="154"/>
                  </a:lnTo>
                  <a:lnTo>
                    <a:pt x="4" y="149"/>
                  </a:lnTo>
                  <a:lnTo>
                    <a:pt x="2" y="145"/>
                  </a:lnTo>
                  <a:lnTo>
                    <a:pt x="2" y="141"/>
                  </a:lnTo>
                  <a:lnTo>
                    <a:pt x="0" y="137"/>
                  </a:lnTo>
                  <a:lnTo>
                    <a:pt x="0" y="134"/>
                  </a:lnTo>
                  <a:lnTo>
                    <a:pt x="0" y="128"/>
                  </a:lnTo>
                  <a:lnTo>
                    <a:pt x="0" y="124"/>
                  </a:lnTo>
                  <a:lnTo>
                    <a:pt x="0" y="120"/>
                  </a:lnTo>
                  <a:lnTo>
                    <a:pt x="0" y="116"/>
                  </a:lnTo>
                  <a:lnTo>
                    <a:pt x="0" y="113"/>
                  </a:lnTo>
                  <a:lnTo>
                    <a:pt x="0" y="111"/>
                  </a:lnTo>
                  <a:lnTo>
                    <a:pt x="0" y="107"/>
                  </a:lnTo>
                  <a:lnTo>
                    <a:pt x="0" y="103"/>
                  </a:lnTo>
                  <a:lnTo>
                    <a:pt x="0" y="101"/>
                  </a:lnTo>
                  <a:lnTo>
                    <a:pt x="2" y="97"/>
                  </a:lnTo>
                  <a:lnTo>
                    <a:pt x="2" y="96"/>
                  </a:lnTo>
                  <a:lnTo>
                    <a:pt x="2" y="92"/>
                  </a:lnTo>
                  <a:lnTo>
                    <a:pt x="2" y="90"/>
                  </a:lnTo>
                  <a:lnTo>
                    <a:pt x="4" y="86"/>
                  </a:lnTo>
                  <a:lnTo>
                    <a:pt x="4" y="84"/>
                  </a:lnTo>
                  <a:lnTo>
                    <a:pt x="6" y="80"/>
                  </a:lnTo>
                  <a:lnTo>
                    <a:pt x="7" y="78"/>
                  </a:lnTo>
                  <a:lnTo>
                    <a:pt x="7" y="75"/>
                  </a:lnTo>
                  <a:lnTo>
                    <a:pt x="9" y="73"/>
                  </a:lnTo>
                  <a:lnTo>
                    <a:pt x="9" y="69"/>
                  </a:lnTo>
                  <a:lnTo>
                    <a:pt x="11" y="67"/>
                  </a:lnTo>
                  <a:lnTo>
                    <a:pt x="11" y="65"/>
                  </a:lnTo>
                  <a:lnTo>
                    <a:pt x="13" y="61"/>
                  </a:lnTo>
                  <a:lnTo>
                    <a:pt x="17" y="58"/>
                  </a:lnTo>
                  <a:lnTo>
                    <a:pt x="21" y="54"/>
                  </a:lnTo>
                  <a:lnTo>
                    <a:pt x="23" y="48"/>
                  </a:lnTo>
                  <a:lnTo>
                    <a:pt x="26" y="44"/>
                  </a:lnTo>
                  <a:lnTo>
                    <a:pt x="30" y="39"/>
                  </a:lnTo>
                  <a:lnTo>
                    <a:pt x="36" y="35"/>
                  </a:lnTo>
                  <a:lnTo>
                    <a:pt x="40" y="31"/>
                  </a:lnTo>
                  <a:lnTo>
                    <a:pt x="44" y="27"/>
                  </a:lnTo>
                  <a:lnTo>
                    <a:pt x="47" y="23"/>
                  </a:lnTo>
                  <a:lnTo>
                    <a:pt x="53" y="19"/>
                  </a:lnTo>
                  <a:lnTo>
                    <a:pt x="55" y="18"/>
                  </a:lnTo>
                  <a:lnTo>
                    <a:pt x="57" y="18"/>
                  </a:lnTo>
                  <a:lnTo>
                    <a:pt x="61" y="14"/>
                  </a:lnTo>
                  <a:lnTo>
                    <a:pt x="63" y="14"/>
                  </a:lnTo>
                  <a:lnTo>
                    <a:pt x="64" y="12"/>
                  </a:lnTo>
                  <a:lnTo>
                    <a:pt x="68" y="12"/>
                  </a:lnTo>
                  <a:lnTo>
                    <a:pt x="70" y="10"/>
                  </a:lnTo>
                  <a:lnTo>
                    <a:pt x="74" y="10"/>
                  </a:lnTo>
                  <a:lnTo>
                    <a:pt x="76" y="6"/>
                  </a:lnTo>
                  <a:lnTo>
                    <a:pt x="80" y="6"/>
                  </a:lnTo>
                  <a:lnTo>
                    <a:pt x="82" y="4"/>
                  </a:lnTo>
                  <a:lnTo>
                    <a:pt x="83" y="4"/>
                  </a:lnTo>
                  <a:lnTo>
                    <a:pt x="87" y="4"/>
                  </a:lnTo>
                  <a:lnTo>
                    <a:pt x="91" y="2"/>
                  </a:lnTo>
                  <a:lnTo>
                    <a:pt x="93" y="2"/>
                  </a:lnTo>
                  <a:lnTo>
                    <a:pt x="97" y="2"/>
                  </a:lnTo>
                  <a:lnTo>
                    <a:pt x="99" y="0"/>
                  </a:lnTo>
                  <a:lnTo>
                    <a:pt x="102" y="0"/>
                  </a:lnTo>
                  <a:lnTo>
                    <a:pt x="106" y="0"/>
                  </a:lnTo>
                  <a:lnTo>
                    <a:pt x="108" y="0"/>
                  </a:lnTo>
                  <a:lnTo>
                    <a:pt x="110" y="0"/>
                  </a:lnTo>
                  <a:lnTo>
                    <a:pt x="114" y="0"/>
                  </a:lnTo>
                  <a:lnTo>
                    <a:pt x="118" y="0"/>
                  </a:lnTo>
                  <a:lnTo>
                    <a:pt x="120" y="0"/>
                  </a:lnTo>
                  <a:lnTo>
                    <a:pt x="123" y="0"/>
                  </a:lnTo>
                  <a:lnTo>
                    <a:pt x="127" y="0"/>
                  </a:lnTo>
                  <a:lnTo>
                    <a:pt x="129" y="0"/>
                  </a:lnTo>
                  <a:lnTo>
                    <a:pt x="133" y="0"/>
                  </a:lnTo>
                  <a:lnTo>
                    <a:pt x="135" y="0"/>
                  </a:lnTo>
                  <a:lnTo>
                    <a:pt x="139" y="0"/>
                  </a:lnTo>
                  <a:lnTo>
                    <a:pt x="142" y="0"/>
                  </a:lnTo>
                  <a:lnTo>
                    <a:pt x="144" y="2"/>
                  </a:lnTo>
                  <a:lnTo>
                    <a:pt x="146" y="2"/>
                  </a:lnTo>
                  <a:lnTo>
                    <a:pt x="150" y="2"/>
                  </a:lnTo>
                  <a:lnTo>
                    <a:pt x="154" y="4"/>
                  </a:lnTo>
                  <a:lnTo>
                    <a:pt x="156" y="4"/>
                  </a:lnTo>
                  <a:lnTo>
                    <a:pt x="159" y="4"/>
                  </a:lnTo>
                  <a:lnTo>
                    <a:pt x="161" y="6"/>
                  </a:lnTo>
                  <a:lnTo>
                    <a:pt x="163" y="6"/>
                  </a:lnTo>
                  <a:lnTo>
                    <a:pt x="167" y="10"/>
                  </a:lnTo>
                  <a:lnTo>
                    <a:pt x="169" y="10"/>
                  </a:lnTo>
                  <a:lnTo>
                    <a:pt x="173" y="12"/>
                  </a:lnTo>
                  <a:lnTo>
                    <a:pt x="175" y="12"/>
                  </a:lnTo>
                  <a:lnTo>
                    <a:pt x="178" y="14"/>
                  </a:lnTo>
                  <a:lnTo>
                    <a:pt x="180" y="14"/>
                  </a:lnTo>
                  <a:lnTo>
                    <a:pt x="182" y="18"/>
                  </a:lnTo>
                  <a:lnTo>
                    <a:pt x="186" y="18"/>
                  </a:lnTo>
                  <a:lnTo>
                    <a:pt x="188" y="19"/>
                  </a:lnTo>
                  <a:lnTo>
                    <a:pt x="192" y="23"/>
                  </a:lnTo>
                  <a:lnTo>
                    <a:pt x="198" y="27"/>
                  </a:lnTo>
                  <a:lnTo>
                    <a:pt x="201" y="31"/>
                  </a:lnTo>
                  <a:lnTo>
                    <a:pt x="205" y="35"/>
                  </a:lnTo>
                  <a:lnTo>
                    <a:pt x="209" y="39"/>
                  </a:lnTo>
                  <a:lnTo>
                    <a:pt x="215" y="44"/>
                  </a:lnTo>
                  <a:lnTo>
                    <a:pt x="217" y="48"/>
                  </a:lnTo>
                  <a:lnTo>
                    <a:pt x="220" y="54"/>
                  </a:lnTo>
                  <a:lnTo>
                    <a:pt x="224" y="58"/>
                  </a:lnTo>
                  <a:lnTo>
                    <a:pt x="226" y="61"/>
                  </a:lnTo>
                  <a:lnTo>
                    <a:pt x="228" y="65"/>
                  </a:lnTo>
                  <a:lnTo>
                    <a:pt x="230" y="67"/>
                  </a:lnTo>
                  <a:lnTo>
                    <a:pt x="232" y="69"/>
                  </a:lnTo>
                  <a:lnTo>
                    <a:pt x="232" y="73"/>
                  </a:lnTo>
                  <a:lnTo>
                    <a:pt x="234" y="75"/>
                  </a:lnTo>
                  <a:lnTo>
                    <a:pt x="234" y="78"/>
                  </a:lnTo>
                  <a:lnTo>
                    <a:pt x="234" y="80"/>
                  </a:lnTo>
                  <a:lnTo>
                    <a:pt x="236" y="84"/>
                  </a:lnTo>
                  <a:lnTo>
                    <a:pt x="236" y="86"/>
                  </a:lnTo>
                  <a:lnTo>
                    <a:pt x="237" y="90"/>
                  </a:lnTo>
                  <a:lnTo>
                    <a:pt x="239" y="92"/>
                  </a:lnTo>
                  <a:lnTo>
                    <a:pt x="239" y="96"/>
                  </a:lnTo>
                  <a:lnTo>
                    <a:pt x="239" y="97"/>
                  </a:lnTo>
                  <a:lnTo>
                    <a:pt x="241" y="101"/>
                  </a:lnTo>
                  <a:lnTo>
                    <a:pt x="241" y="103"/>
                  </a:lnTo>
                  <a:lnTo>
                    <a:pt x="241" y="107"/>
                  </a:lnTo>
                  <a:lnTo>
                    <a:pt x="241" y="111"/>
                  </a:lnTo>
                  <a:lnTo>
                    <a:pt x="241" y="113"/>
                  </a:lnTo>
                  <a:lnTo>
                    <a:pt x="241" y="116"/>
                  </a:lnTo>
                  <a:lnTo>
                    <a:pt x="241" y="120"/>
                  </a:lnTo>
                  <a:lnTo>
                    <a:pt x="241" y="122"/>
                  </a:lnTo>
                  <a:lnTo>
                    <a:pt x="241" y="128"/>
                  </a:lnTo>
                  <a:lnTo>
                    <a:pt x="241" y="130"/>
                  </a:lnTo>
                  <a:lnTo>
                    <a:pt x="241" y="134"/>
                  </a:lnTo>
                  <a:lnTo>
                    <a:pt x="239" y="137"/>
                  </a:lnTo>
                  <a:lnTo>
                    <a:pt x="239" y="141"/>
                  </a:lnTo>
                  <a:lnTo>
                    <a:pt x="239" y="145"/>
                  </a:lnTo>
                  <a:lnTo>
                    <a:pt x="239" y="149"/>
                  </a:lnTo>
                  <a:lnTo>
                    <a:pt x="237" y="153"/>
                  </a:lnTo>
                  <a:lnTo>
                    <a:pt x="236" y="154"/>
                  </a:lnTo>
                  <a:lnTo>
                    <a:pt x="234" y="158"/>
                  </a:lnTo>
                  <a:lnTo>
                    <a:pt x="234" y="162"/>
                  </a:lnTo>
                  <a:lnTo>
                    <a:pt x="232" y="164"/>
                  </a:lnTo>
                  <a:lnTo>
                    <a:pt x="232" y="168"/>
                  </a:lnTo>
                  <a:lnTo>
                    <a:pt x="230" y="172"/>
                  </a:lnTo>
                  <a:lnTo>
                    <a:pt x="230" y="173"/>
                  </a:lnTo>
                  <a:lnTo>
                    <a:pt x="226" y="177"/>
                  </a:lnTo>
                  <a:lnTo>
                    <a:pt x="224" y="181"/>
                  </a:lnTo>
                  <a:lnTo>
                    <a:pt x="222" y="183"/>
                  </a:lnTo>
                  <a:lnTo>
                    <a:pt x="222" y="187"/>
                  </a:lnTo>
                  <a:lnTo>
                    <a:pt x="220" y="189"/>
                  </a:lnTo>
                  <a:lnTo>
                    <a:pt x="217" y="191"/>
                  </a:lnTo>
                  <a:lnTo>
                    <a:pt x="215" y="194"/>
                  </a:lnTo>
                  <a:lnTo>
                    <a:pt x="213" y="198"/>
                  </a:lnTo>
                  <a:lnTo>
                    <a:pt x="209" y="200"/>
                  </a:lnTo>
                  <a:lnTo>
                    <a:pt x="207" y="202"/>
                  </a:lnTo>
                  <a:lnTo>
                    <a:pt x="205" y="206"/>
                  </a:lnTo>
                  <a:lnTo>
                    <a:pt x="203" y="208"/>
                  </a:lnTo>
                  <a:lnTo>
                    <a:pt x="199" y="210"/>
                  </a:lnTo>
                  <a:lnTo>
                    <a:pt x="198" y="211"/>
                  </a:lnTo>
                  <a:lnTo>
                    <a:pt x="196" y="213"/>
                  </a:lnTo>
                  <a:lnTo>
                    <a:pt x="194" y="217"/>
                  </a:lnTo>
                  <a:lnTo>
                    <a:pt x="194"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4"/>
            <p:cNvSpPr>
              <a:spLocks/>
            </p:cNvSpPr>
            <p:nvPr/>
          </p:nvSpPr>
          <p:spPr bwMode="auto">
            <a:xfrm>
              <a:off x="5376863" y="3048000"/>
              <a:ext cx="338138" cy="136525"/>
            </a:xfrm>
            <a:custGeom>
              <a:avLst/>
              <a:gdLst/>
              <a:ahLst/>
              <a:cxnLst>
                <a:cxn ang="0">
                  <a:pos x="0" y="173"/>
                </a:cxn>
                <a:cxn ang="0">
                  <a:pos x="90" y="125"/>
                </a:cxn>
                <a:cxn ang="0">
                  <a:pos x="337" y="0"/>
                </a:cxn>
                <a:cxn ang="0">
                  <a:pos x="426" y="21"/>
                </a:cxn>
                <a:cxn ang="0">
                  <a:pos x="40" y="167"/>
                </a:cxn>
                <a:cxn ang="0">
                  <a:pos x="0" y="173"/>
                </a:cxn>
                <a:cxn ang="0">
                  <a:pos x="0" y="173"/>
                </a:cxn>
              </a:cxnLst>
              <a:rect l="0" t="0" r="r" b="b"/>
              <a:pathLst>
                <a:path w="426" h="173">
                  <a:moveTo>
                    <a:pt x="0" y="173"/>
                  </a:moveTo>
                  <a:lnTo>
                    <a:pt x="90" y="125"/>
                  </a:lnTo>
                  <a:lnTo>
                    <a:pt x="337" y="0"/>
                  </a:lnTo>
                  <a:lnTo>
                    <a:pt x="426" y="21"/>
                  </a:lnTo>
                  <a:lnTo>
                    <a:pt x="40" y="167"/>
                  </a:lnTo>
                  <a:lnTo>
                    <a:pt x="0" y="173"/>
                  </a:lnTo>
                  <a:lnTo>
                    <a:pt x="0" y="1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5"/>
            <p:cNvSpPr>
              <a:spLocks/>
            </p:cNvSpPr>
            <p:nvPr/>
          </p:nvSpPr>
          <p:spPr bwMode="auto">
            <a:xfrm>
              <a:off x="5341938" y="3221038"/>
              <a:ext cx="309563" cy="28575"/>
            </a:xfrm>
            <a:custGeom>
              <a:avLst/>
              <a:gdLst/>
              <a:ahLst/>
              <a:cxnLst>
                <a:cxn ang="0">
                  <a:pos x="42" y="22"/>
                </a:cxn>
                <a:cxn ang="0">
                  <a:pos x="322" y="0"/>
                </a:cxn>
                <a:cxn ang="0">
                  <a:pos x="390" y="36"/>
                </a:cxn>
                <a:cxn ang="0">
                  <a:pos x="73" y="36"/>
                </a:cxn>
                <a:cxn ang="0">
                  <a:pos x="0" y="36"/>
                </a:cxn>
                <a:cxn ang="0">
                  <a:pos x="42" y="22"/>
                </a:cxn>
                <a:cxn ang="0">
                  <a:pos x="42" y="22"/>
                </a:cxn>
              </a:cxnLst>
              <a:rect l="0" t="0" r="r" b="b"/>
              <a:pathLst>
                <a:path w="390" h="36">
                  <a:moveTo>
                    <a:pt x="42" y="22"/>
                  </a:moveTo>
                  <a:lnTo>
                    <a:pt x="322" y="0"/>
                  </a:lnTo>
                  <a:lnTo>
                    <a:pt x="390" y="36"/>
                  </a:lnTo>
                  <a:lnTo>
                    <a:pt x="73" y="36"/>
                  </a:lnTo>
                  <a:lnTo>
                    <a:pt x="0" y="36"/>
                  </a:lnTo>
                  <a:lnTo>
                    <a:pt x="42" y="22"/>
                  </a:lnTo>
                  <a:lnTo>
                    <a:pt x="4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6"/>
            <p:cNvSpPr>
              <a:spLocks/>
            </p:cNvSpPr>
            <p:nvPr/>
          </p:nvSpPr>
          <p:spPr bwMode="auto">
            <a:xfrm>
              <a:off x="5319713" y="3305175"/>
              <a:ext cx="139700" cy="36513"/>
            </a:xfrm>
            <a:custGeom>
              <a:avLst/>
              <a:gdLst/>
              <a:ahLst/>
              <a:cxnLst>
                <a:cxn ang="0">
                  <a:pos x="27" y="0"/>
                </a:cxn>
                <a:cxn ang="0">
                  <a:pos x="68" y="6"/>
                </a:cxn>
                <a:cxn ang="0">
                  <a:pos x="177" y="17"/>
                </a:cxn>
                <a:cxn ang="0">
                  <a:pos x="131" y="46"/>
                </a:cxn>
                <a:cxn ang="0">
                  <a:pos x="0" y="4"/>
                </a:cxn>
                <a:cxn ang="0">
                  <a:pos x="27" y="0"/>
                </a:cxn>
                <a:cxn ang="0">
                  <a:pos x="27" y="0"/>
                </a:cxn>
              </a:cxnLst>
              <a:rect l="0" t="0" r="r" b="b"/>
              <a:pathLst>
                <a:path w="177" h="46">
                  <a:moveTo>
                    <a:pt x="27" y="0"/>
                  </a:moveTo>
                  <a:lnTo>
                    <a:pt x="68" y="6"/>
                  </a:lnTo>
                  <a:lnTo>
                    <a:pt x="177" y="17"/>
                  </a:lnTo>
                  <a:lnTo>
                    <a:pt x="131" y="46"/>
                  </a:lnTo>
                  <a:lnTo>
                    <a:pt x="0" y="4"/>
                  </a:lnTo>
                  <a:lnTo>
                    <a:pt x="27" y="0"/>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7"/>
            <p:cNvSpPr>
              <a:spLocks/>
            </p:cNvSpPr>
            <p:nvPr/>
          </p:nvSpPr>
          <p:spPr bwMode="auto">
            <a:xfrm>
              <a:off x="4648200" y="3324225"/>
              <a:ext cx="376238" cy="109538"/>
            </a:xfrm>
            <a:custGeom>
              <a:avLst/>
              <a:gdLst/>
              <a:ahLst/>
              <a:cxnLst>
                <a:cxn ang="0">
                  <a:pos x="473" y="0"/>
                </a:cxn>
                <a:cxn ang="0">
                  <a:pos x="40" y="137"/>
                </a:cxn>
                <a:cxn ang="0">
                  <a:pos x="0" y="104"/>
                </a:cxn>
                <a:cxn ang="0">
                  <a:pos x="405" y="11"/>
                </a:cxn>
                <a:cxn ang="0">
                  <a:pos x="454" y="0"/>
                </a:cxn>
                <a:cxn ang="0">
                  <a:pos x="473" y="0"/>
                </a:cxn>
                <a:cxn ang="0">
                  <a:pos x="473" y="0"/>
                </a:cxn>
              </a:cxnLst>
              <a:rect l="0" t="0" r="r" b="b"/>
              <a:pathLst>
                <a:path w="473" h="137">
                  <a:moveTo>
                    <a:pt x="473" y="0"/>
                  </a:moveTo>
                  <a:lnTo>
                    <a:pt x="40" y="137"/>
                  </a:lnTo>
                  <a:lnTo>
                    <a:pt x="0" y="104"/>
                  </a:lnTo>
                  <a:lnTo>
                    <a:pt x="405" y="11"/>
                  </a:lnTo>
                  <a:lnTo>
                    <a:pt x="454" y="0"/>
                  </a:lnTo>
                  <a:lnTo>
                    <a:pt x="473" y="0"/>
                  </a:lnTo>
                  <a:lnTo>
                    <a:pt x="4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8"/>
            <p:cNvSpPr>
              <a:spLocks/>
            </p:cNvSpPr>
            <p:nvPr/>
          </p:nvSpPr>
          <p:spPr bwMode="auto">
            <a:xfrm>
              <a:off x="4884738" y="3235325"/>
              <a:ext cx="158750" cy="25400"/>
            </a:xfrm>
            <a:custGeom>
              <a:avLst/>
              <a:gdLst/>
              <a:ahLst/>
              <a:cxnLst>
                <a:cxn ang="0">
                  <a:pos x="200" y="32"/>
                </a:cxn>
                <a:cxn ang="0">
                  <a:pos x="0" y="32"/>
                </a:cxn>
                <a:cxn ang="0">
                  <a:pos x="19" y="0"/>
                </a:cxn>
                <a:cxn ang="0">
                  <a:pos x="141" y="13"/>
                </a:cxn>
                <a:cxn ang="0">
                  <a:pos x="175" y="17"/>
                </a:cxn>
                <a:cxn ang="0">
                  <a:pos x="200" y="32"/>
                </a:cxn>
                <a:cxn ang="0">
                  <a:pos x="200" y="32"/>
                </a:cxn>
              </a:cxnLst>
              <a:rect l="0" t="0" r="r" b="b"/>
              <a:pathLst>
                <a:path w="200" h="32">
                  <a:moveTo>
                    <a:pt x="200" y="32"/>
                  </a:moveTo>
                  <a:lnTo>
                    <a:pt x="0" y="32"/>
                  </a:lnTo>
                  <a:lnTo>
                    <a:pt x="19" y="0"/>
                  </a:lnTo>
                  <a:lnTo>
                    <a:pt x="141" y="13"/>
                  </a:lnTo>
                  <a:lnTo>
                    <a:pt x="175" y="17"/>
                  </a:lnTo>
                  <a:lnTo>
                    <a:pt x="200" y="32"/>
                  </a:lnTo>
                  <a:lnTo>
                    <a:pt x="20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9"/>
            <p:cNvSpPr>
              <a:spLocks/>
            </p:cNvSpPr>
            <p:nvPr/>
          </p:nvSpPr>
          <p:spPr bwMode="auto">
            <a:xfrm>
              <a:off x="4776788" y="3114675"/>
              <a:ext cx="288925" cy="69850"/>
            </a:xfrm>
            <a:custGeom>
              <a:avLst/>
              <a:gdLst/>
              <a:ahLst/>
              <a:cxnLst>
                <a:cxn ang="0">
                  <a:pos x="38" y="0"/>
                </a:cxn>
                <a:cxn ang="0">
                  <a:pos x="365" y="81"/>
                </a:cxn>
                <a:cxn ang="0">
                  <a:pos x="338" y="87"/>
                </a:cxn>
                <a:cxn ang="0">
                  <a:pos x="0" y="32"/>
                </a:cxn>
                <a:cxn ang="0">
                  <a:pos x="20" y="15"/>
                </a:cxn>
                <a:cxn ang="0">
                  <a:pos x="38" y="0"/>
                </a:cxn>
                <a:cxn ang="0">
                  <a:pos x="38" y="0"/>
                </a:cxn>
              </a:cxnLst>
              <a:rect l="0" t="0" r="r" b="b"/>
              <a:pathLst>
                <a:path w="365" h="87">
                  <a:moveTo>
                    <a:pt x="38" y="0"/>
                  </a:moveTo>
                  <a:lnTo>
                    <a:pt x="365" y="81"/>
                  </a:lnTo>
                  <a:lnTo>
                    <a:pt x="338" y="87"/>
                  </a:lnTo>
                  <a:lnTo>
                    <a:pt x="0" y="32"/>
                  </a:lnTo>
                  <a:lnTo>
                    <a:pt x="20" y="15"/>
                  </a:lnTo>
                  <a:lnTo>
                    <a:pt x="38"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4" name="Group 83"/>
          <p:cNvGrpSpPr/>
          <p:nvPr/>
        </p:nvGrpSpPr>
        <p:grpSpPr>
          <a:xfrm>
            <a:off x="7772400" y="2514600"/>
            <a:ext cx="645349" cy="233363"/>
            <a:chOff x="4648200" y="3048000"/>
            <a:chExt cx="1066801" cy="385763"/>
          </a:xfrm>
        </p:grpSpPr>
        <p:sp>
          <p:nvSpPr>
            <p:cNvPr id="85" name="Freeform 12"/>
            <p:cNvSpPr>
              <a:spLocks/>
            </p:cNvSpPr>
            <p:nvPr/>
          </p:nvSpPr>
          <p:spPr bwMode="auto">
            <a:xfrm>
              <a:off x="5108575" y="3132138"/>
              <a:ext cx="192088" cy="180975"/>
            </a:xfrm>
            <a:custGeom>
              <a:avLst/>
              <a:gdLst/>
              <a:ahLst/>
              <a:cxnLst>
                <a:cxn ang="0">
                  <a:pos x="192" y="202"/>
                </a:cxn>
                <a:cxn ang="0">
                  <a:pos x="188" y="183"/>
                </a:cxn>
                <a:cxn ang="0">
                  <a:pos x="186" y="166"/>
                </a:cxn>
                <a:cxn ang="0">
                  <a:pos x="182" y="149"/>
                </a:cxn>
                <a:cxn ang="0">
                  <a:pos x="180" y="135"/>
                </a:cxn>
                <a:cxn ang="0">
                  <a:pos x="177" y="124"/>
                </a:cxn>
                <a:cxn ang="0">
                  <a:pos x="163" y="115"/>
                </a:cxn>
                <a:cxn ang="0">
                  <a:pos x="152" y="109"/>
                </a:cxn>
                <a:cxn ang="0">
                  <a:pos x="131" y="103"/>
                </a:cxn>
                <a:cxn ang="0">
                  <a:pos x="110" y="107"/>
                </a:cxn>
                <a:cxn ang="0">
                  <a:pos x="93" y="113"/>
                </a:cxn>
                <a:cxn ang="0">
                  <a:pos x="80" y="122"/>
                </a:cxn>
                <a:cxn ang="0">
                  <a:pos x="74" y="132"/>
                </a:cxn>
                <a:cxn ang="0">
                  <a:pos x="74" y="141"/>
                </a:cxn>
                <a:cxn ang="0">
                  <a:pos x="72" y="158"/>
                </a:cxn>
                <a:cxn ang="0">
                  <a:pos x="72" y="179"/>
                </a:cxn>
                <a:cxn ang="0">
                  <a:pos x="70" y="200"/>
                </a:cxn>
                <a:cxn ang="0">
                  <a:pos x="70" y="219"/>
                </a:cxn>
                <a:cxn ang="0">
                  <a:pos x="63" y="225"/>
                </a:cxn>
                <a:cxn ang="0">
                  <a:pos x="44" y="213"/>
                </a:cxn>
                <a:cxn ang="0">
                  <a:pos x="28" y="198"/>
                </a:cxn>
                <a:cxn ang="0">
                  <a:pos x="17" y="181"/>
                </a:cxn>
                <a:cxn ang="0">
                  <a:pos x="7" y="162"/>
                </a:cxn>
                <a:cxn ang="0">
                  <a:pos x="2" y="141"/>
                </a:cxn>
                <a:cxn ang="0">
                  <a:pos x="0" y="120"/>
                </a:cxn>
                <a:cxn ang="0">
                  <a:pos x="0" y="103"/>
                </a:cxn>
                <a:cxn ang="0">
                  <a:pos x="2" y="90"/>
                </a:cxn>
                <a:cxn ang="0">
                  <a:pos x="7" y="75"/>
                </a:cxn>
                <a:cxn ang="0">
                  <a:pos x="13" y="61"/>
                </a:cxn>
                <a:cxn ang="0">
                  <a:pos x="30" y="39"/>
                </a:cxn>
                <a:cxn ang="0">
                  <a:pos x="53" y="19"/>
                </a:cxn>
                <a:cxn ang="0">
                  <a:pos x="64" y="12"/>
                </a:cxn>
                <a:cxn ang="0">
                  <a:pos x="80" y="6"/>
                </a:cxn>
                <a:cxn ang="0">
                  <a:pos x="93" y="2"/>
                </a:cxn>
                <a:cxn ang="0">
                  <a:pos x="108" y="0"/>
                </a:cxn>
                <a:cxn ang="0">
                  <a:pos x="123" y="0"/>
                </a:cxn>
                <a:cxn ang="0">
                  <a:pos x="139" y="0"/>
                </a:cxn>
                <a:cxn ang="0">
                  <a:pos x="154" y="4"/>
                </a:cxn>
                <a:cxn ang="0">
                  <a:pos x="167" y="10"/>
                </a:cxn>
                <a:cxn ang="0">
                  <a:pos x="180" y="14"/>
                </a:cxn>
                <a:cxn ang="0">
                  <a:pos x="198" y="27"/>
                </a:cxn>
                <a:cxn ang="0">
                  <a:pos x="217" y="48"/>
                </a:cxn>
                <a:cxn ang="0">
                  <a:pos x="230" y="67"/>
                </a:cxn>
                <a:cxn ang="0">
                  <a:pos x="234" y="80"/>
                </a:cxn>
                <a:cxn ang="0">
                  <a:pos x="239" y="96"/>
                </a:cxn>
                <a:cxn ang="0">
                  <a:pos x="241" y="111"/>
                </a:cxn>
                <a:cxn ang="0">
                  <a:pos x="241" y="128"/>
                </a:cxn>
                <a:cxn ang="0">
                  <a:pos x="239" y="145"/>
                </a:cxn>
                <a:cxn ang="0">
                  <a:pos x="234" y="162"/>
                </a:cxn>
                <a:cxn ang="0">
                  <a:pos x="226" y="177"/>
                </a:cxn>
                <a:cxn ang="0">
                  <a:pos x="217" y="191"/>
                </a:cxn>
                <a:cxn ang="0">
                  <a:pos x="205" y="206"/>
                </a:cxn>
                <a:cxn ang="0">
                  <a:pos x="194" y="217"/>
                </a:cxn>
              </a:cxnLst>
              <a:rect l="0" t="0" r="r" b="b"/>
              <a:pathLst>
                <a:path w="241" h="229">
                  <a:moveTo>
                    <a:pt x="194" y="217"/>
                  </a:moveTo>
                  <a:lnTo>
                    <a:pt x="194" y="213"/>
                  </a:lnTo>
                  <a:lnTo>
                    <a:pt x="192" y="210"/>
                  </a:lnTo>
                  <a:lnTo>
                    <a:pt x="192" y="206"/>
                  </a:lnTo>
                  <a:lnTo>
                    <a:pt x="192" y="202"/>
                  </a:lnTo>
                  <a:lnTo>
                    <a:pt x="190" y="198"/>
                  </a:lnTo>
                  <a:lnTo>
                    <a:pt x="190" y="196"/>
                  </a:lnTo>
                  <a:lnTo>
                    <a:pt x="188" y="191"/>
                  </a:lnTo>
                  <a:lnTo>
                    <a:pt x="188" y="189"/>
                  </a:lnTo>
                  <a:lnTo>
                    <a:pt x="188" y="183"/>
                  </a:lnTo>
                  <a:lnTo>
                    <a:pt x="188" y="181"/>
                  </a:lnTo>
                  <a:lnTo>
                    <a:pt x="186" y="175"/>
                  </a:lnTo>
                  <a:lnTo>
                    <a:pt x="186" y="173"/>
                  </a:lnTo>
                  <a:lnTo>
                    <a:pt x="186" y="170"/>
                  </a:lnTo>
                  <a:lnTo>
                    <a:pt x="186" y="166"/>
                  </a:lnTo>
                  <a:lnTo>
                    <a:pt x="184" y="162"/>
                  </a:lnTo>
                  <a:lnTo>
                    <a:pt x="184" y="160"/>
                  </a:lnTo>
                  <a:lnTo>
                    <a:pt x="182" y="156"/>
                  </a:lnTo>
                  <a:lnTo>
                    <a:pt x="182" y="153"/>
                  </a:lnTo>
                  <a:lnTo>
                    <a:pt x="182" y="149"/>
                  </a:lnTo>
                  <a:lnTo>
                    <a:pt x="182" y="147"/>
                  </a:lnTo>
                  <a:lnTo>
                    <a:pt x="180" y="143"/>
                  </a:lnTo>
                  <a:lnTo>
                    <a:pt x="180" y="141"/>
                  </a:lnTo>
                  <a:lnTo>
                    <a:pt x="180" y="137"/>
                  </a:lnTo>
                  <a:lnTo>
                    <a:pt x="180" y="135"/>
                  </a:lnTo>
                  <a:lnTo>
                    <a:pt x="180" y="134"/>
                  </a:lnTo>
                  <a:lnTo>
                    <a:pt x="180" y="130"/>
                  </a:lnTo>
                  <a:lnTo>
                    <a:pt x="180" y="128"/>
                  </a:lnTo>
                  <a:lnTo>
                    <a:pt x="180" y="128"/>
                  </a:lnTo>
                  <a:lnTo>
                    <a:pt x="177" y="124"/>
                  </a:lnTo>
                  <a:lnTo>
                    <a:pt x="175" y="122"/>
                  </a:lnTo>
                  <a:lnTo>
                    <a:pt x="171" y="120"/>
                  </a:lnTo>
                  <a:lnTo>
                    <a:pt x="169" y="118"/>
                  </a:lnTo>
                  <a:lnTo>
                    <a:pt x="167" y="116"/>
                  </a:lnTo>
                  <a:lnTo>
                    <a:pt x="163" y="115"/>
                  </a:lnTo>
                  <a:lnTo>
                    <a:pt x="161" y="113"/>
                  </a:lnTo>
                  <a:lnTo>
                    <a:pt x="159" y="113"/>
                  </a:lnTo>
                  <a:lnTo>
                    <a:pt x="156" y="111"/>
                  </a:lnTo>
                  <a:lnTo>
                    <a:pt x="154" y="111"/>
                  </a:lnTo>
                  <a:lnTo>
                    <a:pt x="152" y="109"/>
                  </a:lnTo>
                  <a:lnTo>
                    <a:pt x="150" y="109"/>
                  </a:lnTo>
                  <a:lnTo>
                    <a:pt x="144" y="107"/>
                  </a:lnTo>
                  <a:lnTo>
                    <a:pt x="140" y="107"/>
                  </a:lnTo>
                  <a:lnTo>
                    <a:pt x="135" y="103"/>
                  </a:lnTo>
                  <a:lnTo>
                    <a:pt x="131" y="103"/>
                  </a:lnTo>
                  <a:lnTo>
                    <a:pt x="127" y="103"/>
                  </a:lnTo>
                  <a:lnTo>
                    <a:pt x="123" y="103"/>
                  </a:lnTo>
                  <a:lnTo>
                    <a:pt x="118" y="105"/>
                  </a:lnTo>
                  <a:lnTo>
                    <a:pt x="114" y="107"/>
                  </a:lnTo>
                  <a:lnTo>
                    <a:pt x="110" y="107"/>
                  </a:lnTo>
                  <a:lnTo>
                    <a:pt x="106" y="109"/>
                  </a:lnTo>
                  <a:lnTo>
                    <a:pt x="102" y="109"/>
                  </a:lnTo>
                  <a:lnTo>
                    <a:pt x="101" y="111"/>
                  </a:lnTo>
                  <a:lnTo>
                    <a:pt x="97" y="113"/>
                  </a:lnTo>
                  <a:lnTo>
                    <a:pt x="93" y="113"/>
                  </a:lnTo>
                  <a:lnTo>
                    <a:pt x="91" y="116"/>
                  </a:lnTo>
                  <a:lnTo>
                    <a:pt x="87" y="118"/>
                  </a:lnTo>
                  <a:lnTo>
                    <a:pt x="85" y="118"/>
                  </a:lnTo>
                  <a:lnTo>
                    <a:pt x="83" y="120"/>
                  </a:lnTo>
                  <a:lnTo>
                    <a:pt x="80" y="122"/>
                  </a:lnTo>
                  <a:lnTo>
                    <a:pt x="76" y="126"/>
                  </a:lnTo>
                  <a:lnTo>
                    <a:pt x="74" y="128"/>
                  </a:lnTo>
                  <a:lnTo>
                    <a:pt x="74" y="128"/>
                  </a:lnTo>
                  <a:lnTo>
                    <a:pt x="74" y="130"/>
                  </a:lnTo>
                  <a:lnTo>
                    <a:pt x="74" y="132"/>
                  </a:lnTo>
                  <a:lnTo>
                    <a:pt x="74" y="134"/>
                  </a:lnTo>
                  <a:lnTo>
                    <a:pt x="74" y="135"/>
                  </a:lnTo>
                  <a:lnTo>
                    <a:pt x="74" y="137"/>
                  </a:lnTo>
                  <a:lnTo>
                    <a:pt x="74" y="139"/>
                  </a:lnTo>
                  <a:lnTo>
                    <a:pt x="74" y="141"/>
                  </a:lnTo>
                  <a:lnTo>
                    <a:pt x="74" y="145"/>
                  </a:lnTo>
                  <a:lnTo>
                    <a:pt x="72" y="147"/>
                  </a:lnTo>
                  <a:lnTo>
                    <a:pt x="72" y="151"/>
                  </a:lnTo>
                  <a:lnTo>
                    <a:pt x="72" y="154"/>
                  </a:lnTo>
                  <a:lnTo>
                    <a:pt x="72" y="158"/>
                  </a:lnTo>
                  <a:lnTo>
                    <a:pt x="72" y="162"/>
                  </a:lnTo>
                  <a:lnTo>
                    <a:pt x="72" y="166"/>
                  </a:lnTo>
                  <a:lnTo>
                    <a:pt x="72" y="170"/>
                  </a:lnTo>
                  <a:lnTo>
                    <a:pt x="72" y="173"/>
                  </a:lnTo>
                  <a:lnTo>
                    <a:pt x="72" y="179"/>
                  </a:lnTo>
                  <a:lnTo>
                    <a:pt x="72" y="183"/>
                  </a:lnTo>
                  <a:lnTo>
                    <a:pt x="70" y="187"/>
                  </a:lnTo>
                  <a:lnTo>
                    <a:pt x="70" y="191"/>
                  </a:lnTo>
                  <a:lnTo>
                    <a:pt x="70" y="194"/>
                  </a:lnTo>
                  <a:lnTo>
                    <a:pt x="70" y="200"/>
                  </a:lnTo>
                  <a:lnTo>
                    <a:pt x="70" y="202"/>
                  </a:lnTo>
                  <a:lnTo>
                    <a:pt x="70" y="208"/>
                  </a:lnTo>
                  <a:lnTo>
                    <a:pt x="70" y="210"/>
                  </a:lnTo>
                  <a:lnTo>
                    <a:pt x="70" y="215"/>
                  </a:lnTo>
                  <a:lnTo>
                    <a:pt x="70" y="219"/>
                  </a:lnTo>
                  <a:lnTo>
                    <a:pt x="70" y="223"/>
                  </a:lnTo>
                  <a:lnTo>
                    <a:pt x="70" y="225"/>
                  </a:lnTo>
                  <a:lnTo>
                    <a:pt x="70" y="229"/>
                  </a:lnTo>
                  <a:lnTo>
                    <a:pt x="66" y="227"/>
                  </a:lnTo>
                  <a:lnTo>
                    <a:pt x="63" y="225"/>
                  </a:lnTo>
                  <a:lnTo>
                    <a:pt x="57" y="223"/>
                  </a:lnTo>
                  <a:lnTo>
                    <a:pt x="55" y="221"/>
                  </a:lnTo>
                  <a:lnTo>
                    <a:pt x="51" y="217"/>
                  </a:lnTo>
                  <a:lnTo>
                    <a:pt x="47" y="215"/>
                  </a:lnTo>
                  <a:lnTo>
                    <a:pt x="44" y="213"/>
                  </a:lnTo>
                  <a:lnTo>
                    <a:pt x="40" y="210"/>
                  </a:lnTo>
                  <a:lnTo>
                    <a:pt x="38" y="208"/>
                  </a:lnTo>
                  <a:lnTo>
                    <a:pt x="34" y="206"/>
                  </a:lnTo>
                  <a:lnTo>
                    <a:pt x="32" y="202"/>
                  </a:lnTo>
                  <a:lnTo>
                    <a:pt x="28" y="198"/>
                  </a:lnTo>
                  <a:lnTo>
                    <a:pt x="26" y="194"/>
                  </a:lnTo>
                  <a:lnTo>
                    <a:pt x="25" y="191"/>
                  </a:lnTo>
                  <a:lnTo>
                    <a:pt x="21" y="189"/>
                  </a:lnTo>
                  <a:lnTo>
                    <a:pt x="19" y="185"/>
                  </a:lnTo>
                  <a:lnTo>
                    <a:pt x="17" y="181"/>
                  </a:lnTo>
                  <a:lnTo>
                    <a:pt x="13" y="177"/>
                  </a:lnTo>
                  <a:lnTo>
                    <a:pt x="11" y="173"/>
                  </a:lnTo>
                  <a:lnTo>
                    <a:pt x="11" y="172"/>
                  </a:lnTo>
                  <a:lnTo>
                    <a:pt x="9" y="166"/>
                  </a:lnTo>
                  <a:lnTo>
                    <a:pt x="7" y="162"/>
                  </a:lnTo>
                  <a:lnTo>
                    <a:pt x="6" y="158"/>
                  </a:lnTo>
                  <a:lnTo>
                    <a:pt x="4" y="154"/>
                  </a:lnTo>
                  <a:lnTo>
                    <a:pt x="4" y="149"/>
                  </a:lnTo>
                  <a:lnTo>
                    <a:pt x="2" y="145"/>
                  </a:lnTo>
                  <a:lnTo>
                    <a:pt x="2" y="141"/>
                  </a:lnTo>
                  <a:lnTo>
                    <a:pt x="0" y="137"/>
                  </a:lnTo>
                  <a:lnTo>
                    <a:pt x="0" y="134"/>
                  </a:lnTo>
                  <a:lnTo>
                    <a:pt x="0" y="128"/>
                  </a:lnTo>
                  <a:lnTo>
                    <a:pt x="0" y="124"/>
                  </a:lnTo>
                  <a:lnTo>
                    <a:pt x="0" y="120"/>
                  </a:lnTo>
                  <a:lnTo>
                    <a:pt x="0" y="116"/>
                  </a:lnTo>
                  <a:lnTo>
                    <a:pt x="0" y="113"/>
                  </a:lnTo>
                  <a:lnTo>
                    <a:pt x="0" y="111"/>
                  </a:lnTo>
                  <a:lnTo>
                    <a:pt x="0" y="107"/>
                  </a:lnTo>
                  <a:lnTo>
                    <a:pt x="0" y="103"/>
                  </a:lnTo>
                  <a:lnTo>
                    <a:pt x="0" y="101"/>
                  </a:lnTo>
                  <a:lnTo>
                    <a:pt x="2" y="97"/>
                  </a:lnTo>
                  <a:lnTo>
                    <a:pt x="2" y="96"/>
                  </a:lnTo>
                  <a:lnTo>
                    <a:pt x="2" y="92"/>
                  </a:lnTo>
                  <a:lnTo>
                    <a:pt x="2" y="90"/>
                  </a:lnTo>
                  <a:lnTo>
                    <a:pt x="4" y="86"/>
                  </a:lnTo>
                  <a:lnTo>
                    <a:pt x="4" y="84"/>
                  </a:lnTo>
                  <a:lnTo>
                    <a:pt x="6" y="80"/>
                  </a:lnTo>
                  <a:lnTo>
                    <a:pt x="7" y="78"/>
                  </a:lnTo>
                  <a:lnTo>
                    <a:pt x="7" y="75"/>
                  </a:lnTo>
                  <a:lnTo>
                    <a:pt x="9" y="73"/>
                  </a:lnTo>
                  <a:lnTo>
                    <a:pt x="9" y="69"/>
                  </a:lnTo>
                  <a:lnTo>
                    <a:pt x="11" y="67"/>
                  </a:lnTo>
                  <a:lnTo>
                    <a:pt x="11" y="65"/>
                  </a:lnTo>
                  <a:lnTo>
                    <a:pt x="13" y="61"/>
                  </a:lnTo>
                  <a:lnTo>
                    <a:pt x="17" y="58"/>
                  </a:lnTo>
                  <a:lnTo>
                    <a:pt x="21" y="54"/>
                  </a:lnTo>
                  <a:lnTo>
                    <a:pt x="23" y="48"/>
                  </a:lnTo>
                  <a:lnTo>
                    <a:pt x="26" y="44"/>
                  </a:lnTo>
                  <a:lnTo>
                    <a:pt x="30" y="39"/>
                  </a:lnTo>
                  <a:lnTo>
                    <a:pt x="36" y="35"/>
                  </a:lnTo>
                  <a:lnTo>
                    <a:pt x="40" y="31"/>
                  </a:lnTo>
                  <a:lnTo>
                    <a:pt x="44" y="27"/>
                  </a:lnTo>
                  <a:lnTo>
                    <a:pt x="47" y="23"/>
                  </a:lnTo>
                  <a:lnTo>
                    <a:pt x="53" y="19"/>
                  </a:lnTo>
                  <a:lnTo>
                    <a:pt x="55" y="18"/>
                  </a:lnTo>
                  <a:lnTo>
                    <a:pt x="57" y="18"/>
                  </a:lnTo>
                  <a:lnTo>
                    <a:pt x="61" y="14"/>
                  </a:lnTo>
                  <a:lnTo>
                    <a:pt x="63" y="14"/>
                  </a:lnTo>
                  <a:lnTo>
                    <a:pt x="64" y="12"/>
                  </a:lnTo>
                  <a:lnTo>
                    <a:pt x="68" y="12"/>
                  </a:lnTo>
                  <a:lnTo>
                    <a:pt x="70" y="10"/>
                  </a:lnTo>
                  <a:lnTo>
                    <a:pt x="74" y="10"/>
                  </a:lnTo>
                  <a:lnTo>
                    <a:pt x="76" y="6"/>
                  </a:lnTo>
                  <a:lnTo>
                    <a:pt x="80" y="6"/>
                  </a:lnTo>
                  <a:lnTo>
                    <a:pt x="82" y="4"/>
                  </a:lnTo>
                  <a:lnTo>
                    <a:pt x="83" y="4"/>
                  </a:lnTo>
                  <a:lnTo>
                    <a:pt x="87" y="4"/>
                  </a:lnTo>
                  <a:lnTo>
                    <a:pt x="91" y="2"/>
                  </a:lnTo>
                  <a:lnTo>
                    <a:pt x="93" y="2"/>
                  </a:lnTo>
                  <a:lnTo>
                    <a:pt x="97" y="2"/>
                  </a:lnTo>
                  <a:lnTo>
                    <a:pt x="99" y="0"/>
                  </a:lnTo>
                  <a:lnTo>
                    <a:pt x="102" y="0"/>
                  </a:lnTo>
                  <a:lnTo>
                    <a:pt x="106" y="0"/>
                  </a:lnTo>
                  <a:lnTo>
                    <a:pt x="108" y="0"/>
                  </a:lnTo>
                  <a:lnTo>
                    <a:pt x="110" y="0"/>
                  </a:lnTo>
                  <a:lnTo>
                    <a:pt x="114" y="0"/>
                  </a:lnTo>
                  <a:lnTo>
                    <a:pt x="118" y="0"/>
                  </a:lnTo>
                  <a:lnTo>
                    <a:pt x="120" y="0"/>
                  </a:lnTo>
                  <a:lnTo>
                    <a:pt x="123" y="0"/>
                  </a:lnTo>
                  <a:lnTo>
                    <a:pt x="127" y="0"/>
                  </a:lnTo>
                  <a:lnTo>
                    <a:pt x="129" y="0"/>
                  </a:lnTo>
                  <a:lnTo>
                    <a:pt x="133" y="0"/>
                  </a:lnTo>
                  <a:lnTo>
                    <a:pt x="135" y="0"/>
                  </a:lnTo>
                  <a:lnTo>
                    <a:pt x="139" y="0"/>
                  </a:lnTo>
                  <a:lnTo>
                    <a:pt x="142" y="0"/>
                  </a:lnTo>
                  <a:lnTo>
                    <a:pt x="144" y="2"/>
                  </a:lnTo>
                  <a:lnTo>
                    <a:pt x="146" y="2"/>
                  </a:lnTo>
                  <a:lnTo>
                    <a:pt x="150" y="2"/>
                  </a:lnTo>
                  <a:lnTo>
                    <a:pt x="154" y="4"/>
                  </a:lnTo>
                  <a:lnTo>
                    <a:pt x="156" y="4"/>
                  </a:lnTo>
                  <a:lnTo>
                    <a:pt x="159" y="4"/>
                  </a:lnTo>
                  <a:lnTo>
                    <a:pt x="161" y="6"/>
                  </a:lnTo>
                  <a:lnTo>
                    <a:pt x="163" y="6"/>
                  </a:lnTo>
                  <a:lnTo>
                    <a:pt x="167" y="10"/>
                  </a:lnTo>
                  <a:lnTo>
                    <a:pt x="169" y="10"/>
                  </a:lnTo>
                  <a:lnTo>
                    <a:pt x="173" y="12"/>
                  </a:lnTo>
                  <a:lnTo>
                    <a:pt x="175" y="12"/>
                  </a:lnTo>
                  <a:lnTo>
                    <a:pt x="178" y="14"/>
                  </a:lnTo>
                  <a:lnTo>
                    <a:pt x="180" y="14"/>
                  </a:lnTo>
                  <a:lnTo>
                    <a:pt x="182" y="18"/>
                  </a:lnTo>
                  <a:lnTo>
                    <a:pt x="186" y="18"/>
                  </a:lnTo>
                  <a:lnTo>
                    <a:pt x="188" y="19"/>
                  </a:lnTo>
                  <a:lnTo>
                    <a:pt x="192" y="23"/>
                  </a:lnTo>
                  <a:lnTo>
                    <a:pt x="198" y="27"/>
                  </a:lnTo>
                  <a:lnTo>
                    <a:pt x="201" y="31"/>
                  </a:lnTo>
                  <a:lnTo>
                    <a:pt x="205" y="35"/>
                  </a:lnTo>
                  <a:lnTo>
                    <a:pt x="209" y="39"/>
                  </a:lnTo>
                  <a:lnTo>
                    <a:pt x="215" y="44"/>
                  </a:lnTo>
                  <a:lnTo>
                    <a:pt x="217" y="48"/>
                  </a:lnTo>
                  <a:lnTo>
                    <a:pt x="220" y="54"/>
                  </a:lnTo>
                  <a:lnTo>
                    <a:pt x="224" y="58"/>
                  </a:lnTo>
                  <a:lnTo>
                    <a:pt x="226" y="61"/>
                  </a:lnTo>
                  <a:lnTo>
                    <a:pt x="228" y="65"/>
                  </a:lnTo>
                  <a:lnTo>
                    <a:pt x="230" y="67"/>
                  </a:lnTo>
                  <a:lnTo>
                    <a:pt x="232" y="69"/>
                  </a:lnTo>
                  <a:lnTo>
                    <a:pt x="232" y="73"/>
                  </a:lnTo>
                  <a:lnTo>
                    <a:pt x="234" y="75"/>
                  </a:lnTo>
                  <a:lnTo>
                    <a:pt x="234" y="78"/>
                  </a:lnTo>
                  <a:lnTo>
                    <a:pt x="234" y="80"/>
                  </a:lnTo>
                  <a:lnTo>
                    <a:pt x="236" y="84"/>
                  </a:lnTo>
                  <a:lnTo>
                    <a:pt x="236" y="86"/>
                  </a:lnTo>
                  <a:lnTo>
                    <a:pt x="237" y="90"/>
                  </a:lnTo>
                  <a:lnTo>
                    <a:pt x="239" y="92"/>
                  </a:lnTo>
                  <a:lnTo>
                    <a:pt x="239" y="96"/>
                  </a:lnTo>
                  <a:lnTo>
                    <a:pt x="239" y="97"/>
                  </a:lnTo>
                  <a:lnTo>
                    <a:pt x="241" y="101"/>
                  </a:lnTo>
                  <a:lnTo>
                    <a:pt x="241" y="103"/>
                  </a:lnTo>
                  <a:lnTo>
                    <a:pt x="241" y="107"/>
                  </a:lnTo>
                  <a:lnTo>
                    <a:pt x="241" y="111"/>
                  </a:lnTo>
                  <a:lnTo>
                    <a:pt x="241" y="113"/>
                  </a:lnTo>
                  <a:lnTo>
                    <a:pt x="241" y="116"/>
                  </a:lnTo>
                  <a:lnTo>
                    <a:pt x="241" y="120"/>
                  </a:lnTo>
                  <a:lnTo>
                    <a:pt x="241" y="122"/>
                  </a:lnTo>
                  <a:lnTo>
                    <a:pt x="241" y="128"/>
                  </a:lnTo>
                  <a:lnTo>
                    <a:pt x="241" y="130"/>
                  </a:lnTo>
                  <a:lnTo>
                    <a:pt x="241" y="134"/>
                  </a:lnTo>
                  <a:lnTo>
                    <a:pt x="239" y="137"/>
                  </a:lnTo>
                  <a:lnTo>
                    <a:pt x="239" y="141"/>
                  </a:lnTo>
                  <a:lnTo>
                    <a:pt x="239" y="145"/>
                  </a:lnTo>
                  <a:lnTo>
                    <a:pt x="239" y="149"/>
                  </a:lnTo>
                  <a:lnTo>
                    <a:pt x="237" y="153"/>
                  </a:lnTo>
                  <a:lnTo>
                    <a:pt x="236" y="154"/>
                  </a:lnTo>
                  <a:lnTo>
                    <a:pt x="234" y="158"/>
                  </a:lnTo>
                  <a:lnTo>
                    <a:pt x="234" y="162"/>
                  </a:lnTo>
                  <a:lnTo>
                    <a:pt x="232" y="164"/>
                  </a:lnTo>
                  <a:lnTo>
                    <a:pt x="232" y="168"/>
                  </a:lnTo>
                  <a:lnTo>
                    <a:pt x="230" y="172"/>
                  </a:lnTo>
                  <a:lnTo>
                    <a:pt x="230" y="173"/>
                  </a:lnTo>
                  <a:lnTo>
                    <a:pt x="226" y="177"/>
                  </a:lnTo>
                  <a:lnTo>
                    <a:pt x="224" y="181"/>
                  </a:lnTo>
                  <a:lnTo>
                    <a:pt x="222" y="183"/>
                  </a:lnTo>
                  <a:lnTo>
                    <a:pt x="222" y="187"/>
                  </a:lnTo>
                  <a:lnTo>
                    <a:pt x="220" y="189"/>
                  </a:lnTo>
                  <a:lnTo>
                    <a:pt x="217" y="191"/>
                  </a:lnTo>
                  <a:lnTo>
                    <a:pt x="215" y="194"/>
                  </a:lnTo>
                  <a:lnTo>
                    <a:pt x="213" y="198"/>
                  </a:lnTo>
                  <a:lnTo>
                    <a:pt x="209" y="200"/>
                  </a:lnTo>
                  <a:lnTo>
                    <a:pt x="207" y="202"/>
                  </a:lnTo>
                  <a:lnTo>
                    <a:pt x="205" y="206"/>
                  </a:lnTo>
                  <a:lnTo>
                    <a:pt x="203" y="208"/>
                  </a:lnTo>
                  <a:lnTo>
                    <a:pt x="199" y="210"/>
                  </a:lnTo>
                  <a:lnTo>
                    <a:pt x="198" y="211"/>
                  </a:lnTo>
                  <a:lnTo>
                    <a:pt x="196" y="213"/>
                  </a:lnTo>
                  <a:lnTo>
                    <a:pt x="194" y="217"/>
                  </a:lnTo>
                  <a:lnTo>
                    <a:pt x="194"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4"/>
            <p:cNvSpPr>
              <a:spLocks/>
            </p:cNvSpPr>
            <p:nvPr/>
          </p:nvSpPr>
          <p:spPr bwMode="auto">
            <a:xfrm>
              <a:off x="5376863" y="3048000"/>
              <a:ext cx="338138" cy="136525"/>
            </a:xfrm>
            <a:custGeom>
              <a:avLst/>
              <a:gdLst/>
              <a:ahLst/>
              <a:cxnLst>
                <a:cxn ang="0">
                  <a:pos x="0" y="173"/>
                </a:cxn>
                <a:cxn ang="0">
                  <a:pos x="90" y="125"/>
                </a:cxn>
                <a:cxn ang="0">
                  <a:pos x="337" y="0"/>
                </a:cxn>
                <a:cxn ang="0">
                  <a:pos x="426" y="21"/>
                </a:cxn>
                <a:cxn ang="0">
                  <a:pos x="40" y="167"/>
                </a:cxn>
                <a:cxn ang="0">
                  <a:pos x="0" y="173"/>
                </a:cxn>
                <a:cxn ang="0">
                  <a:pos x="0" y="173"/>
                </a:cxn>
              </a:cxnLst>
              <a:rect l="0" t="0" r="r" b="b"/>
              <a:pathLst>
                <a:path w="426" h="173">
                  <a:moveTo>
                    <a:pt x="0" y="173"/>
                  </a:moveTo>
                  <a:lnTo>
                    <a:pt x="90" y="125"/>
                  </a:lnTo>
                  <a:lnTo>
                    <a:pt x="337" y="0"/>
                  </a:lnTo>
                  <a:lnTo>
                    <a:pt x="426" y="21"/>
                  </a:lnTo>
                  <a:lnTo>
                    <a:pt x="40" y="167"/>
                  </a:lnTo>
                  <a:lnTo>
                    <a:pt x="0" y="173"/>
                  </a:lnTo>
                  <a:lnTo>
                    <a:pt x="0" y="1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5"/>
            <p:cNvSpPr>
              <a:spLocks/>
            </p:cNvSpPr>
            <p:nvPr/>
          </p:nvSpPr>
          <p:spPr bwMode="auto">
            <a:xfrm>
              <a:off x="5341938" y="3221038"/>
              <a:ext cx="309563" cy="28575"/>
            </a:xfrm>
            <a:custGeom>
              <a:avLst/>
              <a:gdLst/>
              <a:ahLst/>
              <a:cxnLst>
                <a:cxn ang="0">
                  <a:pos x="42" y="22"/>
                </a:cxn>
                <a:cxn ang="0">
                  <a:pos x="322" y="0"/>
                </a:cxn>
                <a:cxn ang="0">
                  <a:pos x="390" y="36"/>
                </a:cxn>
                <a:cxn ang="0">
                  <a:pos x="73" y="36"/>
                </a:cxn>
                <a:cxn ang="0">
                  <a:pos x="0" y="36"/>
                </a:cxn>
                <a:cxn ang="0">
                  <a:pos x="42" y="22"/>
                </a:cxn>
                <a:cxn ang="0">
                  <a:pos x="42" y="22"/>
                </a:cxn>
              </a:cxnLst>
              <a:rect l="0" t="0" r="r" b="b"/>
              <a:pathLst>
                <a:path w="390" h="36">
                  <a:moveTo>
                    <a:pt x="42" y="22"/>
                  </a:moveTo>
                  <a:lnTo>
                    <a:pt x="322" y="0"/>
                  </a:lnTo>
                  <a:lnTo>
                    <a:pt x="390" y="36"/>
                  </a:lnTo>
                  <a:lnTo>
                    <a:pt x="73" y="36"/>
                  </a:lnTo>
                  <a:lnTo>
                    <a:pt x="0" y="36"/>
                  </a:lnTo>
                  <a:lnTo>
                    <a:pt x="42" y="22"/>
                  </a:lnTo>
                  <a:lnTo>
                    <a:pt x="4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6"/>
            <p:cNvSpPr>
              <a:spLocks/>
            </p:cNvSpPr>
            <p:nvPr/>
          </p:nvSpPr>
          <p:spPr bwMode="auto">
            <a:xfrm>
              <a:off x="5319713" y="3305175"/>
              <a:ext cx="139700" cy="36513"/>
            </a:xfrm>
            <a:custGeom>
              <a:avLst/>
              <a:gdLst/>
              <a:ahLst/>
              <a:cxnLst>
                <a:cxn ang="0">
                  <a:pos x="27" y="0"/>
                </a:cxn>
                <a:cxn ang="0">
                  <a:pos x="68" y="6"/>
                </a:cxn>
                <a:cxn ang="0">
                  <a:pos x="177" y="17"/>
                </a:cxn>
                <a:cxn ang="0">
                  <a:pos x="131" y="46"/>
                </a:cxn>
                <a:cxn ang="0">
                  <a:pos x="0" y="4"/>
                </a:cxn>
                <a:cxn ang="0">
                  <a:pos x="27" y="0"/>
                </a:cxn>
                <a:cxn ang="0">
                  <a:pos x="27" y="0"/>
                </a:cxn>
              </a:cxnLst>
              <a:rect l="0" t="0" r="r" b="b"/>
              <a:pathLst>
                <a:path w="177" h="46">
                  <a:moveTo>
                    <a:pt x="27" y="0"/>
                  </a:moveTo>
                  <a:lnTo>
                    <a:pt x="68" y="6"/>
                  </a:lnTo>
                  <a:lnTo>
                    <a:pt x="177" y="17"/>
                  </a:lnTo>
                  <a:lnTo>
                    <a:pt x="131" y="46"/>
                  </a:lnTo>
                  <a:lnTo>
                    <a:pt x="0" y="4"/>
                  </a:lnTo>
                  <a:lnTo>
                    <a:pt x="27" y="0"/>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7"/>
            <p:cNvSpPr>
              <a:spLocks/>
            </p:cNvSpPr>
            <p:nvPr/>
          </p:nvSpPr>
          <p:spPr bwMode="auto">
            <a:xfrm>
              <a:off x="4648200" y="3324225"/>
              <a:ext cx="376238" cy="109538"/>
            </a:xfrm>
            <a:custGeom>
              <a:avLst/>
              <a:gdLst/>
              <a:ahLst/>
              <a:cxnLst>
                <a:cxn ang="0">
                  <a:pos x="473" y="0"/>
                </a:cxn>
                <a:cxn ang="0">
                  <a:pos x="40" y="137"/>
                </a:cxn>
                <a:cxn ang="0">
                  <a:pos x="0" y="104"/>
                </a:cxn>
                <a:cxn ang="0">
                  <a:pos x="405" y="11"/>
                </a:cxn>
                <a:cxn ang="0">
                  <a:pos x="454" y="0"/>
                </a:cxn>
                <a:cxn ang="0">
                  <a:pos x="473" y="0"/>
                </a:cxn>
                <a:cxn ang="0">
                  <a:pos x="473" y="0"/>
                </a:cxn>
              </a:cxnLst>
              <a:rect l="0" t="0" r="r" b="b"/>
              <a:pathLst>
                <a:path w="473" h="137">
                  <a:moveTo>
                    <a:pt x="473" y="0"/>
                  </a:moveTo>
                  <a:lnTo>
                    <a:pt x="40" y="137"/>
                  </a:lnTo>
                  <a:lnTo>
                    <a:pt x="0" y="104"/>
                  </a:lnTo>
                  <a:lnTo>
                    <a:pt x="405" y="11"/>
                  </a:lnTo>
                  <a:lnTo>
                    <a:pt x="454" y="0"/>
                  </a:lnTo>
                  <a:lnTo>
                    <a:pt x="473" y="0"/>
                  </a:lnTo>
                  <a:lnTo>
                    <a:pt x="4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8"/>
            <p:cNvSpPr>
              <a:spLocks/>
            </p:cNvSpPr>
            <p:nvPr/>
          </p:nvSpPr>
          <p:spPr bwMode="auto">
            <a:xfrm>
              <a:off x="4884738" y="3235325"/>
              <a:ext cx="158750" cy="25400"/>
            </a:xfrm>
            <a:custGeom>
              <a:avLst/>
              <a:gdLst/>
              <a:ahLst/>
              <a:cxnLst>
                <a:cxn ang="0">
                  <a:pos x="200" y="32"/>
                </a:cxn>
                <a:cxn ang="0">
                  <a:pos x="0" y="32"/>
                </a:cxn>
                <a:cxn ang="0">
                  <a:pos x="19" y="0"/>
                </a:cxn>
                <a:cxn ang="0">
                  <a:pos x="141" y="13"/>
                </a:cxn>
                <a:cxn ang="0">
                  <a:pos x="175" y="17"/>
                </a:cxn>
                <a:cxn ang="0">
                  <a:pos x="200" y="32"/>
                </a:cxn>
                <a:cxn ang="0">
                  <a:pos x="200" y="32"/>
                </a:cxn>
              </a:cxnLst>
              <a:rect l="0" t="0" r="r" b="b"/>
              <a:pathLst>
                <a:path w="200" h="32">
                  <a:moveTo>
                    <a:pt x="200" y="32"/>
                  </a:moveTo>
                  <a:lnTo>
                    <a:pt x="0" y="32"/>
                  </a:lnTo>
                  <a:lnTo>
                    <a:pt x="19" y="0"/>
                  </a:lnTo>
                  <a:lnTo>
                    <a:pt x="141" y="13"/>
                  </a:lnTo>
                  <a:lnTo>
                    <a:pt x="175" y="17"/>
                  </a:lnTo>
                  <a:lnTo>
                    <a:pt x="200" y="32"/>
                  </a:lnTo>
                  <a:lnTo>
                    <a:pt x="20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9"/>
            <p:cNvSpPr>
              <a:spLocks/>
            </p:cNvSpPr>
            <p:nvPr/>
          </p:nvSpPr>
          <p:spPr bwMode="auto">
            <a:xfrm>
              <a:off x="4776788" y="3114675"/>
              <a:ext cx="288925" cy="69850"/>
            </a:xfrm>
            <a:custGeom>
              <a:avLst/>
              <a:gdLst/>
              <a:ahLst/>
              <a:cxnLst>
                <a:cxn ang="0">
                  <a:pos x="38" y="0"/>
                </a:cxn>
                <a:cxn ang="0">
                  <a:pos x="365" y="81"/>
                </a:cxn>
                <a:cxn ang="0">
                  <a:pos x="338" y="87"/>
                </a:cxn>
                <a:cxn ang="0">
                  <a:pos x="0" y="32"/>
                </a:cxn>
                <a:cxn ang="0">
                  <a:pos x="20" y="15"/>
                </a:cxn>
                <a:cxn ang="0">
                  <a:pos x="38" y="0"/>
                </a:cxn>
                <a:cxn ang="0">
                  <a:pos x="38" y="0"/>
                </a:cxn>
              </a:cxnLst>
              <a:rect l="0" t="0" r="r" b="b"/>
              <a:pathLst>
                <a:path w="365" h="87">
                  <a:moveTo>
                    <a:pt x="38" y="0"/>
                  </a:moveTo>
                  <a:lnTo>
                    <a:pt x="365" y="81"/>
                  </a:lnTo>
                  <a:lnTo>
                    <a:pt x="338" y="87"/>
                  </a:lnTo>
                  <a:lnTo>
                    <a:pt x="0" y="32"/>
                  </a:lnTo>
                  <a:lnTo>
                    <a:pt x="20" y="15"/>
                  </a:lnTo>
                  <a:lnTo>
                    <a:pt x="38"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p:nvGrpSpPr>
        <p:grpSpPr>
          <a:xfrm>
            <a:off x="7162800" y="3200400"/>
            <a:ext cx="645349" cy="233363"/>
            <a:chOff x="4648200" y="3048000"/>
            <a:chExt cx="1066801" cy="385763"/>
          </a:xfrm>
        </p:grpSpPr>
        <p:sp>
          <p:nvSpPr>
            <p:cNvPr id="93" name="Freeform 12"/>
            <p:cNvSpPr>
              <a:spLocks/>
            </p:cNvSpPr>
            <p:nvPr/>
          </p:nvSpPr>
          <p:spPr bwMode="auto">
            <a:xfrm>
              <a:off x="5108575" y="3132138"/>
              <a:ext cx="192088" cy="180975"/>
            </a:xfrm>
            <a:custGeom>
              <a:avLst/>
              <a:gdLst/>
              <a:ahLst/>
              <a:cxnLst>
                <a:cxn ang="0">
                  <a:pos x="192" y="202"/>
                </a:cxn>
                <a:cxn ang="0">
                  <a:pos x="188" y="183"/>
                </a:cxn>
                <a:cxn ang="0">
                  <a:pos x="186" y="166"/>
                </a:cxn>
                <a:cxn ang="0">
                  <a:pos x="182" y="149"/>
                </a:cxn>
                <a:cxn ang="0">
                  <a:pos x="180" y="135"/>
                </a:cxn>
                <a:cxn ang="0">
                  <a:pos x="177" y="124"/>
                </a:cxn>
                <a:cxn ang="0">
                  <a:pos x="163" y="115"/>
                </a:cxn>
                <a:cxn ang="0">
                  <a:pos x="152" y="109"/>
                </a:cxn>
                <a:cxn ang="0">
                  <a:pos x="131" y="103"/>
                </a:cxn>
                <a:cxn ang="0">
                  <a:pos x="110" y="107"/>
                </a:cxn>
                <a:cxn ang="0">
                  <a:pos x="93" y="113"/>
                </a:cxn>
                <a:cxn ang="0">
                  <a:pos x="80" y="122"/>
                </a:cxn>
                <a:cxn ang="0">
                  <a:pos x="74" y="132"/>
                </a:cxn>
                <a:cxn ang="0">
                  <a:pos x="74" y="141"/>
                </a:cxn>
                <a:cxn ang="0">
                  <a:pos x="72" y="158"/>
                </a:cxn>
                <a:cxn ang="0">
                  <a:pos x="72" y="179"/>
                </a:cxn>
                <a:cxn ang="0">
                  <a:pos x="70" y="200"/>
                </a:cxn>
                <a:cxn ang="0">
                  <a:pos x="70" y="219"/>
                </a:cxn>
                <a:cxn ang="0">
                  <a:pos x="63" y="225"/>
                </a:cxn>
                <a:cxn ang="0">
                  <a:pos x="44" y="213"/>
                </a:cxn>
                <a:cxn ang="0">
                  <a:pos x="28" y="198"/>
                </a:cxn>
                <a:cxn ang="0">
                  <a:pos x="17" y="181"/>
                </a:cxn>
                <a:cxn ang="0">
                  <a:pos x="7" y="162"/>
                </a:cxn>
                <a:cxn ang="0">
                  <a:pos x="2" y="141"/>
                </a:cxn>
                <a:cxn ang="0">
                  <a:pos x="0" y="120"/>
                </a:cxn>
                <a:cxn ang="0">
                  <a:pos x="0" y="103"/>
                </a:cxn>
                <a:cxn ang="0">
                  <a:pos x="2" y="90"/>
                </a:cxn>
                <a:cxn ang="0">
                  <a:pos x="7" y="75"/>
                </a:cxn>
                <a:cxn ang="0">
                  <a:pos x="13" y="61"/>
                </a:cxn>
                <a:cxn ang="0">
                  <a:pos x="30" y="39"/>
                </a:cxn>
                <a:cxn ang="0">
                  <a:pos x="53" y="19"/>
                </a:cxn>
                <a:cxn ang="0">
                  <a:pos x="64" y="12"/>
                </a:cxn>
                <a:cxn ang="0">
                  <a:pos x="80" y="6"/>
                </a:cxn>
                <a:cxn ang="0">
                  <a:pos x="93" y="2"/>
                </a:cxn>
                <a:cxn ang="0">
                  <a:pos x="108" y="0"/>
                </a:cxn>
                <a:cxn ang="0">
                  <a:pos x="123" y="0"/>
                </a:cxn>
                <a:cxn ang="0">
                  <a:pos x="139" y="0"/>
                </a:cxn>
                <a:cxn ang="0">
                  <a:pos x="154" y="4"/>
                </a:cxn>
                <a:cxn ang="0">
                  <a:pos x="167" y="10"/>
                </a:cxn>
                <a:cxn ang="0">
                  <a:pos x="180" y="14"/>
                </a:cxn>
                <a:cxn ang="0">
                  <a:pos x="198" y="27"/>
                </a:cxn>
                <a:cxn ang="0">
                  <a:pos x="217" y="48"/>
                </a:cxn>
                <a:cxn ang="0">
                  <a:pos x="230" y="67"/>
                </a:cxn>
                <a:cxn ang="0">
                  <a:pos x="234" y="80"/>
                </a:cxn>
                <a:cxn ang="0">
                  <a:pos x="239" y="96"/>
                </a:cxn>
                <a:cxn ang="0">
                  <a:pos x="241" y="111"/>
                </a:cxn>
                <a:cxn ang="0">
                  <a:pos x="241" y="128"/>
                </a:cxn>
                <a:cxn ang="0">
                  <a:pos x="239" y="145"/>
                </a:cxn>
                <a:cxn ang="0">
                  <a:pos x="234" y="162"/>
                </a:cxn>
                <a:cxn ang="0">
                  <a:pos x="226" y="177"/>
                </a:cxn>
                <a:cxn ang="0">
                  <a:pos x="217" y="191"/>
                </a:cxn>
                <a:cxn ang="0">
                  <a:pos x="205" y="206"/>
                </a:cxn>
                <a:cxn ang="0">
                  <a:pos x="194" y="217"/>
                </a:cxn>
              </a:cxnLst>
              <a:rect l="0" t="0" r="r" b="b"/>
              <a:pathLst>
                <a:path w="241" h="229">
                  <a:moveTo>
                    <a:pt x="194" y="217"/>
                  </a:moveTo>
                  <a:lnTo>
                    <a:pt x="194" y="213"/>
                  </a:lnTo>
                  <a:lnTo>
                    <a:pt x="192" y="210"/>
                  </a:lnTo>
                  <a:lnTo>
                    <a:pt x="192" y="206"/>
                  </a:lnTo>
                  <a:lnTo>
                    <a:pt x="192" y="202"/>
                  </a:lnTo>
                  <a:lnTo>
                    <a:pt x="190" y="198"/>
                  </a:lnTo>
                  <a:lnTo>
                    <a:pt x="190" y="196"/>
                  </a:lnTo>
                  <a:lnTo>
                    <a:pt x="188" y="191"/>
                  </a:lnTo>
                  <a:lnTo>
                    <a:pt x="188" y="189"/>
                  </a:lnTo>
                  <a:lnTo>
                    <a:pt x="188" y="183"/>
                  </a:lnTo>
                  <a:lnTo>
                    <a:pt x="188" y="181"/>
                  </a:lnTo>
                  <a:lnTo>
                    <a:pt x="186" y="175"/>
                  </a:lnTo>
                  <a:lnTo>
                    <a:pt x="186" y="173"/>
                  </a:lnTo>
                  <a:lnTo>
                    <a:pt x="186" y="170"/>
                  </a:lnTo>
                  <a:lnTo>
                    <a:pt x="186" y="166"/>
                  </a:lnTo>
                  <a:lnTo>
                    <a:pt x="184" y="162"/>
                  </a:lnTo>
                  <a:lnTo>
                    <a:pt x="184" y="160"/>
                  </a:lnTo>
                  <a:lnTo>
                    <a:pt x="182" y="156"/>
                  </a:lnTo>
                  <a:lnTo>
                    <a:pt x="182" y="153"/>
                  </a:lnTo>
                  <a:lnTo>
                    <a:pt x="182" y="149"/>
                  </a:lnTo>
                  <a:lnTo>
                    <a:pt x="182" y="147"/>
                  </a:lnTo>
                  <a:lnTo>
                    <a:pt x="180" y="143"/>
                  </a:lnTo>
                  <a:lnTo>
                    <a:pt x="180" y="141"/>
                  </a:lnTo>
                  <a:lnTo>
                    <a:pt x="180" y="137"/>
                  </a:lnTo>
                  <a:lnTo>
                    <a:pt x="180" y="135"/>
                  </a:lnTo>
                  <a:lnTo>
                    <a:pt x="180" y="134"/>
                  </a:lnTo>
                  <a:lnTo>
                    <a:pt x="180" y="130"/>
                  </a:lnTo>
                  <a:lnTo>
                    <a:pt x="180" y="128"/>
                  </a:lnTo>
                  <a:lnTo>
                    <a:pt x="180" y="128"/>
                  </a:lnTo>
                  <a:lnTo>
                    <a:pt x="177" y="124"/>
                  </a:lnTo>
                  <a:lnTo>
                    <a:pt x="175" y="122"/>
                  </a:lnTo>
                  <a:lnTo>
                    <a:pt x="171" y="120"/>
                  </a:lnTo>
                  <a:lnTo>
                    <a:pt x="169" y="118"/>
                  </a:lnTo>
                  <a:lnTo>
                    <a:pt x="167" y="116"/>
                  </a:lnTo>
                  <a:lnTo>
                    <a:pt x="163" y="115"/>
                  </a:lnTo>
                  <a:lnTo>
                    <a:pt x="161" y="113"/>
                  </a:lnTo>
                  <a:lnTo>
                    <a:pt x="159" y="113"/>
                  </a:lnTo>
                  <a:lnTo>
                    <a:pt x="156" y="111"/>
                  </a:lnTo>
                  <a:lnTo>
                    <a:pt x="154" y="111"/>
                  </a:lnTo>
                  <a:lnTo>
                    <a:pt x="152" y="109"/>
                  </a:lnTo>
                  <a:lnTo>
                    <a:pt x="150" y="109"/>
                  </a:lnTo>
                  <a:lnTo>
                    <a:pt x="144" y="107"/>
                  </a:lnTo>
                  <a:lnTo>
                    <a:pt x="140" y="107"/>
                  </a:lnTo>
                  <a:lnTo>
                    <a:pt x="135" y="103"/>
                  </a:lnTo>
                  <a:lnTo>
                    <a:pt x="131" y="103"/>
                  </a:lnTo>
                  <a:lnTo>
                    <a:pt x="127" y="103"/>
                  </a:lnTo>
                  <a:lnTo>
                    <a:pt x="123" y="103"/>
                  </a:lnTo>
                  <a:lnTo>
                    <a:pt x="118" y="105"/>
                  </a:lnTo>
                  <a:lnTo>
                    <a:pt x="114" y="107"/>
                  </a:lnTo>
                  <a:lnTo>
                    <a:pt x="110" y="107"/>
                  </a:lnTo>
                  <a:lnTo>
                    <a:pt x="106" y="109"/>
                  </a:lnTo>
                  <a:lnTo>
                    <a:pt x="102" y="109"/>
                  </a:lnTo>
                  <a:lnTo>
                    <a:pt x="101" y="111"/>
                  </a:lnTo>
                  <a:lnTo>
                    <a:pt x="97" y="113"/>
                  </a:lnTo>
                  <a:lnTo>
                    <a:pt x="93" y="113"/>
                  </a:lnTo>
                  <a:lnTo>
                    <a:pt x="91" y="116"/>
                  </a:lnTo>
                  <a:lnTo>
                    <a:pt x="87" y="118"/>
                  </a:lnTo>
                  <a:lnTo>
                    <a:pt x="85" y="118"/>
                  </a:lnTo>
                  <a:lnTo>
                    <a:pt x="83" y="120"/>
                  </a:lnTo>
                  <a:lnTo>
                    <a:pt x="80" y="122"/>
                  </a:lnTo>
                  <a:lnTo>
                    <a:pt x="76" y="126"/>
                  </a:lnTo>
                  <a:lnTo>
                    <a:pt x="74" y="128"/>
                  </a:lnTo>
                  <a:lnTo>
                    <a:pt x="74" y="128"/>
                  </a:lnTo>
                  <a:lnTo>
                    <a:pt x="74" y="130"/>
                  </a:lnTo>
                  <a:lnTo>
                    <a:pt x="74" y="132"/>
                  </a:lnTo>
                  <a:lnTo>
                    <a:pt x="74" y="134"/>
                  </a:lnTo>
                  <a:lnTo>
                    <a:pt x="74" y="135"/>
                  </a:lnTo>
                  <a:lnTo>
                    <a:pt x="74" y="137"/>
                  </a:lnTo>
                  <a:lnTo>
                    <a:pt x="74" y="139"/>
                  </a:lnTo>
                  <a:lnTo>
                    <a:pt x="74" y="141"/>
                  </a:lnTo>
                  <a:lnTo>
                    <a:pt x="74" y="145"/>
                  </a:lnTo>
                  <a:lnTo>
                    <a:pt x="72" y="147"/>
                  </a:lnTo>
                  <a:lnTo>
                    <a:pt x="72" y="151"/>
                  </a:lnTo>
                  <a:lnTo>
                    <a:pt x="72" y="154"/>
                  </a:lnTo>
                  <a:lnTo>
                    <a:pt x="72" y="158"/>
                  </a:lnTo>
                  <a:lnTo>
                    <a:pt x="72" y="162"/>
                  </a:lnTo>
                  <a:lnTo>
                    <a:pt x="72" y="166"/>
                  </a:lnTo>
                  <a:lnTo>
                    <a:pt x="72" y="170"/>
                  </a:lnTo>
                  <a:lnTo>
                    <a:pt x="72" y="173"/>
                  </a:lnTo>
                  <a:lnTo>
                    <a:pt x="72" y="179"/>
                  </a:lnTo>
                  <a:lnTo>
                    <a:pt x="72" y="183"/>
                  </a:lnTo>
                  <a:lnTo>
                    <a:pt x="70" y="187"/>
                  </a:lnTo>
                  <a:lnTo>
                    <a:pt x="70" y="191"/>
                  </a:lnTo>
                  <a:lnTo>
                    <a:pt x="70" y="194"/>
                  </a:lnTo>
                  <a:lnTo>
                    <a:pt x="70" y="200"/>
                  </a:lnTo>
                  <a:lnTo>
                    <a:pt x="70" y="202"/>
                  </a:lnTo>
                  <a:lnTo>
                    <a:pt x="70" y="208"/>
                  </a:lnTo>
                  <a:lnTo>
                    <a:pt x="70" y="210"/>
                  </a:lnTo>
                  <a:lnTo>
                    <a:pt x="70" y="215"/>
                  </a:lnTo>
                  <a:lnTo>
                    <a:pt x="70" y="219"/>
                  </a:lnTo>
                  <a:lnTo>
                    <a:pt x="70" y="223"/>
                  </a:lnTo>
                  <a:lnTo>
                    <a:pt x="70" y="225"/>
                  </a:lnTo>
                  <a:lnTo>
                    <a:pt x="70" y="229"/>
                  </a:lnTo>
                  <a:lnTo>
                    <a:pt x="66" y="227"/>
                  </a:lnTo>
                  <a:lnTo>
                    <a:pt x="63" y="225"/>
                  </a:lnTo>
                  <a:lnTo>
                    <a:pt x="57" y="223"/>
                  </a:lnTo>
                  <a:lnTo>
                    <a:pt x="55" y="221"/>
                  </a:lnTo>
                  <a:lnTo>
                    <a:pt x="51" y="217"/>
                  </a:lnTo>
                  <a:lnTo>
                    <a:pt x="47" y="215"/>
                  </a:lnTo>
                  <a:lnTo>
                    <a:pt x="44" y="213"/>
                  </a:lnTo>
                  <a:lnTo>
                    <a:pt x="40" y="210"/>
                  </a:lnTo>
                  <a:lnTo>
                    <a:pt x="38" y="208"/>
                  </a:lnTo>
                  <a:lnTo>
                    <a:pt x="34" y="206"/>
                  </a:lnTo>
                  <a:lnTo>
                    <a:pt x="32" y="202"/>
                  </a:lnTo>
                  <a:lnTo>
                    <a:pt x="28" y="198"/>
                  </a:lnTo>
                  <a:lnTo>
                    <a:pt x="26" y="194"/>
                  </a:lnTo>
                  <a:lnTo>
                    <a:pt x="25" y="191"/>
                  </a:lnTo>
                  <a:lnTo>
                    <a:pt x="21" y="189"/>
                  </a:lnTo>
                  <a:lnTo>
                    <a:pt x="19" y="185"/>
                  </a:lnTo>
                  <a:lnTo>
                    <a:pt x="17" y="181"/>
                  </a:lnTo>
                  <a:lnTo>
                    <a:pt x="13" y="177"/>
                  </a:lnTo>
                  <a:lnTo>
                    <a:pt x="11" y="173"/>
                  </a:lnTo>
                  <a:lnTo>
                    <a:pt x="11" y="172"/>
                  </a:lnTo>
                  <a:lnTo>
                    <a:pt x="9" y="166"/>
                  </a:lnTo>
                  <a:lnTo>
                    <a:pt x="7" y="162"/>
                  </a:lnTo>
                  <a:lnTo>
                    <a:pt x="6" y="158"/>
                  </a:lnTo>
                  <a:lnTo>
                    <a:pt x="4" y="154"/>
                  </a:lnTo>
                  <a:lnTo>
                    <a:pt x="4" y="149"/>
                  </a:lnTo>
                  <a:lnTo>
                    <a:pt x="2" y="145"/>
                  </a:lnTo>
                  <a:lnTo>
                    <a:pt x="2" y="141"/>
                  </a:lnTo>
                  <a:lnTo>
                    <a:pt x="0" y="137"/>
                  </a:lnTo>
                  <a:lnTo>
                    <a:pt x="0" y="134"/>
                  </a:lnTo>
                  <a:lnTo>
                    <a:pt x="0" y="128"/>
                  </a:lnTo>
                  <a:lnTo>
                    <a:pt x="0" y="124"/>
                  </a:lnTo>
                  <a:lnTo>
                    <a:pt x="0" y="120"/>
                  </a:lnTo>
                  <a:lnTo>
                    <a:pt x="0" y="116"/>
                  </a:lnTo>
                  <a:lnTo>
                    <a:pt x="0" y="113"/>
                  </a:lnTo>
                  <a:lnTo>
                    <a:pt x="0" y="111"/>
                  </a:lnTo>
                  <a:lnTo>
                    <a:pt x="0" y="107"/>
                  </a:lnTo>
                  <a:lnTo>
                    <a:pt x="0" y="103"/>
                  </a:lnTo>
                  <a:lnTo>
                    <a:pt x="0" y="101"/>
                  </a:lnTo>
                  <a:lnTo>
                    <a:pt x="2" y="97"/>
                  </a:lnTo>
                  <a:lnTo>
                    <a:pt x="2" y="96"/>
                  </a:lnTo>
                  <a:lnTo>
                    <a:pt x="2" y="92"/>
                  </a:lnTo>
                  <a:lnTo>
                    <a:pt x="2" y="90"/>
                  </a:lnTo>
                  <a:lnTo>
                    <a:pt x="4" y="86"/>
                  </a:lnTo>
                  <a:lnTo>
                    <a:pt x="4" y="84"/>
                  </a:lnTo>
                  <a:lnTo>
                    <a:pt x="6" y="80"/>
                  </a:lnTo>
                  <a:lnTo>
                    <a:pt x="7" y="78"/>
                  </a:lnTo>
                  <a:lnTo>
                    <a:pt x="7" y="75"/>
                  </a:lnTo>
                  <a:lnTo>
                    <a:pt x="9" y="73"/>
                  </a:lnTo>
                  <a:lnTo>
                    <a:pt x="9" y="69"/>
                  </a:lnTo>
                  <a:lnTo>
                    <a:pt x="11" y="67"/>
                  </a:lnTo>
                  <a:lnTo>
                    <a:pt x="11" y="65"/>
                  </a:lnTo>
                  <a:lnTo>
                    <a:pt x="13" y="61"/>
                  </a:lnTo>
                  <a:lnTo>
                    <a:pt x="17" y="58"/>
                  </a:lnTo>
                  <a:lnTo>
                    <a:pt x="21" y="54"/>
                  </a:lnTo>
                  <a:lnTo>
                    <a:pt x="23" y="48"/>
                  </a:lnTo>
                  <a:lnTo>
                    <a:pt x="26" y="44"/>
                  </a:lnTo>
                  <a:lnTo>
                    <a:pt x="30" y="39"/>
                  </a:lnTo>
                  <a:lnTo>
                    <a:pt x="36" y="35"/>
                  </a:lnTo>
                  <a:lnTo>
                    <a:pt x="40" y="31"/>
                  </a:lnTo>
                  <a:lnTo>
                    <a:pt x="44" y="27"/>
                  </a:lnTo>
                  <a:lnTo>
                    <a:pt x="47" y="23"/>
                  </a:lnTo>
                  <a:lnTo>
                    <a:pt x="53" y="19"/>
                  </a:lnTo>
                  <a:lnTo>
                    <a:pt x="55" y="18"/>
                  </a:lnTo>
                  <a:lnTo>
                    <a:pt x="57" y="18"/>
                  </a:lnTo>
                  <a:lnTo>
                    <a:pt x="61" y="14"/>
                  </a:lnTo>
                  <a:lnTo>
                    <a:pt x="63" y="14"/>
                  </a:lnTo>
                  <a:lnTo>
                    <a:pt x="64" y="12"/>
                  </a:lnTo>
                  <a:lnTo>
                    <a:pt x="68" y="12"/>
                  </a:lnTo>
                  <a:lnTo>
                    <a:pt x="70" y="10"/>
                  </a:lnTo>
                  <a:lnTo>
                    <a:pt x="74" y="10"/>
                  </a:lnTo>
                  <a:lnTo>
                    <a:pt x="76" y="6"/>
                  </a:lnTo>
                  <a:lnTo>
                    <a:pt x="80" y="6"/>
                  </a:lnTo>
                  <a:lnTo>
                    <a:pt x="82" y="4"/>
                  </a:lnTo>
                  <a:lnTo>
                    <a:pt x="83" y="4"/>
                  </a:lnTo>
                  <a:lnTo>
                    <a:pt x="87" y="4"/>
                  </a:lnTo>
                  <a:lnTo>
                    <a:pt x="91" y="2"/>
                  </a:lnTo>
                  <a:lnTo>
                    <a:pt x="93" y="2"/>
                  </a:lnTo>
                  <a:lnTo>
                    <a:pt x="97" y="2"/>
                  </a:lnTo>
                  <a:lnTo>
                    <a:pt x="99" y="0"/>
                  </a:lnTo>
                  <a:lnTo>
                    <a:pt x="102" y="0"/>
                  </a:lnTo>
                  <a:lnTo>
                    <a:pt x="106" y="0"/>
                  </a:lnTo>
                  <a:lnTo>
                    <a:pt x="108" y="0"/>
                  </a:lnTo>
                  <a:lnTo>
                    <a:pt x="110" y="0"/>
                  </a:lnTo>
                  <a:lnTo>
                    <a:pt x="114" y="0"/>
                  </a:lnTo>
                  <a:lnTo>
                    <a:pt x="118" y="0"/>
                  </a:lnTo>
                  <a:lnTo>
                    <a:pt x="120" y="0"/>
                  </a:lnTo>
                  <a:lnTo>
                    <a:pt x="123" y="0"/>
                  </a:lnTo>
                  <a:lnTo>
                    <a:pt x="127" y="0"/>
                  </a:lnTo>
                  <a:lnTo>
                    <a:pt x="129" y="0"/>
                  </a:lnTo>
                  <a:lnTo>
                    <a:pt x="133" y="0"/>
                  </a:lnTo>
                  <a:lnTo>
                    <a:pt x="135" y="0"/>
                  </a:lnTo>
                  <a:lnTo>
                    <a:pt x="139" y="0"/>
                  </a:lnTo>
                  <a:lnTo>
                    <a:pt x="142" y="0"/>
                  </a:lnTo>
                  <a:lnTo>
                    <a:pt x="144" y="2"/>
                  </a:lnTo>
                  <a:lnTo>
                    <a:pt x="146" y="2"/>
                  </a:lnTo>
                  <a:lnTo>
                    <a:pt x="150" y="2"/>
                  </a:lnTo>
                  <a:lnTo>
                    <a:pt x="154" y="4"/>
                  </a:lnTo>
                  <a:lnTo>
                    <a:pt x="156" y="4"/>
                  </a:lnTo>
                  <a:lnTo>
                    <a:pt x="159" y="4"/>
                  </a:lnTo>
                  <a:lnTo>
                    <a:pt x="161" y="6"/>
                  </a:lnTo>
                  <a:lnTo>
                    <a:pt x="163" y="6"/>
                  </a:lnTo>
                  <a:lnTo>
                    <a:pt x="167" y="10"/>
                  </a:lnTo>
                  <a:lnTo>
                    <a:pt x="169" y="10"/>
                  </a:lnTo>
                  <a:lnTo>
                    <a:pt x="173" y="12"/>
                  </a:lnTo>
                  <a:lnTo>
                    <a:pt x="175" y="12"/>
                  </a:lnTo>
                  <a:lnTo>
                    <a:pt x="178" y="14"/>
                  </a:lnTo>
                  <a:lnTo>
                    <a:pt x="180" y="14"/>
                  </a:lnTo>
                  <a:lnTo>
                    <a:pt x="182" y="18"/>
                  </a:lnTo>
                  <a:lnTo>
                    <a:pt x="186" y="18"/>
                  </a:lnTo>
                  <a:lnTo>
                    <a:pt x="188" y="19"/>
                  </a:lnTo>
                  <a:lnTo>
                    <a:pt x="192" y="23"/>
                  </a:lnTo>
                  <a:lnTo>
                    <a:pt x="198" y="27"/>
                  </a:lnTo>
                  <a:lnTo>
                    <a:pt x="201" y="31"/>
                  </a:lnTo>
                  <a:lnTo>
                    <a:pt x="205" y="35"/>
                  </a:lnTo>
                  <a:lnTo>
                    <a:pt x="209" y="39"/>
                  </a:lnTo>
                  <a:lnTo>
                    <a:pt x="215" y="44"/>
                  </a:lnTo>
                  <a:lnTo>
                    <a:pt x="217" y="48"/>
                  </a:lnTo>
                  <a:lnTo>
                    <a:pt x="220" y="54"/>
                  </a:lnTo>
                  <a:lnTo>
                    <a:pt x="224" y="58"/>
                  </a:lnTo>
                  <a:lnTo>
                    <a:pt x="226" y="61"/>
                  </a:lnTo>
                  <a:lnTo>
                    <a:pt x="228" y="65"/>
                  </a:lnTo>
                  <a:lnTo>
                    <a:pt x="230" y="67"/>
                  </a:lnTo>
                  <a:lnTo>
                    <a:pt x="232" y="69"/>
                  </a:lnTo>
                  <a:lnTo>
                    <a:pt x="232" y="73"/>
                  </a:lnTo>
                  <a:lnTo>
                    <a:pt x="234" y="75"/>
                  </a:lnTo>
                  <a:lnTo>
                    <a:pt x="234" y="78"/>
                  </a:lnTo>
                  <a:lnTo>
                    <a:pt x="234" y="80"/>
                  </a:lnTo>
                  <a:lnTo>
                    <a:pt x="236" y="84"/>
                  </a:lnTo>
                  <a:lnTo>
                    <a:pt x="236" y="86"/>
                  </a:lnTo>
                  <a:lnTo>
                    <a:pt x="237" y="90"/>
                  </a:lnTo>
                  <a:lnTo>
                    <a:pt x="239" y="92"/>
                  </a:lnTo>
                  <a:lnTo>
                    <a:pt x="239" y="96"/>
                  </a:lnTo>
                  <a:lnTo>
                    <a:pt x="239" y="97"/>
                  </a:lnTo>
                  <a:lnTo>
                    <a:pt x="241" y="101"/>
                  </a:lnTo>
                  <a:lnTo>
                    <a:pt x="241" y="103"/>
                  </a:lnTo>
                  <a:lnTo>
                    <a:pt x="241" y="107"/>
                  </a:lnTo>
                  <a:lnTo>
                    <a:pt x="241" y="111"/>
                  </a:lnTo>
                  <a:lnTo>
                    <a:pt x="241" y="113"/>
                  </a:lnTo>
                  <a:lnTo>
                    <a:pt x="241" y="116"/>
                  </a:lnTo>
                  <a:lnTo>
                    <a:pt x="241" y="120"/>
                  </a:lnTo>
                  <a:lnTo>
                    <a:pt x="241" y="122"/>
                  </a:lnTo>
                  <a:lnTo>
                    <a:pt x="241" y="128"/>
                  </a:lnTo>
                  <a:lnTo>
                    <a:pt x="241" y="130"/>
                  </a:lnTo>
                  <a:lnTo>
                    <a:pt x="241" y="134"/>
                  </a:lnTo>
                  <a:lnTo>
                    <a:pt x="239" y="137"/>
                  </a:lnTo>
                  <a:lnTo>
                    <a:pt x="239" y="141"/>
                  </a:lnTo>
                  <a:lnTo>
                    <a:pt x="239" y="145"/>
                  </a:lnTo>
                  <a:lnTo>
                    <a:pt x="239" y="149"/>
                  </a:lnTo>
                  <a:lnTo>
                    <a:pt x="237" y="153"/>
                  </a:lnTo>
                  <a:lnTo>
                    <a:pt x="236" y="154"/>
                  </a:lnTo>
                  <a:lnTo>
                    <a:pt x="234" y="158"/>
                  </a:lnTo>
                  <a:lnTo>
                    <a:pt x="234" y="162"/>
                  </a:lnTo>
                  <a:lnTo>
                    <a:pt x="232" y="164"/>
                  </a:lnTo>
                  <a:lnTo>
                    <a:pt x="232" y="168"/>
                  </a:lnTo>
                  <a:lnTo>
                    <a:pt x="230" y="172"/>
                  </a:lnTo>
                  <a:lnTo>
                    <a:pt x="230" y="173"/>
                  </a:lnTo>
                  <a:lnTo>
                    <a:pt x="226" y="177"/>
                  </a:lnTo>
                  <a:lnTo>
                    <a:pt x="224" y="181"/>
                  </a:lnTo>
                  <a:lnTo>
                    <a:pt x="222" y="183"/>
                  </a:lnTo>
                  <a:lnTo>
                    <a:pt x="222" y="187"/>
                  </a:lnTo>
                  <a:lnTo>
                    <a:pt x="220" y="189"/>
                  </a:lnTo>
                  <a:lnTo>
                    <a:pt x="217" y="191"/>
                  </a:lnTo>
                  <a:lnTo>
                    <a:pt x="215" y="194"/>
                  </a:lnTo>
                  <a:lnTo>
                    <a:pt x="213" y="198"/>
                  </a:lnTo>
                  <a:lnTo>
                    <a:pt x="209" y="200"/>
                  </a:lnTo>
                  <a:lnTo>
                    <a:pt x="207" y="202"/>
                  </a:lnTo>
                  <a:lnTo>
                    <a:pt x="205" y="206"/>
                  </a:lnTo>
                  <a:lnTo>
                    <a:pt x="203" y="208"/>
                  </a:lnTo>
                  <a:lnTo>
                    <a:pt x="199" y="210"/>
                  </a:lnTo>
                  <a:lnTo>
                    <a:pt x="198" y="211"/>
                  </a:lnTo>
                  <a:lnTo>
                    <a:pt x="196" y="213"/>
                  </a:lnTo>
                  <a:lnTo>
                    <a:pt x="194" y="217"/>
                  </a:lnTo>
                  <a:lnTo>
                    <a:pt x="194"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5376863" y="3048000"/>
              <a:ext cx="338138" cy="136525"/>
            </a:xfrm>
            <a:custGeom>
              <a:avLst/>
              <a:gdLst/>
              <a:ahLst/>
              <a:cxnLst>
                <a:cxn ang="0">
                  <a:pos x="0" y="173"/>
                </a:cxn>
                <a:cxn ang="0">
                  <a:pos x="90" y="125"/>
                </a:cxn>
                <a:cxn ang="0">
                  <a:pos x="337" y="0"/>
                </a:cxn>
                <a:cxn ang="0">
                  <a:pos x="426" y="21"/>
                </a:cxn>
                <a:cxn ang="0">
                  <a:pos x="40" y="167"/>
                </a:cxn>
                <a:cxn ang="0">
                  <a:pos x="0" y="173"/>
                </a:cxn>
                <a:cxn ang="0">
                  <a:pos x="0" y="173"/>
                </a:cxn>
              </a:cxnLst>
              <a:rect l="0" t="0" r="r" b="b"/>
              <a:pathLst>
                <a:path w="426" h="173">
                  <a:moveTo>
                    <a:pt x="0" y="173"/>
                  </a:moveTo>
                  <a:lnTo>
                    <a:pt x="90" y="125"/>
                  </a:lnTo>
                  <a:lnTo>
                    <a:pt x="337" y="0"/>
                  </a:lnTo>
                  <a:lnTo>
                    <a:pt x="426" y="21"/>
                  </a:lnTo>
                  <a:lnTo>
                    <a:pt x="40" y="167"/>
                  </a:lnTo>
                  <a:lnTo>
                    <a:pt x="0" y="173"/>
                  </a:lnTo>
                  <a:lnTo>
                    <a:pt x="0" y="1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5341938" y="3221038"/>
              <a:ext cx="309563" cy="28575"/>
            </a:xfrm>
            <a:custGeom>
              <a:avLst/>
              <a:gdLst/>
              <a:ahLst/>
              <a:cxnLst>
                <a:cxn ang="0">
                  <a:pos x="42" y="22"/>
                </a:cxn>
                <a:cxn ang="0">
                  <a:pos x="322" y="0"/>
                </a:cxn>
                <a:cxn ang="0">
                  <a:pos x="390" y="36"/>
                </a:cxn>
                <a:cxn ang="0">
                  <a:pos x="73" y="36"/>
                </a:cxn>
                <a:cxn ang="0">
                  <a:pos x="0" y="36"/>
                </a:cxn>
                <a:cxn ang="0">
                  <a:pos x="42" y="22"/>
                </a:cxn>
                <a:cxn ang="0">
                  <a:pos x="42" y="22"/>
                </a:cxn>
              </a:cxnLst>
              <a:rect l="0" t="0" r="r" b="b"/>
              <a:pathLst>
                <a:path w="390" h="36">
                  <a:moveTo>
                    <a:pt x="42" y="22"/>
                  </a:moveTo>
                  <a:lnTo>
                    <a:pt x="322" y="0"/>
                  </a:lnTo>
                  <a:lnTo>
                    <a:pt x="390" y="36"/>
                  </a:lnTo>
                  <a:lnTo>
                    <a:pt x="73" y="36"/>
                  </a:lnTo>
                  <a:lnTo>
                    <a:pt x="0" y="36"/>
                  </a:lnTo>
                  <a:lnTo>
                    <a:pt x="42" y="22"/>
                  </a:lnTo>
                  <a:lnTo>
                    <a:pt x="4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5319713" y="3305175"/>
              <a:ext cx="139700" cy="36513"/>
            </a:xfrm>
            <a:custGeom>
              <a:avLst/>
              <a:gdLst/>
              <a:ahLst/>
              <a:cxnLst>
                <a:cxn ang="0">
                  <a:pos x="27" y="0"/>
                </a:cxn>
                <a:cxn ang="0">
                  <a:pos x="68" y="6"/>
                </a:cxn>
                <a:cxn ang="0">
                  <a:pos x="177" y="17"/>
                </a:cxn>
                <a:cxn ang="0">
                  <a:pos x="131" y="46"/>
                </a:cxn>
                <a:cxn ang="0">
                  <a:pos x="0" y="4"/>
                </a:cxn>
                <a:cxn ang="0">
                  <a:pos x="27" y="0"/>
                </a:cxn>
                <a:cxn ang="0">
                  <a:pos x="27" y="0"/>
                </a:cxn>
              </a:cxnLst>
              <a:rect l="0" t="0" r="r" b="b"/>
              <a:pathLst>
                <a:path w="177" h="46">
                  <a:moveTo>
                    <a:pt x="27" y="0"/>
                  </a:moveTo>
                  <a:lnTo>
                    <a:pt x="68" y="6"/>
                  </a:lnTo>
                  <a:lnTo>
                    <a:pt x="177" y="17"/>
                  </a:lnTo>
                  <a:lnTo>
                    <a:pt x="131" y="46"/>
                  </a:lnTo>
                  <a:lnTo>
                    <a:pt x="0" y="4"/>
                  </a:lnTo>
                  <a:lnTo>
                    <a:pt x="27" y="0"/>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4648200" y="3324225"/>
              <a:ext cx="376238" cy="109538"/>
            </a:xfrm>
            <a:custGeom>
              <a:avLst/>
              <a:gdLst/>
              <a:ahLst/>
              <a:cxnLst>
                <a:cxn ang="0">
                  <a:pos x="473" y="0"/>
                </a:cxn>
                <a:cxn ang="0">
                  <a:pos x="40" y="137"/>
                </a:cxn>
                <a:cxn ang="0">
                  <a:pos x="0" y="104"/>
                </a:cxn>
                <a:cxn ang="0">
                  <a:pos x="405" y="11"/>
                </a:cxn>
                <a:cxn ang="0">
                  <a:pos x="454" y="0"/>
                </a:cxn>
                <a:cxn ang="0">
                  <a:pos x="473" y="0"/>
                </a:cxn>
                <a:cxn ang="0">
                  <a:pos x="473" y="0"/>
                </a:cxn>
              </a:cxnLst>
              <a:rect l="0" t="0" r="r" b="b"/>
              <a:pathLst>
                <a:path w="473" h="137">
                  <a:moveTo>
                    <a:pt x="473" y="0"/>
                  </a:moveTo>
                  <a:lnTo>
                    <a:pt x="40" y="137"/>
                  </a:lnTo>
                  <a:lnTo>
                    <a:pt x="0" y="104"/>
                  </a:lnTo>
                  <a:lnTo>
                    <a:pt x="405" y="11"/>
                  </a:lnTo>
                  <a:lnTo>
                    <a:pt x="454" y="0"/>
                  </a:lnTo>
                  <a:lnTo>
                    <a:pt x="473" y="0"/>
                  </a:lnTo>
                  <a:lnTo>
                    <a:pt x="4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4884738" y="3235325"/>
              <a:ext cx="158750" cy="25400"/>
            </a:xfrm>
            <a:custGeom>
              <a:avLst/>
              <a:gdLst/>
              <a:ahLst/>
              <a:cxnLst>
                <a:cxn ang="0">
                  <a:pos x="200" y="32"/>
                </a:cxn>
                <a:cxn ang="0">
                  <a:pos x="0" y="32"/>
                </a:cxn>
                <a:cxn ang="0">
                  <a:pos x="19" y="0"/>
                </a:cxn>
                <a:cxn ang="0">
                  <a:pos x="141" y="13"/>
                </a:cxn>
                <a:cxn ang="0">
                  <a:pos x="175" y="17"/>
                </a:cxn>
                <a:cxn ang="0">
                  <a:pos x="200" y="32"/>
                </a:cxn>
                <a:cxn ang="0">
                  <a:pos x="200" y="32"/>
                </a:cxn>
              </a:cxnLst>
              <a:rect l="0" t="0" r="r" b="b"/>
              <a:pathLst>
                <a:path w="200" h="32">
                  <a:moveTo>
                    <a:pt x="200" y="32"/>
                  </a:moveTo>
                  <a:lnTo>
                    <a:pt x="0" y="32"/>
                  </a:lnTo>
                  <a:lnTo>
                    <a:pt x="19" y="0"/>
                  </a:lnTo>
                  <a:lnTo>
                    <a:pt x="141" y="13"/>
                  </a:lnTo>
                  <a:lnTo>
                    <a:pt x="175" y="17"/>
                  </a:lnTo>
                  <a:lnTo>
                    <a:pt x="200" y="32"/>
                  </a:lnTo>
                  <a:lnTo>
                    <a:pt x="20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4776788" y="3114675"/>
              <a:ext cx="288925" cy="69850"/>
            </a:xfrm>
            <a:custGeom>
              <a:avLst/>
              <a:gdLst/>
              <a:ahLst/>
              <a:cxnLst>
                <a:cxn ang="0">
                  <a:pos x="38" y="0"/>
                </a:cxn>
                <a:cxn ang="0">
                  <a:pos x="365" y="81"/>
                </a:cxn>
                <a:cxn ang="0">
                  <a:pos x="338" y="87"/>
                </a:cxn>
                <a:cxn ang="0">
                  <a:pos x="0" y="32"/>
                </a:cxn>
                <a:cxn ang="0">
                  <a:pos x="20" y="15"/>
                </a:cxn>
                <a:cxn ang="0">
                  <a:pos x="38" y="0"/>
                </a:cxn>
                <a:cxn ang="0">
                  <a:pos x="38" y="0"/>
                </a:cxn>
              </a:cxnLst>
              <a:rect l="0" t="0" r="r" b="b"/>
              <a:pathLst>
                <a:path w="365" h="87">
                  <a:moveTo>
                    <a:pt x="38" y="0"/>
                  </a:moveTo>
                  <a:lnTo>
                    <a:pt x="365" y="81"/>
                  </a:lnTo>
                  <a:lnTo>
                    <a:pt x="338" y="87"/>
                  </a:lnTo>
                  <a:lnTo>
                    <a:pt x="0" y="32"/>
                  </a:lnTo>
                  <a:lnTo>
                    <a:pt x="20" y="15"/>
                  </a:lnTo>
                  <a:lnTo>
                    <a:pt x="38"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0" name="Group 99"/>
          <p:cNvGrpSpPr/>
          <p:nvPr/>
        </p:nvGrpSpPr>
        <p:grpSpPr>
          <a:xfrm>
            <a:off x="6096000" y="2895600"/>
            <a:ext cx="645349" cy="233363"/>
            <a:chOff x="4648200" y="3048000"/>
            <a:chExt cx="1066801" cy="385763"/>
          </a:xfrm>
        </p:grpSpPr>
        <p:sp>
          <p:nvSpPr>
            <p:cNvPr id="101" name="Freeform 12"/>
            <p:cNvSpPr>
              <a:spLocks/>
            </p:cNvSpPr>
            <p:nvPr/>
          </p:nvSpPr>
          <p:spPr bwMode="auto">
            <a:xfrm>
              <a:off x="5108575" y="3132138"/>
              <a:ext cx="192088" cy="180975"/>
            </a:xfrm>
            <a:custGeom>
              <a:avLst/>
              <a:gdLst/>
              <a:ahLst/>
              <a:cxnLst>
                <a:cxn ang="0">
                  <a:pos x="192" y="202"/>
                </a:cxn>
                <a:cxn ang="0">
                  <a:pos x="188" y="183"/>
                </a:cxn>
                <a:cxn ang="0">
                  <a:pos x="186" y="166"/>
                </a:cxn>
                <a:cxn ang="0">
                  <a:pos x="182" y="149"/>
                </a:cxn>
                <a:cxn ang="0">
                  <a:pos x="180" y="135"/>
                </a:cxn>
                <a:cxn ang="0">
                  <a:pos x="177" y="124"/>
                </a:cxn>
                <a:cxn ang="0">
                  <a:pos x="163" y="115"/>
                </a:cxn>
                <a:cxn ang="0">
                  <a:pos x="152" y="109"/>
                </a:cxn>
                <a:cxn ang="0">
                  <a:pos x="131" y="103"/>
                </a:cxn>
                <a:cxn ang="0">
                  <a:pos x="110" y="107"/>
                </a:cxn>
                <a:cxn ang="0">
                  <a:pos x="93" y="113"/>
                </a:cxn>
                <a:cxn ang="0">
                  <a:pos x="80" y="122"/>
                </a:cxn>
                <a:cxn ang="0">
                  <a:pos x="74" y="132"/>
                </a:cxn>
                <a:cxn ang="0">
                  <a:pos x="74" y="141"/>
                </a:cxn>
                <a:cxn ang="0">
                  <a:pos x="72" y="158"/>
                </a:cxn>
                <a:cxn ang="0">
                  <a:pos x="72" y="179"/>
                </a:cxn>
                <a:cxn ang="0">
                  <a:pos x="70" y="200"/>
                </a:cxn>
                <a:cxn ang="0">
                  <a:pos x="70" y="219"/>
                </a:cxn>
                <a:cxn ang="0">
                  <a:pos x="63" y="225"/>
                </a:cxn>
                <a:cxn ang="0">
                  <a:pos x="44" y="213"/>
                </a:cxn>
                <a:cxn ang="0">
                  <a:pos x="28" y="198"/>
                </a:cxn>
                <a:cxn ang="0">
                  <a:pos x="17" y="181"/>
                </a:cxn>
                <a:cxn ang="0">
                  <a:pos x="7" y="162"/>
                </a:cxn>
                <a:cxn ang="0">
                  <a:pos x="2" y="141"/>
                </a:cxn>
                <a:cxn ang="0">
                  <a:pos x="0" y="120"/>
                </a:cxn>
                <a:cxn ang="0">
                  <a:pos x="0" y="103"/>
                </a:cxn>
                <a:cxn ang="0">
                  <a:pos x="2" y="90"/>
                </a:cxn>
                <a:cxn ang="0">
                  <a:pos x="7" y="75"/>
                </a:cxn>
                <a:cxn ang="0">
                  <a:pos x="13" y="61"/>
                </a:cxn>
                <a:cxn ang="0">
                  <a:pos x="30" y="39"/>
                </a:cxn>
                <a:cxn ang="0">
                  <a:pos x="53" y="19"/>
                </a:cxn>
                <a:cxn ang="0">
                  <a:pos x="64" y="12"/>
                </a:cxn>
                <a:cxn ang="0">
                  <a:pos x="80" y="6"/>
                </a:cxn>
                <a:cxn ang="0">
                  <a:pos x="93" y="2"/>
                </a:cxn>
                <a:cxn ang="0">
                  <a:pos x="108" y="0"/>
                </a:cxn>
                <a:cxn ang="0">
                  <a:pos x="123" y="0"/>
                </a:cxn>
                <a:cxn ang="0">
                  <a:pos x="139" y="0"/>
                </a:cxn>
                <a:cxn ang="0">
                  <a:pos x="154" y="4"/>
                </a:cxn>
                <a:cxn ang="0">
                  <a:pos x="167" y="10"/>
                </a:cxn>
                <a:cxn ang="0">
                  <a:pos x="180" y="14"/>
                </a:cxn>
                <a:cxn ang="0">
                  <a:pos x="198" y="27"/>
                </a:cxn>
                <a:cxn ang="0">
                  <a:pos x="217" y="48"/>
                </a:cxn>
                <a:cxn ang="0">
                  <a:pos x="230" y="67"/>
                </a:cxn>
                <a:cxn ang="0">
                  <a:pos x="234" y="80"/>
                </a:cxn>
                <a:cxn ang="0">
                  <a:pos x="239" y="96"/>
                </a:cxn>
                <a:cxn ang="0">
                  <a:pos x="241" y="111"/>
                </a:cxn>
                <a:cxn ang="0">
                  <a:pos x="241" y="128"/>
                </a:cxn>
                <a:cxn ang="0">
                  <a:pos x="239" y="145"/>
                </a:cxn>
                <a:cxn ang="0">
                  <a:pos x="234" y="162"/>
                </a:cxn>
                <a:cxn ang="0">
                  <a:pos x="226" y="177"/>
                </a:cxn>
                <a:cxn ang="0">
                  <a:pos x="217" y="191"/>
                </a:cxn>
                <a:cxn ang="0">
                  <a:pos x="205" y="206"/>
                </a:cxn>
                <a:cxn ang="0">
                  <a:pos x="194" y="217"/>
                </a:cxn>
              </a:cxnLst>
              <a:rect l="0" t="0" r="r" b="b"/>
              <a:pathLst>
                <a:path w="241" h="229">
                  <a:moveTo>
                    <a:pt x="194" y="217"/>
                  </a:moveTo>
                  <a:lnTo>
                    <a:pt x="194" y="213"/>
                  </a:lnTo>
                  <a:lnTo>
                    <a:pt x="192" y="210"/>
                  </a:lnTo>
                  <a:lnTo>
                    <a:pt x="192" y="206"/>
                  </a:lnTo>
                  <a:lnTo>
                    <a:pt x="192" y="202"/>
                  </a:lnTo>
                  <a:lnTo>
                    <a:pt x="190" y="198"/>
                  </a:lnTo>
                  <a:lnTo>
                    <a:pt x="190" y="196"/>
                  </a:lnTo>
                  <a:lnTo>
                    <a:pt x="188" y="191"/>
                  </a:lnTo>
                  <a:lnTo>
                    <a:pt x="188" y="189"/>
                  </a:lnTo>
                  <a:lnTo>
                    <a:pt x="188" y="183"/>
                  </a:lnTo>
                  <a:lnTo>
                    <a:pt x="188" y="181"/>
                  </a:lnTo>
                  <a:lnTo>
                    <a:pt x="186" y="175"/>
                  </a:lnTo>
                  <a:lnTo>
                    <a:pt x="186" y="173"/>
                  </a:lnTo>
                  <a:lnTo>
                    <a:pt x="186" y="170"/>
                  </a:lnTo>
                  <a:lnTo>
                    <a:pt x="186" y="166"/>
                  </a:lnTo>
                  <a:lnTo>
                    <a:pt x="184" y="162"/>
                  </a:lnTo>
                  <a:lnTo>
                    <a:pt x="184" y="160"/>
                  </a:lnTo>
                  <a:lnTo>
                    <a:pt x="182" y="156"/>
                  </a:lnTo>
                  <a:lnTo>
                    <a:pt x="182" y="153"/>
                  </a:lnTo>
                  <a:lnTo>
                    <a:pt x="182" y="149"/>
                  </a:lnTo>
                  <a:lnTo>
                    <a:pt x="182" y="147"/>
                  </a:lnTo>
                  <a:lnTo>
                    <a:pt x="180" y="143"/>
                  </a:lnTo>
                  <a:lnTo>
                    <a:pt x="180" y="141"/>
                  </a:lnTo>
                  <a:lnTo>
                    <a:pt x="180" y="137"/>
                  </a:lnTo>
                  <a:lnTo>
                    <a:pt x="180" y="135"/>
                  </a:lnTo>
                  <a:lnTo>
                    <a:pt x="180" y="134"/>
                  </a:lnTo>
                  <a:lnTo>
                    <a:pt x="180" y="130"/>
                  </a:lnTo>
                  <a:lnTo>
                    <a:pt x="180" y="128"/>
                  </a:lnTo>
                  <a:lnTo>
                    <a:pt x="180" y="128"/>
                  </a:lnTo>
                  <a:lnTo>
                    <a:pt x="177" y="124"/>
                  </a:lnTo>
                  <a:lnTo>
                    <a:pt x="175" y="122"/>
                  </a:lnTo>
                  <a:lnTo>
                    <a:pt x="171" y="120"/>
                  </a:lnTo>
                  <a:lnTo>
                    <a:pt x="169" y="118"/>
                  </a:lnTo>
                  <a:lnTo>
                    <a:pt x="167" y="116"/>
                  </a:lnTo>
                  <a:lnTo>
                    <a:pt x="163" y="115"/>
                  </a:lnTo>
                  <a:lnTo>
                    <a:pt x="161" y="113"/>
                  </a:lnTo>
                  <a:lnTo>
                    <a:pt x="159" y="113"/>
                  </a:lnTo>
                  <a:lnTo>
                    <a:pt x="156" y="111"/>
                  </a:lnTo>
                  <a:lnTo>
                    <a:pt x="154" y="111"/>
                  </a:lnTo>
                  <a:lnTo>
                    <a:pt x="152" y="109"/>
                  </a:lnTo>
                  <a:lnTo>
                    <a:pt x="150" y="109"/>
                  </a:lnTo>
                  <a:lnTo>
                    <a:pt x="144" y="107"/>
                  </a:lnTo>
                  <a:lnTo>
                    <a:pt x="140" y="107"/>
                  </a:lnTo>
                  <a:lnTo>
                    <a:pt x="135" y="103"/>
                  </a:lnTo>
                  <a:lnTo>
                    <a:pt x="131" y="103"/>
                  </a:lnTo>
                  <a:lnTo>
                    <a:pt x="127" y="103"/>
                  </a:lnTo>
                  <a:lnTo>
                    <a:pt x="123" y="103"/>
                  </a:lnTo>
                  <a:lnTo>
                    <a:pt x="118" y="105"/>
                  </a:lnTo>
                  <a:lnTo>
                    <a:pt x="114" y="107"/>
                  </a:lnTo>
                  <a:lnTo>
                    <a:pt x="110" y="107"/>
                  </a:lnTo>
                  <a:lnTo>
                    <a:pt x="106" y="109"/>
                  </a:lnTo>
                  <a:lnTo>
                    <a:pt x="102" y="109"/>
                  </a:lnTo>
                  <a:lnTo>
                    <a:pt x="101" y="111"/>
                  </a:lnTo>
                  <a:lnTo>
                    <a:pt x="97" y="113"/>
                  </a:lnTo>
                  <a:lnTo>
                    <a:pt x="93" y="113"/>
                  </a:lnTo>
                  <a:lnTo>
                    <a:pt x="91" y="116"/>
                  </a:lnTo>
                  <a:lnTo>
                    <a:pt x="87" y="118"/>
                  </a:lnTo>
                  <a:lnTo>
                    <a:pt x="85" y="118"/>
                  </a:lnTo>
                  <a:lnTo>
                    <a:pt x="83" y="120"/>
                  </a:lnTo>
                  <a:lnTo>
                    <a:pt x="80" y="122"/>
                  </a:lnTo>
                  <a:lnTo>
                    <a:pt x="76" y="126"/>
                  </a:lnTo>
                  <a:lnTo>
                    <a:pt x="74" y="128"/>
                  </a:lnTo>
                  <a:lnTo>
                    <a:pt x="74" y="128"/>
                  </a:lnTo>
                  <a:lnTo>
                    <a:pt x="74" y="130"/>
                  </a:lnTo>
                  <a:lnTo>
                    <a:pt x="74" y="132"/>
                  </a:lnTo>
                  <a:lnTo>
                    <a:pt x="74" y="134"/>
                  </a:lnTo>
                  <a:lnTo>
                    <a:pt x="74" y="135"/>
                  </a:lnTo>
                  <a:lnTo>
                    <a:pt x="74" y="137"/>
                  </a:lnTo>
                  <a:lnTo>
                    <a:pt x="74" y="139"/>
                  </a:lnTo>
                  <a:lnTo>
                    <a:pt x="74" y="141"/>
                  </a:lnTo>
                  <a:lnTo>
                    <a:pt x="74" y="145"/>
                  </a:lnTo>
                  <a:lnTo>
                    <a:pt x="72" y="147"/>
                  </a:lnTo>
                  <a:lnTo>
                    <a:pt x="72" y="151"/>
                  </a:lnTo>
                  <a:lnTo>
                    <a:pt x="72" y="154"/>
                  </a:lnTo>
                  <a:lnTo>
                    <a:pt x="72" y="158"/>
                  </a:lnTo>
                  <a:lnTo>
                    <a:pt x="72" y="162"/>
                  </a:lnTo>
                  <a:lnTo>
                    <a:pt x="72" y="166"/>
                  </a:lnTo>
                  <a:lnTo>
                    <a:pt x="72" y="170"/>
                  </a:lnTo>
                  <a:lnTo>
                    <a:pt x="72" y="173"/>
                  </a:lnTo>
                  <a:lnTo>
                    <a:pt x="72" y="179"/>
                  </a:lnTo>
                  <a:lnTo>
                    <a:pt x="72" y="183"/>
                  </a:lnTo>
                  <a:lnTo>
                    <a:pt x="70" y="187"/>
                  </a:lnTo>
                  <a:lnTo>
                    <a:pt x="70" y="191"/>
                  </a:lnTo>
                  <a:lnTo>
                    <a:pt x="70" y="194"/>
                  </a:lnTo>
                  <a:lnTo>
                    <a:pt x="70" y="200"/>
                  </a:lnTo>
                  <a:lnTo>
                    <a:pt x="70" y="202"/>
                  </a:lnTo>
                  <a:lnTo>
                    <a:pt x="70" y="208"/>
                  </a:lnTo>
                  <a:lnTo>
                    <a:pt x="70" y="210"/>
                  </a:lnTo>
                  <a:lnTo>
                    <a:pt x="70" y="215"/>
                  </a:lnTo>
                  <a:lnTo>
                    <a:pt x="70" y="219"/>
                  </a:lnTo>
                  <a:lnTo>
                    <a:pt x="70" y="223"/>
                  </a:lnTo>
                  <a:lnTo>
                    <a:pt x="70" y="225"/>
                  </a:lnTo>
                  <a:lnTo>
                    <a:pt x="70" y="229"/>
                  </a:lnTo>
                  <a:lnTo>
                    <a:pt x="66" y="227"/>
                  </a:lnTo>
                  <a:lnTo>
                    <a:pt x="63" y="225"/>
                  </a:lnTo>
                  <a:lnTo>
                    <a:pt x="57" y="223"/>
                  </a:lnTo>
                  <a:lnTo>
                    <a:pt x="55" y="221"/>
                  </a:lnTo>
                  <a:lnTo>
                    <a:pt x="51" y="217"/>
                  </a:lnTo>
                  <a:lnTo>
                    <a:pt x="47" y="215"/>
                  </a:lnTo>
                  <a:lnTo>
                    <a:pt x="44" y="213"/>
                  </a:lnTo>
                  <a:lnTo>
                    <a:pt x="40" y="210"/>
                  </a:lnTo>
                  <a:lnTo>
                    <a:pt x="38" y="208"/>
                  </a:lnTo>
                  <a:lnTo>
                    <a:pt x="34" y="206"/>
                  </a:lnTo>
                  <a:lnTo>
                    <a:pt x="32" y="202"/>
                  </a:lnTo>
                  <a:lnTo>
                    <a:pt x="28" y="198"/>
                  </a:lnTo>
                  <a:lnTo>
                    <a:pt x="26" y="194"/>
                  </a:lnTo>
                  <a:lnTo>
                    <a:pt x="25" y="191"/>
                  </a:lnTo>
                  <a:lnTo>
                    <a:pt x="21" y="189"/>
                  </a:lnTo>
                  <a:lnTo>
                    <a:pt x="19" y="185"/>
                  </a:lnTo>
                  <a:lnTo>
                    <a:pt x="17" y="181"/>
                  </a:lnTo>
                  <a:lnTo>
                    <a:pt x="13" y="177"/>
                  </a:lnTo>
                  <a:lnTo>
                    <a:pt x="11" y="173"/>
                  </a:lnTo>
                  <a:lnTo>
                    <a:pt x="11" y="172"/>
                  </a:lnTo>
                  <a:lnTo>
                    <a:pt x="9" y="166"/>
                  </a:lnTo>
                  <a:lnTo>
                    <a:pt x="7" y="162"/>
                  </a:lnTo>
                  <a:lnTo>
                    <a:pt x="6" y="158"/>
                  </a:lnTo>
                  <a:lnTo>
                    <a:pt x="4" y="154"/>
                  </a:lnTo>
                  <a:lnTo>
                    <a:pt x="4" y="149"/>
                  </a:lnTo>
                  <a:lnTo>
                    <a:pt x="2" y="145"/>
                  </a:lnTo>
                  <a:lnTo>
                    <a:pt x="2" y="141"/>
                  </a:lnTo>
                  <a:lnTo>
                    <a:pt x="0" y="137"/>
                  </a:lnTo>
                  <a:lnTo>
                    <a:pt x="0" y="134"/>
                  </a:lnTo>
                  <a:lnTo>
                    <a:pt x="0" y="128"/>
                  </a:lnTo>
                  <a:lnTo>
                    <a:pt x="0" y="124"/>
                  </a:lnTo>
                  <a:lnTo>
                    <a:pt x="0" y="120"/>
                  </a:lnTo>
                  <a:lnTo>
                    <a:pt x="0" y="116"/>
                  </a:lnTo>
                  <a:lnTo>
                    <a:pt x="0" y="113"/>
                  </a:lnTo>
                  <a:lnTo>
                    <a:pt x="0" y="111"/>
                  </a:lnTo>
                  <a:lnTo>
                    <a:pt x="0" y="107"/>
                  </a:lnTo>
                  <a:lnTo>
                    <a:pt x="0" y="103"/>
                  </a:lnTo>
                  <a:lnTo>
                    <a:pt x="0" y="101"/>
                  </a:lnTo>
                  <a:lnTo>
                    <a:pt x="2" y="97"/>
                  </a:lnTo>
                  <a:lnTo>
                    <a:pt x="2" y="96"/>
                  </a:lnTo>
                  <a:lnTo>
                    <a:pt x="2" y="92"/>
                  </a:lnTo>
                  <a:lnTo>
                    <a:pt x="2" y="90"/>
                  </a:lnTo>
                  <a:lnTo>
                    <a:pt x="4" y="86"/>
                  </a:lnTo>
                  <a:lnTo>
                    <a:pt x="4" y="84"/>
                  </a:lnTo>
                  <a:lnTo>
                    <a:pt x="6" y="80"/>
                  </a:lnTo>
                  <a:lnTo>
                    <a:pt x="7" y="78"/>
                  </a:lnTo>
                  <a:lnTo>
                    <a:pt x="7" y="75"/>
                  </a:lnTo>
                  <a:lnTo>
                    <a:pt x="9" y="73"/>
                  </a:lnTo>
                  <a:lnTo>
                    <a:pt x="9" y="69"/>
                  </a:lnTo>
                  <a:lnTo>
                    <a:pt x="11" y="67"/>
                  </a:lnTo>
                  <a:lnTo>
                    <a:pt x="11" y="65"/>
                  </a:lnTo>
                  <a:lnTo>
                    <a:pt x="13" y="61"/>
                  </a:lnTo>
                  <a:lnTo>
                    <a:pt x="17" y="58"/>
                  </a:lnTo>
                  <a:lnTo>
                    <a:pt x="21" y="54"/>
                  </a:lnTo>
                  <a:lnTo>
                    <a:pt x="23" y="48"/>
                  </a:lnTo>
                  <a:lnTo>
                    <a:pt x="26" y="44"/>
                  </a:lnTo>
                  <a:lnTo>
                    <a:pt x="30" y="39"/>
                  </a:lnTo>
                  <a:lnTo>
                    <a:pt x="36" y="35"/>
                  </a:lnTo>
                  <a:lnTo>
                    <a:pt x="40" y="31"/>
                  </a:lnTo>
                  <a:lnTo>
                    <a:pt x="44" y="27"/>
                  </a:lnTo>
                  <a:lnTo>
                    <a:pt x="47" y="23"/>
                  </a:lnTo>
                  <a:lnTo>
                    <a:pt x="53" y="19"/>
                  </a:lnTo>
                  <a:lnTo>
                    <a:pt x="55" y="18"/>
                  </a:lnTo>
                  <a:lnTo>
                    <a:pt x="57" y="18"/>
                  </a:lnTo>
                  <a:lnTo>
                    <a:pt x="61" y="14"/>
                  </a:lnTo>
                  <a:lnTo>
                    <a:pt x="63" y="14"/>
                  </a:lnTo>
                  <a:lnTo>
                    <a:pt x="64" y="12"/>
                  </a:lnTo>
                  <a:lnTo>
                    <a:pt x="68" y="12"/>
                  </a:lnTo>
                  <a:lnTo>
                    <a:pt x="70" y="10"/>
                  </a:lnTo>
                  <a:lnTo>
                    <a:pt x="74" y="10"/>
                  </a:lnTo>
                  <a:lnTo>
                    <a:pt x="76" y="6"/>
                  </a:lnTo>
                  <a:lnTo>
                    <a:pt x="80" y="6"/>
                  </a:lnTo>
                  <a:lnTo>
                    <a:pt x="82" y="4"/>
                  </a:lnTo>
                  <a:lnTo>
                    <a:pt x="83" y="4"/>
                  </a:lnTo>
                  <a:lnTo>
                    <a:pt x="87" y="4"/>
                  </a:lnTo>
                  <a:lnTo>
                    <a:pt x="91" y="2"/>
                  </a:lnTo>
                  <a:lnTo>
                    <a:pt x="93" y="2"/>
                  </a:lnTo>
                  <a:lnTo>
                    <a:pt x="97" y="2"/>
                  </a:lnTo>
                  <a:lnTo>
                    <a:pt x="99" y="0"/>
                  </a:lnTo>
                  <a:lnTo>
                    <a:pt x="102" y="0"/>
                  </a:lnTo>
                  <a:lnTo>
                    <a:pt x="106" y="0"/>
                  </a:lnTo>
                  <a:lnTo>
                    <a:pt x="108" y="0"/>
                  </a:lnTo>
                  <a:lnTo>
                    <a:pt x="110" y="0"/>
                  </a:lnTo>
                  <a:lnTo>
                    <a:pt x="114" y="0"/>
                  </a:lnTo>
                  <a:lnTo>
                    <a:pt x="118" y="0"/>
                  </a:lnTo>
                  <a:lnTo>
                    <a:pt x="120" y="0"/>
                  </a:lnTo>
                  <a:lnTo>
                    <a:pt x="123" y="0"/>
                  </a:lnTo>
                  <a:lnTo>
                    <a:pt x="127" y="0"/>
                  </a:lnTo>
                  <a:lnTo>
                    <a:pt x="129" y="0"/>
                  </a:lnTo>
                  <a:lnTo>
                    <a:pt x="133" y="0"/>
                  </a:lnTo>
                  <a:lnTo>
                    <a:pt x="135" y="0"/>
                  </a:lnTo>
                  <a:lnTo>
                    <a:pt x="139" y="0"/>
                  </a:lnTo>
                  <a:lnTo>
                    <a:pt x="142" y="0"/>
                  </a:lnTo>
                  <a:lnTo>
                    <a:pt x="144" y="2"/>
                  </a:lnTo>
                  <a:lnTo>
                    <a:pt x="146" y="2"/>
                  </a:lnTo>
                  <a:lnTo>
                    <a:pt x="150" y="2"/>
                  </a:lnTo>
                  <a:lnTo>
                    <a:pt x="154" y="4"/>
                  </a:lnTo>
                  <a:lnTo>
                    <a:pt x="156" y="4"/>
                  </a:lnTo>
                  <a:lnTo>
                    <a:pt x="159" y="4"/>
                  </a:lnTo>
                  <a:lnTo>
                    <a:pt x="161" y="6"/>
                  </a:lnTo>
                  <a:lnTo>
                    <a:pt x="163" y="6"/>
                  </a:lnTo>
                  <a:lnTo>
                    <a:pt x="167" y="10"/>
                  </a:lnTo>
                  <a:lnTo>
                    <a:pt x="169" y="10"/>
                  </a:lnTo>
                  <a:lnTo>
                    <a:pt x="173" y="12"/>
                  </a:lnTo>
                  <a:lnTo>
                    <a:pt x="175" y="12"/>
                  </a:lnTo>
                  <a:lnTo>
                    <a:pt x="178" y="14"/>
                  </a:lnTo>
                  <a:lnTo>
                    <a:pt x="180" y="14"/>
                  </a:lnTo>
                  <a:lnTo>
                    <a:pt x="182" y="18"/>
                  </a:lnTo>
                  <a:lnTo>
                    <a:pt x="186" y="18"/>
                  </a:lnTo>
                  <a:lnTo>
                    <a:pt x="188" y="19"/>
                  </a:lnTo>
                  <a:lnTo>
                    <a:pt x="192" y="23"/>
                  </a:lnTo>
                  <a:lnTo>
                    <a:pt x="198" y="27"/>
                  </a:lnTo>
                  <a:lnTo>
                    <a:pt x="201" y="31"/>
                  </a:lnTo>
                  <a:lnTo>
                    <a:pt x="205" y="35"/>
                  </a:lnTo>
                  <a:lnTo>
                    <a:pt x="209" y="39"/>
                  </a:lnTo>
                  <a:lnTo>
                    <a:pt x="215" y="44"/>
                  </a:lnTo>
                  <a:lnTo>
                    <a:pt x="217" y="48"/>
                  </a:lnTo>
                  <a:lnTo>
                    <a:pt x="220" y="54"/>
                  </a:lnTo>
                  <a:lnTo>
                    <a:pt x="224" y="58"/>
                  </a:lnTo>
                  <a:lnTo>
                    <a:pt x="226" y="61"/>
                  </a:lnTo>
                  <a:lnTo>
                    <a:pt x="228" y="65"/>
                  </a:lnTo>
                  <a:lnTo>
                    <a:pt x="230" y="67"/>
                  </a:lnTo>
                  <a:lnTo>
                    <a:pt x="232" y="69"/>
                  </a:lnTo>
                  <a:lnTo>
                    <a:pt x="232" y="73"/>
                  </a:lnTo>
                  <a:lnTo>
                    <a:pt x="234" y="75"/>
                  </a:lnTo>
                  <a:lnTo>
                    <a:pt x="234" y="78"/>
                  </a:lnTo>
                  <a:lnTo>
                    <a:pt x="234" y="80"/>
                  </a:lnTo>
                  <a:lnTo>
                    <a:pt x="236" y="84"/>
                  </a:lnTo>
                  <a:lnTo>
                    <a:pt x="236" y="86"/>
                  </a:lnTo>
                  <a:lnTo>
                    <a:pt x="237" y="90"/>
                  </a:lnTo>
                  <a:lnTo>
                    <a:pt x="239" y="92"/>
                  </a:lnTo>
                  <a:lnTo>
                    <a:pt x="239" y="96"/>
                  </a:lnTo>
                  <a:lnTo>
                    <a:pt x="239" y="97"/>
                  </a:lnTo>
                  <a:lnTo>
                    <a:pt x="241" y="101"/>
                  </a:lnTo>
                  <a:lnTo>
                    <a:pt x="241" y="103"/>
                  </a:lnTo>
                  <a:lnTo>
                    <a:pt x="241" y="107"/>
                  </a:lnTo>
                  <a:lnTo>
                    <a:pt x="241" y="111"/>
                  </a:lnTo>
                  <a:lnTo>
                    <a:pt x="241" y="113"/>
                  </a:lnTo>
                  <a:lnTo>
                    <a:pt x="241" y="116"/>
                  </a:lnTo>
                  <a:lnTo>
                    <a:pt x="241" y="120"/>
                  </a:lnTo>
                  <a:lnTo>
                    <a:pt x="241" y="122"/>
                  </a:lnTo>
                  <a:lnTo>
                    <a:pt x="241" y="128"/>
                  </a:lnTo>
                  <a:lnTo>
                    <a:pt x="241" y="130"/>
                  </a:lnTo>
                  <a:lnTo>
                    <a:pt x="241" y="134"/>
                  </a:lnTo>
                  <a:lnTo>
                    <a:pt x="239" y="137"/>
                  </a:lnTo>
                  <a:lnTo>
                    <a:pt x="239" y="141"/>
                  </a:lnTo>
                  <a:lnTo>
                    <a:pt x="239" y="145"/>
                  </a:lnTo>
                  <a:lnTo>
                    <a:pt x="239" y="149"/>
                  </a:lnTo>
                  <a:lnTo>
                    <a:pt x="237" y="153"/>
                  </a:lnTo>
                  <a:lnTo>
                    <a:pt x="236" y="154"/>
                  </a:lnTo>
                  <a:lnTo>
                    <a:pt x="234" y="158"/>
                  </a:lnTo>
                  <a:lnTo>
                    <a:pt x="234" y="162"/>
                  </a:lnTo>
                  <a:lnTo>
                    <a:pt x="232" y="164"/>
                  </a:lnTo>
                  <a:lnTo>
                    <a:pt x="232" y="168"/>
                  </a:lnTo>
                  <a:lnTo>
                    <a:pt x="230" y="172"/>
                  </a:lnTo>
                  <a:lnTo>
                    <a:pt x="230" y="173"/>
                  </a:lnTo>
                  <a:lnTo>
                    <a:pt x="226" y="177"/>
                  </a:lnTo>
                  <a:lnTo>
                    <a:pt x="224" y="181"/>
                  </a:lnTo>
                  <a:lnTo>
                    <a:pt x="222" y="183"/>
                  </a:lnTo>
                  <a:lnTo>
                    <a:pt x="222" y="187"/>
                  </a:lnTo>
                  <a:lnTo>
                    <a:pt x="220" y="189"/>
                  </a:lnTo>
                  <a:lnTo>
                    <a:pt x="217" y="191"/>
                  </a:lnTo>
                  <a:lnTo>
                    <a:pt x="215" y="194"/>
                  </a:lnTo>
                  <a:lnTo>
                    <a:pt x="213" y="198"/>
                  </a:lnTo>
                  <a:lnTo>
                    <a:pt x="209" y="200"/>
                  </a:lnTo>
                  <a:lnTo>
                    <a:pt x="207" y="202"/>
                  </a:lnTo>
                  <a:lnTo>
                    <a:pt x="205" y="206"/>
                  </a:lnTo>
                  <a:lnTo>
                    <a:pt x="203" y="208"/>
                  </a:lnTo>
                  <a:lnTo>
                    <a:pt x="199" y="210"/>
                  </a:lnTo>
                  <a:lnTo>
                    <a:pt x="198" y="211"/>
                  </a:lnTo>
                  <a:lnTo>
                    <a:pt x="196" y="213"/>
                  </a:lnTo>
                  <a:lnTo>
                    <a:pt x="194" y="217"/>
                  </a:lnTo>
                  <a:lnTo>
                    <a:pt x="194"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4"/>
            <p:cNvSpPr>
              <a:spLocks/>
            </p:cNvSpPr>
            <p:nvPr/>
          </p:nvSpPr>
          <p:spPr bwMode="auto">
            <a:xfrm>
              <a:off x="5376863" y="3048000"/>
              <a:ext cx="338138" cy="136525"/>
            </a:xfrm>
            <a:custGeom>
              <a:avLst/>
              <a:gdLst/>
              <a:ahLst/>
              <a:cxnLst>
                <a:cxn ang="0">
                  <a:pos x="0" y="173"/>
                </a:cxn>
                <a:cxn ang="0">
                  <a:pos x="90" y="125"/>
                </a:cxn>
                <a:cxn ang="0">
                  <a:pos x="337" y="0"/>
                </a:cxn>
                <a:cxn ang="0">
                  <a:pos x="426" y="21"/>
                </a:cxn>
                <a:cxn ang="0">
                  <a:pos x="40" y="167"/>
                </a:cxn>
                <a:cxn ang="0">
                  <a:pos x="0" y="173"/>
                </a:cxn>
                <a:cxn ang="0">
                  <a:pos x="0" y="173"/>
                </a:cxn>
              </a:cxnLst>
              <a:rect l="0" t="0" r="r" b="b"/>
              <a:pathLst>
                <a:path w="426" h="173">
                  <a:moveTo>
                    <a:pt x="0" y="173"/>
                  </a:moveTo>
                  <a:lnTo>
                    <a:pt x="90" y="125"/>
                  </a:lnTo>
                  <a:lnTo>
                    <a:pt x="337" y="0"/>
                  </a:lnTo>
                  <a:lnTo>
                    <a:pt x="426" y="21"/>
                  </a:lnTo>
                  <a:lnTo>
                    <a:pt x="40" y="167"/>
                  </a:lnTo>
                  <a:lnTo>
                    <a:pt x="0" y="173"/>
                  </a:lnTo>
                  <a:lnTo>
                    <a:pt x="0" y="1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5"/>
            <p:cNvSpPr>
              <a:spLocks/>
            </p:cNvSpPr>
            <p:nvPr/>
          </p:nvSpPr>
          <p:spPr bwMode="auto">
            <a:xfrm>
              <a:off x="5341938" y="3221038"/>
              <a:ext cx="309563" cy="28575"/>
            </a:xfrm>
            <a:custGeom>
              <a:avLst/>
              <a:gdLst/>
              <a:ahLst/>
              <a:cxnLst>
                <a:cxn ang="0">
                  <a:pos x="42" y="22"/>
                </a:cxn>
                <a:cxn ang="0">
                  <a:pos x="322" y="0"/>
                </a:cxn>
                <a:cxn ang="0">
                  <a:pos x="390" y="36"/>
                </a:cxn>
                <a:cxn ang="0">
                  <a:pos x="73" y="36"/>
                </a:cxn>
                <a:cxn ang="0">
                  <a:pos x="0" y="36"/>
                </a:cxn>
                <a:cxn ang="0">
                  <a:pos x="42" y="22"/>
                </a:cxn>
                <a:cxn ang="0">
                  <a:pos x="42" y="22"/>
                </a:cxn>
              </a:cxnLst>
              <a:rect l="0" t="0" r="r" b="b"/>
              <a:pathLst>
                <a:path w="390" h="36">
                  <a:moveTo>
                    <a:pt x="42" y="22"/>
                  </a:moveTo>
                  <a:lnTo>
                    <a:pt x="322" y="0"/>
                  </a:lnTo>
                  <a:lnTo>
                    <a:pt x="390" y="36"/>
                  </a:lnTo>
                  <a:lnTo>
                    <a:pt x="73" y="36"/>
                  </a:lnTo>
                  <a:lnTo>
                    <a:pt x="0" y="36"/>
                  </a:lnTo>
                  <a:lnTo>
                    <a:pt x="42" y="22"/>
                  </a:lnTo>
                  <a:lnTo>
                    <a:pt x="4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6"/>
            <p:cNvSpPr>
              <a:spLocks/>
            </p:cNvSpPr>
            <p:nvPr/>
          </p:nvSpPr>
          <p:spPr bwMode="auto">
            <a:xfrm>
              <a:off x="5319713" y="3305175"/>
              <a:ext cx="139700" cy="36513"/>
            </a:xfrm>
            <a:custGeom>
              <a:avLst/>
              <a:gdLst/>
              <a:ahLst/>
              <a:cxnLst>
                <a:cxn ang="0">
                  <a:pos x="27" y="0"/>
                </a:cxn>
                <a:cxn ang="0">
                  <a:pos x="68" y="6"/>
                </a:cxn>
                <a:cxn ang="0">
                  <a:pos x="177" y="17"/>
                </a:cxn>
                <a:cxn ang="0">
                  <a:pos x="131" y="46"/>
                </a:cxn>
                <a:cxn ang="0">
                  <a:pos x="0" y="4"/>
                </a:cxn>
                <a:cxn ang="0">
                  <a:pos x="27" y="0"/>
                </a:cxn>
                <a:cxn ang="0">
                  <a:pos x="27" y="0"/>
                </a:cxn>
              </a:cxnLst>
              <a:rect l="0" t="0" r="r" b="b"/>
              <a:pathLst>
                <a:path w="177" h="46">
                  <a:moveTo>
                    <a:pt x="27" y="0"/>
                  </a:moveTo>
                  <a:lnTo>
                    <a:pt x="68" y="6"/>
                  </a:lnTo>
                  <a:lnTo>
                    <a:pt x="177" y="17"/>
                  </a:lnTo>
                  <a:lnTo>
                    <a:pt x="131" y="46"/>
                  </a:lnTo>
                  <a:lnTo>
                    <a:pt x="0" y="4"/>
                  </a:lnTo>
                  <a:lnTo>
                    <a:pt x="27" y="0"/>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7"/>
            <p:cNvSpPr>
              <a:spLocks/>
            </p:cNvSpPr>
            <p:nvPr/>
          </p:nvSpPr>
          <p:spPr bwMode="auto">
            <a:xfrm>
              <a:off x="4648200" y="3324225"/>
              <a:ext cx="376238" cy="109538"/>
            </a:xfrm>
            <a:custGeom>
              <a:avLst/>
              <a:gdLst/>
              <a:ahLst/>
              <a:cxnLst>
                <a:cxn ang="0">
                  <a:pos x="473" y="0"/>
                </a:cxn>
                <a:cxn ang="0">
                  <a:pos x="40" y="137"/>
                </a:cxn>
                <a:cxn ang="0">
                  <a:pos x="0" y="104"/>
                </a:cxn>
                <a:cxn ang="0">
                  <a:pos x="405" y="11"/>
                </a:cxn>
                <a:cxn ang="0">
                  <a:pos x="454" y="0"/>
                </a:cxn>
                <a:cxn ang="0">
                  <a:pos x="473" y="0"/>
                </a:cxn>
                <a:cxn ang="0">
                  <a:pos x="473" y="0"/>
                </a:cxn>
              </a:cxnLst>
              <a:rect l="0" t="0" r="r" b="b"/>
              <a:pathLst>
                <a:path w="473" h="137">
                  <a:moveTo>
                    <a:pt x="473" y="0"/>
                  </a:moveTo>
                  <a:lnTo>
                    <a:pt x="40" y="137"/>
                  </a:lnTo>
                  <a:lnTo>
                    <a:pt x="0" y="104"/>
                  </a:lnTo>
                  <a:lnTo>
                    <a:pt x="405" y="11"/>
                  </a:lnTo>
                  <a:lnTo>
                    <a:pt x="454" y="0"/>
                  </a:lnTo>
                  <a:lnTo>
                    <a:pt x="473" y="0"/>
                  </a:lnTo>
                  <a:lnTo>
                    <a:pt x="4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8"/>
            <p:cNvSpPr>
              <a:spLocks/>
            </p:cNvSpPr>
            <p:nvPr/>
          </p:nvSpPr>
          <p:spPr bwMode="auto">
            <a:xfrm>
              <a:off x="4884738" y="3235325"/>
              <a:ext cx="158750" cy="25400"/>
            </a:xfrm>
            <a:custGeom>
              <a:avLst/>
              <a:gdLst/>
              <a:ahLst/>
              <a:cxnLst>
                <a:cxn ang="0">
                  <a:pos x="200" y="32"/>
                </a:cxn>
                <a:cxn ang="0">
                  <a:pos x="0" y="32"/>
                </a:cxn>
                <a:cxn ang="0">
                  <a:pos x="19" y="0"/>
                </a:cxn>
                <a:cxn ang="0">
                  <a:pos x="141" y="13"/>
                </a:cxn>
                <a:cxn ang="0">
                  <a:pos x="175" y="17"/>
                </a:cxn>
                <a:cxn ang="0">
                  <a:pos x="200" y="32"/>
                </a:cxn>
                <a:cxn ang="0">
                  <a:pos x="200" y="32"/>
                </a:cxn>
              </a:cxnLst>
              <a:rect l="0" t="0" r="r" b="b"/>
              <a:pathLst>
                <a:path w="200" h="32">
                  <a:moveTo>
                    <a:pt x="200" y="32"/>
                  </a:moveTo>
                  <a:lnTo>
                    <a:pt x="0" y="32"/>
                  </a:lnTo>
                  <a:lnTo>
                    <a:pt x="19" y="0"/>
                  </a:lnTo>
                  <a:lnTo>
                    <a:pt x="141" y="13"/>
                  </a:lnTo>
                  <a:lnTo>
                    <a:pt x="175" y="17"/>
                  </a:lnTo>
                  <a:lnTo>
                    <a:pt x="200" y="32"/>
                  </a:lnTo>
                  <a:lnTo>
                    <a:pt x="20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9"/>
            <p:cNvSpPr>
              <a:spLocks/>
            </p:cNvSpPr>
            <p:nvPr/>
          </p:nvSpPr>
          <p:spPr bwMode="auto">
            <a:xfrm>
              <a:off x="4776788" y="3114675"/>
              <a:ext cx="288925" cy="69850"/>
            </a:xfrm>
            <a:custGeom>
              <a:avLst/>
              <a:gdLst/>
              <a:ahLst/>
              <a:cxnLst>
                <a:cxn ang="0">
                  <a:pos x="38" y="0"/>
                </a:cxn>
                <a:cxn ang="0">
                  <a:pos x="365" y="81"/>
                </a:cxn>
                <a:cxn ang="0">
                  <a:pos x="338" y="87"/>
                </a:cxn>
                <a:cxn ang="0">
                  <a:pos x="0" y="32"/>
                </a:cxn>
                <a:cxn ang="0">
                  <a:pos x="20" y="15"/>
                </a:cxn>
                <a:cxn ang="0">
                  <a:pos x="38" y="0"/>
                </a:cxn>
                <a:cxn ang="0">
                  <a:pos x="38" y="0"/>
                </a:cxn>
              </a:cxnLst>
              <a:rect l="0" t="0" r="r" b="b"/>
              <a:pathLst>
                <a:path w="365" h="87">
                  <a:moveTo>
                    <a:pt x="38" y="0"/>
                  </a:moveTo>
                  <a:lnTo>
                    <a:pt x="365" y="81"/>
                  </a:lnTo>
                  <a:lnTo>
                    <a:pt x="338" y="87"/>
                  </a:lnTo>
                  <a:lnTo>
                    <a:pt x="0" y="32"/>
                  </a:lnTo>
                  <a:lnTo>
                    <a:pt x="20" y="15"/>
                  </a:lnTo>
                  <a:lnTo>
                    <a:pt x="38"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 name="Group 107"/>
          <p:cNvGrpSpPr/>
          <p:nvPr/>
        </p:nvGrpSpPr>
        <p:grpSpPr>
          <a:xfrm>
            <a:off x="5181600" y="3429000"/>
            <a:ext cx="645349" cy="233363"/>
            <a:chOff x="4648200" y="3048000"/>
            <a:chExt cx="1066801" cy="385763"/>
          </a:xfrm>
        </p:grpSpPr>
        <p:sp>
          <p:nvSpPr>
            <p:cNvPr id="109" name="Freeform 12"/>
            <p:cNvSpPr>
              <a:spLocks/>
            </p:cNvSpPr>
            <p:nvPr/>
          </p:nvSpPr>
          <p:spPr bwMode="auto">
            <a:xfrm>
              <a:off x="5108575" y="3132138"/>
              <a:ext cx="192088" cy="180975"/>
            </a:xfrm>
            <a:custGeom>
              <a:avLst/>
              <a:gdLst/>
              <a:ahLst/>
              <a:cxnLst>
                <a:cxn ang="0">
                  <a:pos x="192" y="202"/>
                </a:cxn>
                <a:cxn ang="0">
                  <a:pos x="188" y="183"/>
                </a:cxn>
                <a:cxn ang="0">
                  <a:pos x="186" y="166"/>
                </a:cxn>
                <a:cxn ang="0">
                  <a:pos x="182" y="149"/>
                </a:cxn>
                <a:cxn ang="0">
                  <a:pos x="180" y="135"/>
                </a:cxn>
                <a:cxn ang="0">
                  <a:pos x="177" y="124"/>
                </a:cxn>
                <a:cxn ang="0">
                  <a:pos x="163" y="115"/>
                </a:cxn>
                <a:cxn ang="0">
                  <a:pos x="152" y="109"/>
                </a:cxn>
                <a:cxn ang="0">
                  <a:pos x="131" y="103"/>
                </a:cxn>
                <a:cxn ang="0">
                  <a:pos x="110" y="107"/>
                </a:cxn>
                <a:cxn ang="0">
                  <a:pos x="93" y="113"/>
                </a:cxn>
                <a:cxn ang="0">
                  <a:pos x="80" y="122"/>
                </a:cxn>
                <a:cxn ang="0">
                  <a:pos x="74" y="132"/>
                </a:cxn>
                <a:cxn ang="0">
                  <a:pos x="74" y="141"/>
                </a:cxn>
                <a:cxn ang="0">
                  <a:pos x="72" y="158"/>
                </a:cxn>
                <a:cxn ang="0">
                  <a:pos x="72" y="179"/>
                </a:cxn>
                <a:cxn ang="0">
                  <a:pos x="70" y="200"/>
                </a:cxn>
                <a:cxn ang="0">
                  <a:pos x="70" y="219"/>
                </a:cxn>
                <a:cxn ang="0">
                  <a:pos x="63" y="225"/>
                </a:cxn>
                <a:cxn ang="0">
                  <a:pos x="44" y="213"/>
                </a:cxn>
                <a:cxn ang="0">
                  <a:pos x="28" y="198"/>
                </a:cxn>
                <a:cxn ang="0">
                  <a:pos x="17" y="181"/>
                </a:cxn>
                <a:cxn ang="0">
                  <a:pos x="7" y="162"/>
                </a:cxn>
                <a:cxn ang="0">
                  <a:pos x="2" y="141"/>
                </a:cxn>
                <a:cxn ang="0">
                  <a:pos x="0" y="120"/>
                </a:cxn>
                <a:cxn ang="0">
                  <a:pos x="0" y="103"/>
                </a:cxn>
                <a:cxn ang="0">
                  <a:pos x="2" y="90"/>
                </a:cxn>
                <a:cxn ang="0">
                  <a:pos x="7" y="75"/>
                </a:cxn>
                <a:cxn ang="0">
                  <a:pos x="13" y="61"/>
                </a:cxn>
                <a:cxn ang="0">
                  <a:pos x="30" y="39"/>
                </a:cxn>
                <a:cxn ang="0">
                  <a:pos x="53" y="19"/>
                </a:cxn>
                <a:cxn ang="0">
                  <a:pos x="64" y="12"/>
                </a:cxn>
                <a:cxn ang="0">
                  <a:pos x="80" y="6"/>
                </a:cxn>
                <a:cxn ang="0">
                  <a:pos x="93" y="2"/>
                </a:cxn>
                <a:cxn ang="0">
                  <a:pos x="108" y="0"/>
                </a:cxn>
                <a:cxn ang="0">
                  <a:pos x="123" y="0"/>
                </a:cxn>
                <a:cxn ang="0">
                  <a:pos x="139" y="0"/>
                </a:cxn>
                <a:cxn ang="0">
                  <a:pos x="154" y="4"/>
                </a:cxn>
                <a:cxn ang="0">
                  <a:pos x="167" y="10"/>
                </a:cxn>
                <a:cxn ang="0">
                  <a:pos x="180" y="14"/>
                </a:cxn>
                <a:cxn ang="0">
                  <a:pos x="198" y="27"/>
                </a:cxn>
                <a:cxn ang="0">
                  <a:pos x="217" y="48"/>
                </a:cxn>
                <a:cxn ang="0">
                  <a:pos x="230" y="67"/>
                </a:cxn>
                <a:cxn ang="0">
                  <a:pos x="234" y="80"/>
                </a:cxn>
                <a:cxn ang="0">
                  <a:pos x="239" y="96"/>
                </a:cxn>
                <a:cxn ang="0">
                  <a:pos x="241" y="111"/>
                </a:cxn>
                <a:cxn ang="0">
                  <a:pos x="241" y="128"/>
                </a:cxn>
                <a:cxn ang="0">
                  <a:pos x="239" y="145"/>
                </a:cxn>
                <a:cxn ang="0">
                  <a:pos x="234" y="162"/>
                </a:cxn>
                <a:cxn ang="0">
                  <a:pos x="226" y="177"/>
                </a:cxn>
                <a:cxn ang="0">
                  <a:pos x="217" y="191"/>
                </a:cxn>
                <a:cxn ang="0">
                  <a:pos x="205" y="206"/>
                </a:cxn>
                <a:cxn ang="0">
                  <a:pos x="194" y="217"/>
                </a:cxn>
              </a:cxnLst>
              <a:rect l="0" t="0" r="r" b="b"/>
              <a:pathLst>
                <a:path w="241" h="229">
                  <a:moveTo>
                    <a:pt x="194" y="217"/>
                  </a:moveTo>
                  <a:lnTo>
                    <a:pt x="194" y="213"/>
                  </a:lnTo>
                  <a:lnTo>
                    <a:pt x="192" y="210"/>
                  </a:lnTo>
                  <a:lnTo>
                    <a:pt x="192" y="206"/>
                  </a:lnTo>
                  <a:lnTo>
                    <a:pt x="192" y="202"/>
                  </a:lnTo>
                  <a:lnTo>
                    <a:pt x="190" y="198"/>
                  </a:lnTo>
                  <a:lnTo>
                    <a:pt x="190" y="196"/>
                  </a:lnTo>
                  <a:lnTo>
                    <a:pt x="188" y="191"/>
                  </a:lnTo>
                  <a:lnTo>
                    <a:pt x="188" y="189"/>
                  </a:lnTo>
                  <a:lnTo>
                    <a:pt x="188" y="183"/>
                  </a:lnTo>
                  <a:lnTo>
                    <a:pt x="188" y="181"/>
                  </a:lnTo>
                  <a:lnTo>
                    <a:pt x="186" y="175"/>
                  </a:lnTo>
                  <a:lnTo>
                    <a:pt x="186" y="173"/>
                  </a:lnTo>
                  <a:lnTo>
                    <a:pt x="186" y="170"/>
                  </a:lnTo>
                  <a:lnTo>
                    <a:pt x="186" y="166"/>
                  </a:lnTo>
                  <a:lnTo>
                    <a:pt x="184" y="162"/>
                  </a:lnTo>
                  <a:lnTo>
                    <a:pt x="184" y="160"/>
                  </a:lnTo>
                  <a:lnTo>
                    <a:pt x="182" y="156"/>
                  </a:lnTo>
                  <a:lnTo>
                    <a:pt x="182" y="153"/>
                  </a:lnTo>
                  <a:lnTo>
                    <a:pt x="182" y="149"/>
                  </a:lnTo>
                  <a:lnTo>
                    <a:pt x="182" y="147"/>
                  </a:lnTo>
                  <a:lnTo>
                    <a:pt x="180" y="143"/>
                  </a:lnTo>
                  <a:lnTo>
                    <a:pt x="180" y="141"/>
                  </a:lnTo>
                  <a:lnTo>
                    <a:pt x="180" y="137"/>
                  </a:lnTo>
                  <a:lnTo>
                    <a:pt x="180" y="135"/>
                  </a:lnTo>
                  <a:lnTo>
                    <a:pt x="180" y="134"/>
                  </a:lnTo>
                  <a:lnTo>
                    <a:pt x="180" y="130"/>
                  </a:lnTo>
                  <a:lnTo>
                    <a:pt x="180" y="128"/>
                  </a:lnTo>
                  <a:lnTo>
                    <a:pt x="180" y="128"/>
                  </a:lnTo>
                  <a:lnTo>
                    <a:pt x="177" y="124"/>
                  </a:lnTo>
                  <a:lnTo>
                    <a:pt x="175" y="122"/>
                  </a:lnTo>
                  <a:lnTo>
                    <a:pt x="171" y="120"/>
                  </a:lnTo>
                  <a:lnTo>
                    <a:pt x="169" y="118"/>
                  </a:lnTo>
                  <a:lnTo>
                    <a:pt x="167" y="116"/>
                  </a:lnTo>
                  <a:lnTo>
                    <a:pt x="163" y="115"/>
                  </a:lnTo>
                  <a:lnTo>
                    <a:pt x="161" y="113"/>
                  </a:lnTo>
                  <a:lnTo>
                    <a:pt x="159" y="113"/>
                  </a:lnTo>
                  <a:lnTo>
                    <a:pt x="156" y="111"/>
                  </a:lnTo>
                  <a:lnTo>
                    <a:pt x="154" y="111"/>
                  </a:lnTo>
                  <a:lnTo>
                    <a:pt x="152" y="109"/>
                  </a:lnTo>
                  <a:lnTo>
                    <a:pt x="150" y="109"/>
                  </a:lnTo>
                  <a:lnTo>
                    <a:pt x="144" y="107"/>
                  </a:lnTo>
                  <a:lnTo>
                    <a:pt x="140" y="107"/>
                  </a:lnTo>
                  <a:lnTo>
                    <a:pt x="135" y="103"/>
                  </a:lnTo>
                  <a:lnTo>
                    <a:pt x="131" y="103"/>
                  </a:lnTo>
                  <a:lnTo>
                    <a:pt x="127" y="103"/>
                  </a:lnTo>
                  <a:lnTo>
                    <a:pt x="123" y="103"/>
                  </a:lnTo>
                  <a:lnTo>
                    <a:pt x="118" y="105"/>
                  </a:lnTo>
                  <a:lnTo>
                    <a:pt x="114" y="107"/>
                  </a:lnTo>
                  <a:lnTo>
                    <a:pt x="110" y="107"/>
                  </a:lnTo>
                  <a:lnTo>
                    <a:pt x="106" y="109"/>
                  </a:lnTo>
                  <a:lnTo>
                    <a:pt x="102" y="109"/>
                  </a:lnTo>
                  <a:lnTo>
                    <a:pt x="101" y="111"/>
                  </a:lnTo>
                  <a:lnTo>
                    <a:pt x="97" y="113"/>
                  </a:lnTo>
                  <a:lnTo>
                    <a:pt x="93" y="113"/>
                  </a:lnTo>
                  <a:lnTo>
                    <a:pt x="91" y="116"/>
                  </a:lnTo>
                  <a:lnTo>
                    <a:pt x="87" y="118"/>
                  </a:lnTo>
                  <a:lnTo>
                    <a:pt x="85" y="118"/>
                  </a:lnTo>
                  <a:lnTo>
                    <a:pt x="83" y="120"/>
                  </a:lnTo>
                  <a:lnTo>
                    <a:pt x="80" y="122"/>
                  </a:lnTo>
                  <a:lnTo>
                    <a:pt x="76" y="126"/>
                  </a:lnTo>
                  <a:lnTo>
                    <a:pt x="74" y="128"/>
                  </a:lnTo>
                  <a:lnTo>
                    <a:pt x="74" y="128"/>
                  </a:lnTo>
                  <a:lnTo>
                    <a:pt x="74" y="130"/>
                  </a:lnTo>
                  <a:lnTo>
                    <a:pt x="74" y="132"/>
                  </a:lnTo>
                  <a:lnTo>
                    <a:pt x="74" y="134"/>
                  </a:lnTo>
                  <a:lnTo>
                    <a:pt x="74" y="135"/>
                  </a:lnTo>
                  <a:lnTo>
                    <a:pt x="74" y="137"/>
                  </a:lnTo>
                  <a:lnTo>
                    <a:pt x="74" y="139"/>
                  </a:lnTo>
                  <a:lnTo>
                    <a:pt x="74" y="141"/>
                  </a:lnTo>
                  <a:lnTo>
                    <a:pt x="74" y="145"/>
                  </a:lnTo>
                  <a:lnTo>
                    <a:pt x="72" y="147"/>
                  </a:lnTo>
                  <a:lnTo>
                    <a:pt x="72" y="151"/>
                  </a:lnTo>
                  <a:lnTo>
                    <a:pt x="72" y="154"/>
                  </a:lnTo>
                  <a:lnTo>
                    <a:pt x="72" y="158"/>
                  </a:lnTo>
                  <a:lnTo>
                    <a:pt x="72" y="162"/>
                  </a:lnTo>
                  <a:lnTo>
                    <a:pt x="72" y="166"/>
                  </a:lnTo>
                  <a:lnTo>
                    <a:pt x="72" y="170"/>
                  </a:lnTo>
                  <a:lnTo>
                    <a:pt x="72" y="173"/>
                  </a:lnTo>
                  <a:lnTo>
                    <a:pt x="72" y="179"/>
                  </a:lnTo>
                  <a:lnTo>
                    <a:pt x="72" y="183"/>
                  </a:lnTo>
                  <a:lnTo>
                    <a:pt x="70" y="187"/>
                  </a:lnTo>
                  <a:lnTo>
                    <a:pt x="70" y="191"/>
                  </a:lnTo>
                  <a:lnTo>
                    <a:pt x="70" y="194"/>
                  </a:lnTo>
                  <a:lnTo>
                    <a:pt x="70" y="200"/>
                  </a:lnTo>
                  <a:lnTo>
                    <a:pt x="70" y="202"/>
                  </a:lnTo>
                  <a:lnTo>
                    <a:pt x="70" y="208"/>
                  </a:lnTo>
                  <a:lnTo>
                    <a:pt x="70" y="210"/>
                  </a:lnTo>
                  <a:lnTo>
                    <a:pt x="70" y="215"/>
                  </a:lnTo>
                  <a:lnTo>
                    <a:pt x="70" y="219"/>
                  </a:lnTo>
                  <a:lnTo>
                    <a:pt x="70" y="223"/>
                  </a:lnTo>
                  <a:lnTo>
                    <a:pt x="70" y="225"/>
                  </a:lnTo>
                  <a:lnTo>
                    <a:pt x="70" y="229"/>
                  </a:lnTo>
                  <a:lnTo>
                    <a:pt x="66" y="227"/>
                  </a:lnTo>
                  <a:lnTo>
                    <a:pt x="63" y="225"/>
                  </a:lnTo>
                  <a:lnTo>
                    <a:pt x="57" y="223"/>
                  </a:lnTo>
                  <a:lnTo>
                    <a:pt x="55" y="221"/>
                  </a:lnTo>
                  <a:lnTo>
                    <a:pt x="51" y="217"/>
                  </a:lnTo>
                  <a:lnTo>
                    <a:pt x="47" y="215"/>
                  </a:lnTo>
                  <a:lnTo>
                    <a:pt x="44" y="213"/>
                  </a:lnTo>
                  <a:lnTo>
                    <a:pt x="40" y="210"/>
                  </a:lnTo>
                  <a:lnTo>
                    <a:pt x="38" y="208"/>
                  </a:lnTo>
                  <a:lnTo>
                    <a:pt x="34" y="206"/>
                  </a:lnTo>
                  <a:lnTo>
                    <a:pt x="32" y="202"/>
                  </a:lnTo>
                  <a:lnTo>
                    <a:pt x="28" y="198"/>
                  </a:lnTo>
                  <a:lnTo>
                    <a:pt x="26" y="194"/>
                  </a:lnTo>
                  <a:lnTo>
                    <a:pt x="25" y="191"/>
                  </a:lnTo>
                  <a:lnTo>
                    <a:pt x="21" y="189"/>
                  </a:lnTo>
                  <a:lnTo>
                    <a:pt x="19" y="185"/>
                  </a:lnTo>
                  <a:lnTo>
                    <a:pt x="17" y="181"/>
                  </a:lnTo>
                  <a:lnTo>
                    <a:pt x="13" y="177"/>
                  </a:lnTo>
                  <a:lnTo>
                    <a:pt x="11" y="173"/>
                  </a:lnTo>
                  <a:lnTo>
                    <a:pt x="11" y="172"/>
                  </a:lnTo>
                  <a:lnTo>
                    <a:pt x="9" y="166"/>
                  </a:lnTo>
                  <a:lnTo>
                    <a:pt x="7" y="162"/>
                  </a:lnTo>
                  <a:lnTo>
                    <a:pt x="6" y="158"/>
                  </a:lnTo>
                  <a:lnTo>
                    <a:pt x="4" y="154"/>
                  </a:lnTo>
                  <a:lnTo>
                    <a:pt x="4" y="149"/>
                  </a:lnTo>
                  <a:lnTo>
                    <a:pt x="2" y="145"/>
                  </a:lnTo>
                  <a:lnTo>
                    <a:pt x="2" y="141"/>
                  </a:lnTo>
                  <a:lnTo>
                    <a:pt x="0" y="137"/>
                  </a:lnTo>
                  <a:lnTo>
                    <a:pt x="0" y="134"/>
                  </a:lnTo>
                  <a:lnTo>
                    <a:pt x="0" y="128"/>
                  </a:lnTo>
                  <a:lnTo>
                    <a:pt x="0" y="124"/>
                  </a:lnTo>
                  <a:lnTo>
                    <a:pt x="0" y="120"/>
                  </a:lnTo>
                  <a:lnTo>
                    <a:pt x="0" y="116"/>
                  </a:lnTo>
                  <a:lnTo>
                    <a:pt x="0" y="113"/>
                  </a:lnTo>
                  <a:lnTo>
                    <a:pt x="0" y="111"/>
                  </a:lnTo>
                  <a:lnTo>
                    <a:pt x="0" y="107"/>
                  </a:lnTo>
                  <a:lnTo>
                    <a:pt x="0" y="103"/>
                  </a:lnTo>
                  <a:lnTo>
                    <a:pt x="0" y="101"/>
                  </a:lnTo>
                  <a:lnTo>
                    <a:pt x="2" y="97"/>
                  </a:lnTo>
                  <a:lnTo>
                    <a:pt x="2" y="96"/>
                  </a:lnTo>
                  <a:lnTo>
                    <a:pt x="2" y="92"/>
                  </a:lnTo>
                  <a:lnTo>
                    <a:pt x="2" y="90"/>
                  </a:lnTo>
                  <a:lnTo>
                    <a:pt x="4" y="86"/>
                  </a:lnTo>
                  <a:lnTo>
                    <a:pt x="4" y="84"/>
                  </a:lnTo>
                  <a:lnTo>
                    <a:pt x="6" y="80"/>
                  </a:lnTo>
                  <a:lnTo>
                    <a:pt x="7" y="78"/>
                  </a:lnTo>
                  <a:lnTo>
                    <a:pt x="7" y="75"/>
                  </a:lnTo>
                  <a:lnTo>
                    <a:pt x="9" y="73"/>
                  </a:lnTo>
                  <a:lnTo>
                    <a:pt x="9" y="69"/>
                  </a:lnTo>
                  <a:lnTo>
                    <a:pt x="11" y="67"/>
                  </a:lnTo>
                  <a:lnTo>
                    <a:pt x="11" y="65"/>
                  </a:lnTo>
                  <a:lnTo>
                    <a:pt x="13" y="61"/>
                  </a:lnTo>
                  <a:lnTo>
                    <a:pt x="17" y="58"/>
                  </a:lnTo>
                  <a:lnTo>
                    <a:pt x="21" y="54"/>
                  </a:lnTo>
                  <a:lnTo>
                    <a:pt x="23" y="48"/>
                  </a:lnTo>
                  <a:lnTo>
                    <a:pt x="26" y="44"/>
                  </a:lnTo>
                  <a:lnTo>
                    <a:pt x="30" y="39"/>
                  </a:lnTo>
                  <a:lnTo>
                    <a:pt x="36" y="35"/>
                  </a:lnTo>
                  <a:lnTo>
                    <a:pt x="40" y="31"/>
                  </a:lnTo>
                  <a:lnTo>
                    <a:pt x="44" y="27"/>
                  </a:lnTo>
                  <a:lnTo>
                    <a:pt x="47" y="23"/>
                  </a:lnTo>
                  <a:lnTo>
                    <a:pt x="53" y="19"/>
                  </a:lnTo>
                  <a:lnTo>
                    <a:pt x="55" y="18"/>
                  </a:lnTo>
                  <a:lnTo>
                    <a:pt x="57" y="18"/>
                  </a:lnTo>
                  <a:lnTo>
                    <a:pt x="61" y="14"/>
                  </a:lnTo>
                  <a:lnTo>
                    <a:pt x="63" y="14"/>
                  </a:lnTo>
                  <a:lnTo>
                    <a:pt x="64" y="12"/>
                  </a:lnTo>
                  <a:lnTo>
                    <a:pt x="68" y="12"/>
                  </a:lnTo>
                  <a:lnTo>
                    <a:pt x="70" y="10"/>
                  </a:lnTo>
                  <a:lnTo>
                    <a:pt x="74" y="10"/>
                  </a:lnTo>
                  <a:lnTo>
                    <a:pt x="76" y="6"/>
                  </a:lnTo>
                  <a:lnTo>
                    <a:pt x="80" y="6"/>
                  </a:lnTo>
                  <a:lnTo>
                    <a:pt x="82" y="4"/>
                  </a:lnTo>
                  <a:lnTo>
                    <a:pt x="83" y="4"/>
                  </a:lnTo>
                  <a:lnTo>
                    <a:pt x="87" y="4"/>
                  </a:lnTo>
                  <a:lnTo>
                    <a:pt x="91" y="2"/>
                  </a:lnTo>
                  <a:lnTo>
                    <a:pt x="93" y="2"/>
                  </a:lnTo>
                  <a:lnTo>
                    <a:pt x="97" y="2"/>
                  </a:lnTo>
                  <a:lnTo>
                    <a:pt x="99" y="0"/>
                  </a:lnTo>
                  <a:lnTo>
                    <a:pt x="102" y="0"/>
                  </a:lnTo>
                  <a:lnTo>
                    <a:pt x="106" y="0"/>
                  </a:lnTo>
                  <a:lnTo>
                    <a:pt x="108" y="0"/>
                  </a:lnTo>
                  <a:lnTo>
                    <a:pt x="110" y="0"/>
                  </a:lnTo>
                  <a:lnTo>
                    <a:pt x="114" y="0"/>
                  </a:lnTo>
                  <a:lnTo>
                    <a:pt x="118" y="0"/>
                  </a:lnTo>
                  <a:lnTo>
                    <a:pt x="120" y="0"/>
                  </a:lnTo>
                  <a:lnTo>
                    <a:pt x="123" y="0"/>
                  </a:lnTo>
                  <a:lnTo>
                    <a:pt x="127" y="0"/>
                  </a:lnTo>
                  <a:lnTo>
                    <a:pt x="129" y="0"/>
                  </a:lnTo>
                  <a:lnTo>
                    <a:pt x="133" y="0"/>
                  </a:lnTo>
                  <a:lnTo>
                    <a:pt x="135" y="0"/>
                  </a:lnTo>
                  <a:lnTo>
                    <a:pt x="139" y="0"/>
                  </a:lnTo>
                  <a:lnTo>
                    <a:pt x="142" y="0"/>
                  </a:lnTo>
                  <a:lnTo>
                    <a:pt x="144" y="2"/>
                  </a:lnTo>
                  <a:lnTo>
                    <a:pt x="146" y="2"/>
                  </a:lnTo>
                  <a:lnTo>
                    <a:pt x="150" y="2"/>
                  </a:lnTo>
                  <a:lnTo>
                    <a:pt x="154" y="4"/>
                  </a:lnTo>
                  <a:lnTo>
                    <a:pt x="156" y="4"/>
                  </a:lnTo>
                  <a:lnTo>
                    <a:pt x="159" y="4"/>
                  </a:lnTo>
                  <a:lnTo>
                    <a:pt x="161" y="6"/>
                  </a:lnTo>
                  <a:lnTo>
                    <a:pt x="163" y="6"/>
                  </a:lnTo>
                  <a:lnTo>
                    <a:pt x="167" y="10"/>
                  </a:lnTo>
                  <a:lnTo>
                    <a:pt x="169" y="10"/>
                  </a:lnTo>
                  <a:lnTo>
                    <a:pt x="173" y="12"/>
                  </a:lnTo>
                  <a:lnTo>
                    <a:pt x="175" y="12"/>
                  </a:lnTo>
                  <a:lnTo>
                    <a:pt x="178" y="14"/>
                  </a:lnTo>
                  <a:lnTo>
                    <a:pt x="180" y="14"/>
                  </a:lnTo>
                  <a:lnTo>
                    <a:pt x="182" y="18"/>
                  </a:lnTo>
                  <a:lnTo>
                    <a:pt x="186" y="18"/>
                  </a:lnTo>
                  <a:lnTo>
                    <a:pt x="188" y="19"/>
                  </a:lnTo>
                  <a:lnTo>
                    <a:pt x="192" y="23"/>
                  </a:lnTo>
                  <a:lnTo>
                    <a:pt x="198" y="27"/>
                  </a:lnTo>
                  <a:lnTo>
                    <a:pt x="201" y="31"/>
                  </a:lnTo>
                  <a:lnTo>
                    <a:pt x="205" y="35"/>
                  </a:lnTo>
                  <a:lnTo>
                    <a:pt x="209" y="39"/>
                  </a:lnTo>
                  <a:lnTo>
                    <a:pt x="215" y="44"/>
                  </a:lnTo>
                  <a:lnTo>
                    <a:pt x="217" y="48"/>
                  </a:lnTo>
                  <a:lnTo>
                    <a:pt x="220" y="54"/>
                  </a:lnTo>
                  <a:lnTo>
                    <a:pt x="224" y="58"/>
                  </a:lnTo>
                  <a:lnTo>
                    <a:pt x="226" y="61"/>
                  </a:lnTo>
                  <a:lnTo>
                    <a:pt x="228" y="65"/>
                  </a:lnTo>
                  <a:lnTo>
                    <a:pt x="230" y="67"/>
                  </a:lnTo>
                  <a:lnTo>
                    <a:pt x="232" y="69"/>
                  </a:lnTo>
                  <a:lnTo>
                    <a:pt x="232" y="73"/>
                  </a:lnTo>
                  <a:lnTo>
                    <a:pt x="234" y="75"/>
                  </a:lnTo>
                  <a:lnTo>
                    <a:pt x="234" y="78"/>
                  </a:lnTo>
                  <a:lnTo>
                    <a:pt x="234" y="80"/>
                  </a:lnTo>
                  <a:lnTo>
                    <a:pt x="236" y="84"/>
                  </a:lnTo>
                  <a:lnTo>
                    <a:pt x="236" y="86"/>
                  </a:lnTo>
                  <a:lnTo>
                    <a:pt x="237" y="90"/>
                  </a:lnTo>
                  <a:lnTo>
                    <a:pt x="239" y="92"/>
                  </a:lnTo>
                  <a:lnTo>
                    <a:pt x="239" y="96"/>
                  </a:lnTo>
                  <a:lnTo>
                    <a:pt x="239" y="97"/>
                  </a:lnTo>
                  <a:lnTo>
                    <a:pt x="241" y="101"/>
                  </a:lnTo>
                  <a:lnTo>
                    <a:pt x="241" y="103"/>
                  </a:lnTo>
                  <a:lnTo>
                    <a:pt x="241" y="107"/>
                  </a:lnTo>
                  <a:lnTo>
                    <a:pt x="241" y="111"/>
                  </a:lnTo>
                  <a:lnTo>
                    <a:pt x="241" y="113"/>
                  </a:lnTo>
                  <a:lnTo>
                    <a:pt x="241" y="116"/>
                  </a:lnTo>
                  <a:lnTo>
                    <a:pt x="241" y="120"/>
                  </a:lnTo>
                  <a:lnTo>
                    <a:pt x="241" y="122"/>
                  </a:lnTo>
                  <a:lnTo>
                    <a:pt x="241" y="128"/>
                  </a:lnTo>
                  <a:lnTo>
                    <a:pt x="241" y="130"/>
                  </a:lnTo>
                  <a:lnTo>
                    <a:pt x="241" y="134"/>
                  </a:lnTo>
                  <a:lnTo>
                    <a:pt x="239" y="137"/>
                  </a:lnTo>
                  <a:lnTo>
                    <a:pt x="239" y="141"/>
                  </a:lnTo>
                  <a:lnTo>
                    <a:pt x="239" y="145"/>
                  </a:lnTo>
                  <a:lnTo>
                    <a:pt x="239" y="149"/>
                  </a:lnTo>
                  <a:lnTo>
                    <a:pt x="237" y="153"/>
                  </a:lnTo>
                  <a:lnTo>
                    <a:pt x="236" y="154"/>
                  </a:lnTo>
                  <a:lnTo>
                    <a:pt x="234" y="158"/>
                  </a:lnTo>
                  <a:lnTo>
                    <a:pt x="234" y="162"/>
                  </a:lnTo>
                  <a:lnTo>
                    <a:pt x="232" y="164"/>
                  </a:lnTo>
                  <a:lnTo>
                    <a:pt x="232" y="168"/>
                  </a:lnTo>
                  <a:lnTo>
                    <a:pt x="230" y="172"/>
                  </a:lnTo>
                  <a:lnTo>
                    <a:pt x="230" y="173"/>
                  </a:lnTo>
                  <a:lnTo>
                    <a:pt x="226" y="177"/>
                  </a:lnTo>
                  <a:lnTo>
                    <a:pt x="224" y="181"/>
                  </a:lnTo>
                  <a:lnTo>
                    <a:pt x="222" y="183"/>
                  </a:lnTo>
                  <a:lnTo>
                    <a:pt x="222" y="187"/>
                  </a:lnTo>
                  <a:lnTo>
                    <a:pt x="220" y="189"/>
                  </a:lnTo>
                  <a:lnTo>
                    <a:pt x="217" y="191"/>
                  </a:lnTo>
                  <a:lnTo>
                    <a:pt x="215" y="194"/>
                  </a:lnTo>
                  <a:lnTo>
                    <a:pt x="213" y="198"/>
                  </a:lnTo>
                  <a:lnTo>
                    <a:pt x="209" y="200"/>
                  </a:lnTo>
                  <a:lnTo>
                    <a:pt x="207" y="202"/>
                  </a:lnTo>
                  <a:lnTo>
                    <a:pt x="205" y="206"/>
                  </a:lnTo>
                  <a:lnTo>
                    <a:pt x="203" y="208"/>
                  </a:lnTo>
                  <a:lnTo>
                    <a:pt x="199" y="210"/>
                  </a:lnTo>
                  <a:lnTo>
                    <a:pt x="198" y="211"/>
                  </a:lnTo>
                  <a:lnTo>
                    <a:pt x="196" y="213"/>
                  </a:lnTo>
                  <a:lnTo>
                    <a:pt x="194" y="217"/>
                  </a:lnTo>
                  <a:lnTo>
                    <a:pt x="194"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4"/>
            <p:cNvSpPr>
              <a:spLocks/>
            </p:cNvSpPr>
            <p:nvPr/>
          </p:nvSpPr>
          <p:spPr bwMode="auto">
            <a:xfrm>
              <a:off x="5376863" y="3048000"/>
              <a:ext cx="338138" cy="136525"/>
            </a:xfrm>
            <a:custGeom>
              <a:avLst/>
              <a:gdLst/>
              <a:ahLst/>
              <a:cxnLst>
                <a:cxn ang="0">
                  <a:pos x="0" y="173"/>
                </a:cxn>
                <a:cxn ang="0">
                  <a:pos x="90" y="125"/>
                </a:cxn>
                <a:cxn ang="0">
                  <a:pos x="337" y="0"/>
                </a:cxn>
                <a:cxn ang="0">
                  <a:pos x="426" y="21"/>
                </a:cxn>
                <a:cxn ang="0">
                  <a:pos x="40" y="167"/>
                </a:cxn>
                <a:cxn ang="0">
                  <a:pos x="0" y="173"/>
                </a:cxn>
                <a:cxn ang="0">
                  <a:pos x="0" y="173"/>
                </a:cxn>
              </a:cxnLst>
              <a:rect l="0" t="0" r="r" b="b"/>
              <a:pathLst>
                <a:path w="426" h="173">
                  <a:moveTo>
                    <a:pt x="0" y="173"/>
                  </a:moveTo>
                  <a:lnTo>
                    <a:pt x="90" y="125"/>
                  </a:lnTo>
                  <a:lnTo>
                    <a:pt x="337" y="0"/>
                  </a:lnTo>
                  <a:lnTo>
                    <a:pt x="426" y="21"/>
                  </a:lnTo>
                  <a:lnTo>
                    <a:pt x="40" y="167"/>
                  </a:lnTo>
                  <a:lnTo>
                    <a:pt x="0" y="173"/>
                  </a:lnTo>
                  <a:lnTo>
                    <a:pt x="0" y="1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5"/>
            <p:cNvSpPr>
              <a:spLocks/>
            </p:cNvSpPr>
            <p:nvPr/>
          </p:nvSpPr>
          <p:spPr bwMode="auto">
            <a:xfrm>
              <a:off x="5341938" y="3221038"/>
              <a:ext cx="309563" cy="28575"/>
            </a:xfrm>
            <a:custGeom>
              <a:avLst/>
              <a:gdLst/>
              <a:ahLst/>
              <a:cxnLst>
                <a:cxn ang="0">
                  <a:pos x="42" y="22"/>
                </a:cxn>
                <a:cxn ang="0">
                  <a:pos x="322" y="0"/>
                </a:cxn>
                <a:cxn ang="0">
                  <a:pos x="390" y="36"/>
                </a:cxn>
                <a:cxn ang="0">
                  <a:pos x="73" y="36"/>
                </a:cxn>
                <a:cxn ang="0">
                  <a:pos x="0" y="36"/>
                </a:cxn>
                <a:cxn ang="0">
                  <a:pos x="42" y="22"/>
                </a:cxn>
                <a:cxn ang="0">
                  <a:pos x="42" y="22"/>
                </a:cxn>
              </a:cxnLst>
              <a:rect l="0" t="0" r="r" b="b"/>
              <a:pathLst>
                <a:path w="390" h="36">
                  <a:moveTo>
                    <a:pt x="42" y="22"/>
                  </a:moveTo>
                  <a:lnTo>
                    <a:pt x="322" y="0"/>
                  </a:lnTo>
                  <a:lnTo>
                    <a:pt x="390" y="36"/>
                  </a:lnTo>
                  <a:lnTo>
                    <a:pt x="73" y="36"/>
                  </a:lnTo>
                  <a:lnTo>
                    <a:pt x="0" y="36"/>
                  </a:lnTo>
                  <a:lnTo>
                    <a:pt x="42" y="22"/>
                  </a:lnTo>
                  <a:lnTo>
                    <a:pt x="4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6"/>
            <p:cNvSpPr>
              <a:spLocks/>
            </p:cNvSpPr>
            <p:nvPr/>
          </p:nvSpPr>
          <p:spPr bwMode="auto">
            <a:xfrm>
              <a:off x="5319713" y="3305175"/>
              <a:ext cx="139700" cy="36513"/>
            </a:xfrm>
            <a:custGeom>
              <a:avLst/>
              <a:gdLst/>
              <a:ahLst/>
              <a:cxnLst>
                <a:cxn ang="0">
                  <a:pos x="27" y="0"/>
                </a:cxn>
                <a:cxn ang="0">
                  <a:pos x="68" y="6"/>
                </a:cxn>
                <a:cxn ang="0">
                  <a:pos x="177" y="17"/>
                </a:cxn>
                <a:cxn ang="0">
                  <a:pos x="131" y="46"/>
                </a:cxn>
                <a:cxn ang="0">
                  <a:pos x="0" y="4"/>
                </a:cxn>
                <a:cxn ang="0">
                  <a:pos x="27" y="0"/>
                </a:cxn>
                <a:cxn ang="0">
                  <a:pos x="27" y="0"/>
                </a:cxn>
              </a:cxnLst>
              <a:rect l="0" t="0" r="r" b="b"/>
              <a:pathLst>
                <a:path w="177" h="46">
                  <a:moveTo>
                    <a:pt x="27" y="0"/>
                  </a:moveTo>
                  <a:lnTo>
                    <a:pt x="68" y="6"/>
                  </a:lnTo>
                  <a:lnTo>
                    <a:pt x="177" y="17"/>
                  </a:lnTo>
                  <a:lnTo>
                    <a:pt x="131" y="46"/>
                  </a:lnTo>
                  <a:lnTo>
                    <a:pt x="0" y="4"/>
                  </a:lnTo>
                  <a:lnTo>
                    <a:pt x="27" y="0"/>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7"/>
            <p:cNvSpPr>
              <a:spLocks/>
            </p:cNvSpPr>
            <p:nvPr/>
          </p:nvSpPr>
          <p:spPr bwMode="auto">
            <a:xfrm>
              <a:off x="4648200" y="3324225"/>
              <a:ext cx="376238" cy="109538"/>
            </a:xfrm>
            <a:custGeom>
              <a:avLst/>
              <a:gdLst/>
              <a:ahLst/>
              <a:cxnLst>
                <a:cxn ang="0">
                  <a:pos x="473" y="0"/>
                </a:cxn>
                <a:cxn ang="0">
                  <a:pos x="40" y="137"/>
                </a:cxn>
                <a:cxn ang="0">
                  <a:pos x="0" y="104"/>
                </a:cxn>
                <a:cxn ang="0">
                  <a:pos x="405" y="11"/>
                </a:cxn>
                <a:cxn ang="0">
                  <a:pos x="454" y="0"/>
                </a:cxn>
                <a:cxn ang="0">
                  <a:pos x="473" y="0"/>
                </a:cxn>
                <a:cxn ang="0">
                  <a:pos x="473" y="0"/>
                </a:cxn>
              </a:cxnLst>
              <a:rect l="0" t="0" r="r" b="b"/>
              <a:pathLst>
                <a:path w="473" h="137">
                  <a:moveTo>
                    <a:pt x="473" y="0"/>
                  </a:moveTo>
                  <a:lnTo>
                    <a:pt x="40" y="137"/>
                  </a:lnTo>
                  <a:lnTo>
                    <a:pt x="0" y="104"/>
                  </a:lnTo>
                  <a:lnTo>
                    <a:pt x="405" y="11"/>
                  </a:lnTo>
                  <a:lnTo>
                    <a:pt x="454" y="0"/>
                  </a:lnTo>
                  <a:lnTo>
                    <a:pt x="473" y="0"/>
                  </a:lnTo>
                  <a:lnTo>
                    <a:pt x="4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8"/>
            <p:cNvSpPr>
              <a:spLocks/>
            </p:cNvSpPr>
            <p:nvPr/>
          </p:nvSpPr>
          <p:spPr bwMode="auto">
            <a:xfrm>
              <a:off x="4884738" y="3235325"/>
              <a:ext cx="158750" cy="25400"/>
            </a:xfrm>
            <a:custGeom>
              <a:avLst/>
              <a:gdLst/>
              <a:ahLst/>
              <a:cxnLst>
                <a:cxn ang="0">
                  <a:pos x="200" y="32"/>
                </a:cxn>
                <a:cxn ang="0">
                  <a:pos x="0" y="32"/>
                </a:cxn>
                <a:cxn ang="0">
                  <a:pos x="19" y="0"/>
                </a:cxn>
                <a:cxn ang="0">
                  <a:pos x="141" y="13"/>
                </a:cxn>
                <a:cxn ang="0">
                  <a:pos x="175" y="17"/>
                </a:cxn>
                <a:cxn ang="0">
                  <a:pos x="200" y="32"/>
                </a:cxn>
                <a:cxn ang="0">
                  <a:pos x="200" y="32"/>
                </a:cxn>
              </a:cxnLst>
              <a:rect l="0" t="0" r="r" b="b"/>
              <a:pathLst>
                <a:path w="200" h="32">
                  <a:moveTo>
                    <a:pt x="200" y="32"/>
                  </a:moveTo>
                  <a:lnTo>
                    <a:pt x="0" y="32"/>
                  </a:lnTo>
                  <a:lnTo>
                    <a:pt x="19" y="0"/>
                  </a:lnTo>
                  <a:lnTo>
                    <a:pt x="141" y="13"/>
                  </a:lnTo>
                  <a:lnTo>
                    <a:pt x="175" y="17"/>
                  </a:lnTo>
                  <a:lnTo>
                    <a:pt x="200" y="32"/>
                  </a:lnTo>
                  <a:lnTo>
                    <a:pt x="20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9"/>
            <p:cNvSpPr>
              <a:spLocks/>
            </p:cNvSpPr>
            <p:nvPr/>
          </p:nvSpPr>
          <p:spPr bwMode="auto">
            <a:xfrm>
              <a:off x="4776788" y="3114675"/>
              <a:ext cx="288925" cy="69850"/>
            </a:xfrm>
            <a:custGeom>
              <a:avLst/>
              <a:gdLst/>
              <a:ahLst/>
              <a:cxnLst>
                <a:cxn ang="0">
                  <a:pos x="38" y="0"/>
                </a:cxn>
                <a:cxn ang="0">
                  <a:pos x="365" y="81"/>
                </a:cxn>
                <a:cxn ang="0">
                  <a:pos x="338" y="87"/>
                </a:cxn>
                <a:cxn ang="0">
                  <a:pos x="0" y="32"/>
                </a:cxn>
                <a:cxn ang="0">
                  <a:pos x="20" y="15"/>
                </a:cxn>
                <a:cxn ang="0">
                  <a:pos x="38" y="0"/>
                </a:cxn>
                <a:cxn ang="0">
                  <a:pos x="38" y="0"/>
                </a:cxn>
              </a:cxnLst>
              <a:rect l="0" t="0" r="r" b="b"/>
              <a:pathLst>
                <a:path w="365" h="87">
                  <a:moveTo>
                    <a:pt x="38" y="0"/>
                  </a:moveTo>
                  <a:lnTo>
                    <a:pt x="365" y="81"/>
                  </a:lnTo>
                  <a:lnTo>
                    <a:pt x="338" y="87"/>
                  </a:lnTo>
                  <a:lnTo>
                    <a:pt x="0" y="32"/>
                  </a:lnTo>
                  <a:lnTo>
                    <a:pt x="20" y="15"/>
                  </a:lnTo>
                  <a:lnTo>
                    <a:pt x="38"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p:cNvGrpSpPr/>
          <p:nvPr/>
        </p:nvGrpSpPr>
        <p:grpSpPr>
          <a:xfrm>
            <a:off x="5181600" y="4572000"/>
            <a:ext cx="645349" cy="233363"/>
            <a:chOff x="4648200" y="3048000"/>
            <a:chExt cx="1066801" cy="385763"/>
          </a:xfrm>
        </p:grpSpPr>
        <p:sp>
          <p:nvSpPr>
            <p:cNvPr id="117" name="Freeform 12"/>
            <p:cNvSpPr>
              <a:spLocks/>
            </p:cNvSpPr>
            <p:nvPr/>
          </p:nvSpPr>
          <p:spPr bwMode="auto">
            <a:xfrm>
              <a:off x="5108575" y="3132138"/>
              <a:ext cx="192088" cy="180975"/>
            </a:xfrm>
            <a:custGeom>
              <a:avLst/>
              <a:gdLst/>
              <a:ahLst/>
              <a:cxnLst>
                <a:cxn ang="0">
                  <a:pos x="192" y="202"/>
                </a:cxn>
                <a:cxn ang="0">
                  <a:pos x="188" y="183"/>
                </a:cxn>
                <a:cxn ang="0">
                  <a:pos x="186" y="166"/>
                </a:cxn>
                <a:cxn ang="0">
                  <a:pos x="182" y="149"/>
                </a:cxn>
                <a:cxn ang="0">
                  <a:pos x="180" y="135"/>
                </a:cxn>
                <a:cxn ang="0">
                  <a:pos x="177" y="124"/>
                </a:cxn>
                <a:cxn ang="0">
                  <a:pos x="163" y="115"/>
                </a:cxn>
                <a:cxn ang="0">
                  <a:pos x="152" y="109"/>
                </a:cxn>
                <a:cxn ang="0">
                  <a:pos x="131" y="103"/>
                </a:cxn>
                <a:cxn ang="0">
                  <a:pos x="110" y="107"/>
                </a:cxn>
                <a:cxn ang="0">
                  <a:pos x="93" y="113"/>
                </a:cxn>
                <a:cxn ang="0">
                  <a:pos x="80" y="122"/>
                </a:cxn>
                <a:cxn ang="0">
                  <a:pos x="74" y="132"/>
                </a:cxn>
                <a:cxn ang="0">
                  <a:pos x="74" y="141"/>
                </a:cxn>
                <a:cxn ang="0">
                  <a:pos x="72" y="158"/>
                </a:cxn>
                <a:cxn ang="0">
                  <a:pos x="72" y="179"/>
                </a:cxn>
                <a:cxn ang="0">
                  <a:pos x="70" y="200"/>
                </a:cxn>
                <a:cxn ang="0">
                  <a:pos x="70" y="219"/>
                </a:cxn>
                <a:cxn ang="0">
                  <a:pos x="63" y="225"/>
                </a:cxn>
                <a:cxn ang="0">
                  <a:pos x="44" y="213"/>
                </a:cxn>
                <a:cxn ang="0">
                  <a:pos x="28" y="198"/>
                </a:cxn>
                <a:cxn ang="0">
                  <a:pos x="17" y="181"/>
                </a:cxn>
                <a:cxn ang="0">
                  <a:pos x="7" y="162"/>
                </a:cxn>
                <a:cxn ang="0">
                  <a:pos x="2" y="141"/>
                </a:cxn>
                <a:cxn ang="0">
                  <a:pos x="0" y="120"/>
                </a:cxn>
                <a:cxn ang="0">
                  <a:pos x="0" y="103"/>
                </a:cxn>
                <a:cxn ang="0">
                  <a:pos x="2" y="90"/>
                </a:cxn>
                <a:cxn ang="0">
                  <a:pos x="7" y="75"/>
                </a:cxn>
                <a:cxn ang="0">
                  <a:pos x="13" y="61"/>
                </a:cxn>
                <a:cxn ang="0">
                  <a:pos x="30" y="39"/>
                </a:cxn>
                <a:cxn ang="0">
                  <a:pos x="53" y="19"/>
                </a:cxn>
                <a:cxn ang="0">
                  <a:pos x="64" y="12"/>
                </a:cxn>
                <a:cxn ang="0">
                  <a:pos x="80" y="6"/>
                </a:cxn>
                <a:cxn ang="0">
                  <a:pos x="93" y="2"/>
                </a:cxn>
                <a:cxn ang="0">
                  <a:pos x="108" y="0"/>
                </a:cxn>
                <a:cxn ang="0">
                  <a:pos x="123" y="0"/>
                </a:cxn>
                <a:cxn ang="0">
                  <a:pos x="139" y="0"/>
                </a:cxn>
                <a:cxn ang="0">
                  <a:pos x="154" y="4"/>
                </a:cxn>
                <a:cxn ang="0">
                  <a:pos x="167" y="10"/>
                </a:cxn>
                <a:cxn ang="0">
                  <a:pos x="180" y="14"/>
                </a:cxn>
                <a:cxn ang="0">
                  <a:pos x="198" y="27"/>
                </a:cxn>
                <a:cxn ang="0">
                  <a:pos x="217" y="48"/>
                </a:cxn>
                <a:cxn ang="0">
                  <a:pos x="230" y="67"/>
                </a:cxn>
                <a:cxn ang="0">
                  <a:pos x="234" y="80"/>
                </a:cxn>
                <a:cxn ang="0">
                  <a:pos x="239" y="96"/>
                </a:cxn>
                <a:cxn ang="0">
                  <a:pos x="241" y="111"/>
                </a:cxn>
                <a:cxn ang="0">
                  <a:pos x="241" y="128"/>
                </a:cxn>
                <a:cxn ang="0">
                  <a:pos x="239" y="145"/>
                </a:cxn>
                <a:cxn ang="0">
                  <a:pos x="234" y="162"/>
                </a:cxn>
                <a:cxn ang="0">
                  <a:pos x="226" y="177"/>
                </a:cxn>
                <a:cxn ang="0">
                  <a:pos x="217" y="191"/>
                </a:cxn>
                <a:cxn ang="0">
                  <a:pos x="205" y="206"/>
                </a:cxn>
                <a:cxn ang="0">
                  <a:pos x="194" y="217"/>
                </a:cxn>
              </a:cxnLst>
              <a:rect l="0" t="0" r="r" b="b"/>
              <a:pathLst>
                <a:path w="241" h="229">
                  <a:moveTo>
                    <a:pt x="194" y="217"/>
                  </a:moveTo>
                  <a:lnTo>
                    <a:pt x="194" y="213"/>
                  </a:lnTo>
                  <a:lnTo>
                    <a:pt x="192" y="210"/>
                  </a:lnTo>
                  <a:lnTo>
                    <a:pt x="192" y="206"/>
                  </a:lnTo>
                  <a:lnTo>
                    <a:pt x="192" y="202"/>
                  </a:lnTo>
                  <a:lnTo>
                    <a:pt x="190" y="198"/>
                  </a:lnTo>
                  <a:lnTo>
                    <a:pt x="190" y="196"/>
                  </a:lnTo>
                  <a:lnTo>
                    <a:pt x="188" y="191"/>
                  </a:lnTo>
                  <a:lnTo>
                    <a:pt x="188" y="189"/>
                  </a:lnTo>
                  <a:lnTo>
                    <a:pt x="188" y="183"/>
                  </a:lnTo>
                  <a:lnTo>
                    <a:pt x="188" y="181"/>
                  </a:lnTo>
                  <a:lnTo>
                    <a:pt x="186" y="175"/>
                  </a:lnTo>
                  <a:lnTo>
                    <a:pt x="186" y="173"/>
                  </a:lnTo>
                  <a:lnTo>
                    <a:pt x="186" y="170"/>
                  </a:lnTo>
                  <a:lnTo>
                    <a:pt x="186" y="166"/>
                  </a:lnTo>
                  <a:lnTo>
                    <a:pt x="184" y="162"/>
                  </a:lnTo>
                  <a:lnTo>
                    <a:pt x="184" y="160"/>
                  </a:lnTo>
                  <a:lnTo>
                    <a:pt x="182" y="156"/>
                  </a:lnTo>
                  <a:lnTo>
                    <a:pt x="182" y="153"/>
                  </a:lnTo>
                  <a:lnTo>
                    <a:pt x="182" y="149"/>
                  </a:lnTo>
                  <a:lnTo>
                    <a:pt x="182" y="147"/>
                  </a:lnTo>
                  <a:lnTo>
                    <a:pt x="180" y="143"/>
                  </a:lnTo>
                  <a:lnTo>
                    <a:pt x="180" y="141"/>
                  </a:lnTo>
                  <a:lnTo>
                    <a:pt x="180" y="137"/>
                  </a:lnTo>
                  <a:lnTo>
                    <a:pt x="180" y="135"/>
                  </a:lnTo>
                  <a:lnTo>
                    <a:pt x="180" y="134"/>
                  </a:lnTo>
                  <a:lnTo>
                    <a:pt x="180" y="130"/>
                  </a:lnTo>
                  <a:lnTo>
                    <a:pt x="180" y="128"/>
                  </a:lnTo>
                  <a:lnTo>
                    <a:pt x="180" y="128"/>
                  </a:lnTo>
                  <a:lnTo>
                    <a:pt x="177" y="124"/>
                  </a:lnTo>
                  <a:lnTo>
                    <a:pt x="175" y="122"/>
                  </a:lnTo>
                  <a:lnTo>
                    <a:pt x="171" y="120"/>
                  </a:lnTo>
                  <a:lnTo>
                    <a:pt x="169" y="118"/>
                  </a:lnTo>
                  <a:lnTo>
                    <a:pt x="167" y="116"/>
                  </a:lnTo>
                  <a:lnTo>
                    <a:pt x="163" y="115"/>
                  </a:lnTo>
                  <a:lnTo>
                    <a:pt x="161" y="113"/>
                  </a:lnTo>
                  <a:lnTo>
                    <a:pt x="159" y="113"/>
                  </a:lnTo>
                  <a:lnTo>
                    <a:pt x="156" y="111"/>
                  </a:lnTo>
                  <a:lnTo>
                    <a:pt x="154" y="111"/>
                  </a:lnTo>
                  <a:lnTo>
                    <a:pt x="152" y="109"/>
                  </a:lnTo>
                  <a:lnTo>
                    <a:pt x="150" y="109"/>
                  </a:lnTo>
                  <a:lnTo>
                    <a:pt x="144" y="107"/>
                  </a:lnTo>
                  <a:lnTo>
                    <a:pt x="140" y="107"/>
                  </a:lnTo>
                  <a:lnTo>
                    <a:pt x="135" y="103"/>
                  </a:lnTo>
                  <a:lnTo>
                    <a:pt x="131" y="103"/>
                  </a:lnTo>
                  <a:lnTo>
                    <a:pt x="127" y="103"/>
                  </a:lnTo>
                  <a:lnTo>
                    <a:pt x="123" y="103"/>
                  </a:lnTo>
                  <a:lnTo>
                    <a:pt x="118" y="105"/>
                  </a:lnTo>
                  <a:lnTo>
                    <a:pt x="114" y="107"/>
                  </a:lnTo>
                  <a:lnTo>
                    <a:pt x="110" y="107"/>
                  </a:lnTo>
                  <a:lnTo>
                    <a:pt x="106" y="109"/>
                  </a:lnTo>
                  <a:lnTo>
                    <a:pt x="102" y="109"/>
                  </a:lnTo>
                  <a:lnTo>
                    <a:pt x="101" y="111"/>
                  </a:lnTo>
                  <a:lnTo>
                    <a:pt x="97" y="113"/>
                  </a:lnTo>
                  <a:lnTo>
                    <a:pt x="93" y="113"/>
                  </a:lnTo>
                  <a:lnTo>
                    <a:pt x="91" y="116"/>
                  </a:lnTo>
                  <a:lnTo>
                    <a:pt x="87" y="118"/>
                  </a:lnTo>
                  <a:lnTo>
                    <a:pt x="85" y="118"/>
                  </a:lnTo>
                  <a:lnTo>
                    <a:pt x="83" y="120"/>
                  </a:lnTo>
                  <a:lnTo>
                    <a:pt x="80" y="122"/>
                  </a:lnTo>
                  <a:lnTo>
                    <a:pt x="76" y="126"/>
                  </a:lnTo>
                  <a:lnTo>
                    <a:pt x="74" y="128"/>
                  </a:lnTo>
                  <a:lnTo>
                    <a:pt x="74" y="128"/>
                  </a:lnTo>
                  <a:lnTo>
                    <a:pt x="74" y="130"/>
                  </a:lnTo>
                  <a:lnTo>
                    <a:pt x="74" y="132"/>
                  </a:lnTo>
                  <a:lnTo>
                    <a:pt x="74" y="134"/>
                  </a:lnTo>
                  <a:lnTo>
                    <a:pt x="74" y="135"/>
                  </a:lnTo>
                  <a:lnTo>
                    <a:pt x="74" y="137"/>
                  </a:lnTo>
                  <a:lnTo>
                    <a:pt x="74" y="139"/>
                  </a:lnTo>
                  <a:lnTo>
                    <a:pt x="74" y="141"/>
                  </a:lnTo>
                  <a:lnTo>
                    <a:pt x="74" y="145"/>
                  </a:lnTo>
                  <a:lnTo>
                    <a:pt x="72" y="147"/>
                  </a:lnTo>
                  <a:lnTo>
                    <a:pt x="72" y="151"/>
                  </a:lnTo>
                  <a:lnTo>
                    <a:pt x="72" y="154"/>
                  </a:lnTo>
                  <a:lnTo>
                    <a:pt x="72" y="158"/>
                  </a:lnTo>
                  <a:lnTo>
                    <a:pt x="72" y="162"/>
                  </a:lnTo>
                  <a:lnTo>
                    <a:pt x="72" y="166"/>
                  </a:lnTo>
                  <a:lnTo>
                    <a:pt x="72" y="170"/>
                  </a:lnTo>
                  <a:lnTo>
                    <a:pt x="72" y="173"/>
                  </a:lnTo>
                  <a:lnTo>
                    <a:pt x="72" y="179"/>
                  </a:lnTo>
                  <a:lnTo>
                    <a:pt x="72" y="183"/>
                  </a:lnTo>
                  <a:lnTo>
                    <a:pt x="70" y="187"/>
                  </a:lnTo>
                  <a:lnTo>
                    <a:pt x="70" y="191"/>
                  </a:lnTo>
                  <a:lnTo>
                    <a:pt x="70" y="194"/>
                  </a:lnTo>
                  <a:lnTo>
                    <a:pt x="70" y="200"/>
                  </a:lnTo>
                  <a:lnTo>
                    <a:pt x="70" y="202"/>
                  </a:lnTo>
                  <a:lnTo>
                    <a:pt x="70" y="208"/>
                  </a:lnTo>
                  <a:lnTo>
                    <a:pt x="70" y="210"/>
                  </a:lnTo>
                  <a:lnTo>
                    <a:pt x="70" y="215"/>
                  </a:lnTo>
                  <a:lnTo>
                    <a:pt x="70" y="219"/>
                  </a:lnTo>
                  <a:lnTo>
                    <a:pt x="70" y="223"/>
                  </a:lnTo>
                  <a:lnTo>
                    <a:pt x="70" y="225"/>
                  </a:lnTo>
                  <a:lnTo>
                    <a:pt x="70" y="229"/>
                  </a:lnTo>
                  <a:lnTo>
                    <a:pt x="66" y="227"/>
                  </a:lnTo>
                  <a:lnTo>
                    <a:pt x="63" y="225"/>
                  </a:lnTo>
                  <a:lnTo>
                    <a:pt x="57" y="223"/>
                  </a:lnTo>
                  <a:lnTo>
                    <a:pt x="55" y="221"/>
                  </a:lnTo>
                  <a:lnTo>
                    <a:pt x="51" y="217"/>
                  </a:lnTo>
                  <a:lnTo>
                    <a:pt x="47" y="215"/>
                  </a:lnTo>
                  <a:lnTo>
                    <a:pt x="44" y="213"/>
                  </a:lnTo>
                  <a:lnTo>
                    <a:pt x="40" y="210"/>
                  </a:lnTo>
                  <a:lnTo>
                    <a:pt x="38" y="208"/>
                  </a:lnTo>
                  <a:lnTo>
                    <a:pt x="34" y="206"/>
                  </a:lnTo>
                  <a:lnTo>
                    <a:pt x="32" y="202"/>
                  </a:lnTo>
                  <a:lnTo>
                    <a:pt x="28" y="198"/>
                  </a:lnTo>
                  <a:lnTo>
                    <a:pt x="26" y="194"/>
                  </a:lnTo>
                  <a:lnTo>
                    <a:pt x="25" y="191"/>
                  </a:lnTo>
                  <a:lnTo>
                    <a:pt x="21" y="189"/>
                  </a:lnTo>
                  <a:lnTo>
                    <a:pt x="19" y="185"/>
                  </a:lnTo>
                  <a:lnTo>
                    <a:pt x="17" y="181"/>
                  </a:lnTo>
                  <a:lnTo>
                    <a:pt x="13" y="177"/>
                  </a:lnTo>
                  <a:lnTo>
                    <a:pt x="11" y="173"/>
                  </a:lnTo>
                  <a:lnTo>
                    <a:pt x="11" y="172"/>
                  </a:lnTo>
                  <a:lnTo>
                    <a:pt x="9" y="166"/>
                  </a:lnTo>
                  <a:lnTo>
                    <a:pt x="7" y="162"/>
                  </a:lnTo>
                  <a:lnTo>
                    <a:pt x="6" y="158"/>
                  </a:lnTo>
                  <a:lnTo>
                    <a:pt x="4" y="154"/>
                  </a:lnTo>
                  <a:lnTo>
                    <a:pt x="4" y="149"/>
                  </a:lnTo>
                  <a:lnTo>
                    <a:pt x="2" y="145"/>
                  </a:lnTo>
                  <a:lnTo>
                    <a:pt x="2" y="141"/>
                  </a:lnTo>
                  <a:lnTo>
                    <a:pt x="0" y="137"/>
                  </a:lnTo>
                  <a:lnTo>
                    <a:pt x="0" y="134"/>
                  </a:lnTo>
                  <a:lnTo>
                    <a:pt x="0" y="128"/>
                  </a:lnTo>
                  <a:lnTo>
                    <a:pt x="0" y="124"/>
                  </a:lnTo>
                  <a:lnTo>
                    <a:pt x="0" y="120"/>
                  </a:lnTo>
                  <a:lnTo>
                    <a:pt x="0" y="116"/>
                  </a:lnTo>
                  <a:lnTo>
                    <a:pt x="0" y="113"/>
                  </a:lnTo>
                  <a:lnTo>
                    <a:pt x="0" y="111"/>
                  </a:lnTo>
                  <a:lnTo>
                    <a:pt x="0" y="107"/>
                  </a:lnTo>
                  <a:lnTo>
                    <a:pt x="0" y="103"/>
                  </a:lnTo>
                  <a:lnTo>
                    <a:pt x="0" y="101"/>
                  </a:lnTo>
                  <a:lnTo>
                    <a:pt x="2" y="97"/>
                  </a:lnTo>
                  <a:lnTo>
                    <a:pt x="2" y="96"/>
                  </a:lnTo>
                  <a:lnTo>
                    <a:pt x="2" y="92"/>
                  </a:lnTo>
                  <a:lnTo>
                    <a:pt x="2" y="90"/>
                  </a:lnTo>
                  <a:lnTo>
                    <a:pt x="4" y="86"/>
                  </a:lnTo>
                  <a:lnTo>
                    <a:pt x="4" y="84"/>
                  </a:lnTo>
                  <a:lnTo>
                    <a:pt x="6" y="80"/>
                  </a:lnTo>
                  <a:lnTo>
                    <a:pt x="7" y="78"/>
                  </a:lnTo>
                  <a:lnTo>
                    <a:pt x="7" y="75"/>
                  </a:lnTo>
                  <a:lnTo>
                    <a:pt x="9" y="73"/>
                  </a:lnTo>
                  <a:lnTo>
                    <a:pt x="9" y="69"/>
                  </a:lnTo>
                  <a:lnTo>
                    <a:pt x="11" y="67"/>
                  </a:lnTo>
                  <a:lnTo>
                    <a:pt x="11" y="65"/>
                  </a:lnTo>
                  <a:lnTo>
                    <a:pt x="13" y="61"/>
                  </a:lnTo>
                  <a:lnTo>
                    <a:pt x="17" y="58"/>
                  </a:lnTo>
                  <a:lnTo>
                    <a:pt x="21" y="54"/>
                  </a:lnTo>
                  <a:lnTo>
                    <a:pt x="23" y="48"/>
                  </a:lnTo>
                  <a:lnTo>
                    <a:pt x="26" y="44"/>
                  </a:lnTo>
                  <a:lnTo>
                    <a:pt x="30" y="39"/>
                  </a:lnTo>
                  <a:lnTo>
                    <a:pt x="36" y="35"/>
                  </a:lnTo>
                  <a:lnTo>
                    <a:pt x="40" y="31"/>
                  </a:lnTo>
                  <a:lnTo>
                    <a:pt x="44" y="27"/>
                  </a:lnTo>
                  <a:lnTo>
                    <a:pt x="47" y="23"/>
                  </a:lnTo>
                  <a:lnTo>
                    <a:pt x="53" y="19"/>
                  </a:lnTo>
                  <a:lnTo>
                    <a:pt x="55" y="18"/>
                  </a:lnTo>
                  <a:lnTo>
                    <a:pt x="57" y="18"/>
                  </a:lnTo>
                  <a:lnTo>
                    <a:pt x="61" y="14"/>
                  </a:lnTo>
                  <a:lnTo>
                    <a:pt x="63" y="14"/>
                  </a:lnTo>
                  <a:lnTo>
                    <a:pt x="64" y="12"/>
                  </a:lnTo>
                  <a:lnTo>
                    <a:pt x="68" y="12"/>
                  </a:lnTo>
                  <a:lnTo>
                    <a:pt x="70" y="10"/>
                  </a:lnTo>
                  <a:lnTo>
                    <a:pt x="74" y="10"/>
                  </a:lnTo>
                  <a:lnTo>
                    <a:pt x="76" y="6"/>
                  </a:lnTo>
                  <a:lnTo>
                    <a:pt x="80" y="6"/>
                  </a:lnTo>
                  <a:lnTo>
                    <a:pt x="82" y="4"/>
                  </a:lnTo>
                  <a:lnTo>
                    <a:pt x="83" y="4"/>
                  </a:lnTo>
                  <a:lnTo>
                    <a:pt x="87" y="4"/>
                  </a:lnTo>
                  <a:lnTo>
                    <a:pt x="91" y="2"/>
                  </a:lnTo>
                  <a:lnTo>
                    <a:pt x="93" y="2"/>
                  </a:lnTo>
                  <a:lnTo>
                    <a:pt x="97" y="2"/>
                  </a:lnTo>
                  <a:lnTo>
                    <a:pt x="99" y="0"/>
                  </a:lnTo>
                  <a:lnTo>
                    <a:pt x="102" y="0"/>
                  </a:lnTo>
                  <a:lnTo>
                    <a:pt x="106" y="0"/>
                  </a:lnTo>
                  <a:lnTo>
                    <a:pt x="108" y="0"/>
                  </a:lnTo>
                  <a:lnTo>
                    <a:pt x="110" y="0"/>
                  </a:lnTo>
                  <a:lnTo>
                    <a:pt x="114" y="0"/>
                  </a:lnTo>
                  <a:lnTo>
                    <a:pt x="118" y="0"/>
                  </a:lnTo>
                  <a:lnTo>
                    <a:pt x="120" y="0"/>
                  </a:lnTo>
                  <a:lnTo>
                    <a:pt x="123" y="0"/>
                  </a:lnTo>
                  <a:lnTo>
                    <a:pt x="127" y="0"/>
                  </a:lnTo>
                  <a:lnTo>
                    <a:pt x="129" y="0"/>
                  </a:lnTo>
                  <a:lnTo>
                    <a:pt x="133" y="0"/>
                  </a:lnTo>
                  <a:lnTo>
                    <a:pt x="135" y="0"/>
                  </a:lnTo>
                  <a:lnTo>
                    <a:pt x="139" y="0"/>
                  </a:lnTo>
                  <a:lnTo>
                    <a:pt x="142" y="0"/>
                  </a:lnTo>
                  <a:lnTo>
                    <a:pt x="144" y="2"/>
                  </a:lnTo>
                  <a:lnTo>
                    <a:pt x="146" y="2"/>
                  </a:lnTo>
                  <a:lnTo>
                    <a:pt x="150" y="2"/>
                  </a:lnTo>
                  <a:lnTo>
                    <a:pt x="154" y="4"/>
                  </a:lnTo>
                  <a:lnTo>
                    <a:pt x="156" y="4"/>
                  </a:lnTo>
                  <a:lnTo>
                    <a:pt x="159" y="4"/>
                  </a:lnTo>
                  <a:lnTo>
                    <a:pt x="161" y="6"/>
                  </a:lnTo>
                  <a:lnTo>
                    <a:pt x="163" y="6"/>
                  </a:lnTo>
                  <a:lnTo>
                    <a:pt x="167" y="10"/>
                  </a:lnTo>
                  <a:lnTo>
                    <a:pt x="169" y="10"/>
                  </a:lnTo>
                  <a:lnTo>
                    <a:pt x="173" y="12"/>
                  </a:lnTo>
                  <a:lnTo>
                    <a:pt x="175" y="12"/>
                  </a:lnTo>
                  <a:lnTo>
                    <a:pt x="178" y="14"/>
                  </a:lnTo>
                  <a:lnTo>
                    <a:pt x="180" y="14"/>
                  </a:lnTo>
                  <a:lnTo>
                    <a:pt x="182" y="18"/>
                  </a:lnTo>
                  <a:lnTo>
                    <a:pt x="186" y="18"/>
                  </a:lnTo>
                  <a:lnTo>
                    <a:pt x="188" y="19"/>
                  </a:lnTo>
                  <a:lnTo>
                    <a:pt x="192" y="23"/>
                  </a:lnTo>
                  <a:lnTo>
                    <a:pt x="198" y="27"/>
                  </a:lnTo>
                  <a:lnTo>
                    <a:pt x="201" y="31"/>
                  </a:lnTo>
                  <a:lnTo>
                    <a:pt x="205" y="35"/>
                  </a:lnTo>
                  <a:lnTo>
                    <a:pt x="209" y="39"/>
                  </a:lnTo>
                  <a:lnTo>
                    <a:pt x="215" y="44"/>
                  </a:lnTo>
                  <a:lnTo>
                    <a:pt x="217" y="48"/>
                  </a:lnTo>
                  <a:lnTo>
                    <a:pt x="220" y="54"/>
                  </a:lnTo>
                  <a:lnTo>
                    <a:pt x="224" y="58"/>
                  </a:lnTo>
                  <a:lnTo>
                    <a:pt x="226" y="61"/>
                  </a:lnTo>
                  <a:lnTo>
                    <a:pt x="228" y="65"/>
                  </a:lnTo>
                  <a:lnTo>
                    <a:pt x="230" y="67"/>
                  </a:lnTo>
                  <a:lnTo>
                    <a:pt x="232" y="69"/>
                  </a:lnTo>
                  <a:lnTo>
                    <a:pt x="232" y="73"/>
                  </a:lnTo>
                  <a:lnTo>
                    <a:pt x="234" y="75"/>
                  </a:lnTo>
                  <a:lnTo>
                    <a:pt x="234" y="78"/>
                  </a:lnTo>
                  <a:lnTo>
                    <a:pt x="234" y="80"/>
                  </a:lnTo>
                  <a:lnTo>
                    <a:pt x="236" y="84"/>
                  </a:lnTo>
                  <a:lnTo>
                    <a:pt x="236" y="86"/>
                  </a:lnTo>
                  <a:lnTo>
                    <a:pt x="237" y="90"/>
                  </a:lnTo>
                  <a:lnTo>
                    <a:pt x="239" y="92"/>
                  </a:lnTo>
                  <a:lnTo>
                    <a:pt x="239" y="96"/>
                  </a:lnTo>
                  <a:lnTo>
                    <a:pt x="239" y="97"/>
                  </a:lnTo>
                  <a:lnTo>
                    <a:pt x="241" y="101"/>
                  </a:lnTo>
                  <a:lnTo>
                    <a:pt x="241" y="103"/>
                  </a:lnTo>
                  <a:lnTo>
                    <a:pt x="241" y="107"/>
                  </a:lnTo>
                  <a:lnTo>
                    <a:pt x="241" y="111"/>
                  </a:lnTo>
                  <a:lnTo>
                    <a:pt x="241" y="113"/>
                  </a:lnTo>
                  <a:lnTo>
                    <a:pt x="241" y="116"/>
                  </a:lnTo>
                  <a:lnTo>
                    <a:pt x="241" y="120"/>
                  </a:lnTo>
                  <a:lnTo>
                    <a:pt x="241" y="122"/>
                  </a:lnTo>
                  <a:lnTo>
                    <a:pt x="241" y="128"/>
                  </a:lnTo>
                  <a:lnTo>
                    <a:pt x="241" y="130"/>
                  </a:lnTo>
                  <a:lnTo>
                    <a:pt x="241" y="134"/>
                  </a:lnTo>
                  <a:lnTo>
                    <a:pt x="239" y="137"/>
                  </a:lnTo>
                  <a:lnTo>
                    <a:pt x="239" y="141"/>
                  </a:lnTo>
                  <a:lnTo>
                    <a:pt x="239" y="145"/>
                  </a:lnTo>
                  <a:lnTo>
                    <a:pt x="239" y="149"/>
                  </a:lnTo>
                  <a:lnTo>
                    <a:pt x="237" y="153"/>
                  </a:lnTo>
                  <a:lnTo>
                    <a:pt x="236" y="154"/>
                  </a:lnTo>
                  <a:lnTo>
                    <a:pt x="234" y="158"/>
                  </a:lnTo>
                  <a:lnTo>
                    <a:pt x="234" y="162"/>
                  </a:lnTo>
                  <a:lnTo>
                    <a:pt x="232" y="164"/>
                  </a:lnTo>
                  <a:lnTo>
                    <a:pt x="232" y="168"/>
                  </a:lnTo>
                  <a:lnTo>
                    <a:pt x="230" y="172"/>
                  </a:lnTo>
                  <a:lnTo>
                    <a:pt x="230" y="173"/>
                  </a:lnTo>
                  <a:lnTo>
                    <a:pt x="226" y="177"/>
                  </a:lnTo>
                  <a:lnTo>
                    <a:pt x="224" y="181"/>
                  </a:lnTo>
                  <a:lnTo>
                    <a:pt x="222" y="183"/>
                  </a:lnTo>
                  <a:lnTo>
                    <a:pt x="222" y="187"/>
                  </a:lnTo>
                  <a:lnTo>
                    <a:pt x="220" y="189"/>
                  </a:lnTo>
                  <a:lnTo>
                    <a:pt x="217" y="191"/>
                  </a:lnTo>
                  <a:lnTo>
                    <a:pt x="215" y="194"/>
                  </a:lnTo>
                  <a:lnTo>
                    <a:pt x="213" y="198"/>
                  </a:lnTo>
                  <a:lnTo>
                    <a:pt x="209" y="200"/>
                  </a:lnTo>
                  <a:lnTo>
                    <a:pt x="207" y="202"/>
                  </a:lnTo>
                  <a:lnTo>
                    <a:pt x="205" y="206"/>
                  </a:lnTo>
                  <a:lnTo>
                    <a:pt x="203" y="208"/>
                  </a:lnTo>
                  <a:lnTo>
                    <a:pt x="199" y="210"/>
                  </a:lnTo>
                  <a:lnTo>
                    <a:pt x="198" y="211"/>
                  </a:lnTo>
                  <a:lnTo>
                    <a:pt x="196" y="213"/>
                  </a:lnTo>
                  <a:lnTo>
                    <a:pt x="194" y="217"/>
                  </a:lnTo>
                  <a:lnTo>
                    <a:pt x="194"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4"/>
            <p:cNvSpPr>
              <a:spLocks/>
            </p:cNvSpPr>
            <p:nvPr/>
          </p:nvSpPr>
          <p:spPr bwMode="auto">
            <a:xfrm>
              <a:off x="5376863" y="3048000"/>
              <a:ext cx="338138" cy="136525"/>
            </a:xfrm>
            <a:custGeom>
              <a:avLst/>
              <a:gdLst/>
              <a:ahLst/>
              <a:cxnLst>
                <a:cxn ang="0">
                  <a:pos x="0" y="173"/>
                </a:cxn>
                <a:cxn ang="0">
                  <a:pos x="90" y="125"/>
                </a:cxn>
                <a:cxn ang="0">
                  <a:pos x="337" y="0"/>
                </a:cxn>
                <a:cxn ang="0">
                  <a:pos x="426" y="21"/>
                </a:cxn>
                <a:cxn ang="0">
                  <a:pos x="40" y="167"/>
                </a:cxn>
                <a:cxn ang="0">
                  <a:pos x="0" y="173"/>
                </a:cxn>
                <a:cxn ang="0">
                  <a:pos x="0" y="173"/>
                </a:cxn>
              </a:cxnLst>
              <a:rect l="0" t="0" r="r" b="b"/>
              <a:pathLst>
                <a:path w="426" h="173">
                  <a:moveTo>
                    <a:pt x="0" y="173"/>
                  </a:moveTo>
                  <a:lnTo>
                    <a:pt x="90" y="125"/>
                  </a:lnTo>
                  <a:lnTo>
                    <a:pt x="337" y="0"/>
                  </a:lnTo>
                  <a:lnTo>
                    <a:pt x="426" y="21"/>
                  </a:lnTo>
                  <a:lnTo>
                    <a:pt x="40" y="167"/>
                  </a:lnTo>
                  <a:lnTo>
                    <a:pt x="0" y="173"/>
                  </a:lnTo>
                  <a:lnTo>
                    <a:pt x="0" y="1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5"/>
            <p:cNvSpPr>
              <a:spLocks/>
            </p:cNvSpPr>
            <p:nvPr/>
          </p:nvSpPr>
          <p:spPr bwMode="auto">
            <a:xfrm>
              <a:off x="5341938" y="3221038"/>
              <a:ext cx="309563" cy="28575"/>
            </a:xfrm>
            <a:custGeom>
              <a:avLst/>
              <a:gdLst/>
              <a:ahLst/>
              <a:cxnLst>
                <a:cxn ang="0">
                  <a:pos x="42" y="22"/>
                </a:cxn>
                <a:cxn ang="0">
                  <a:pos x="322" y="0"/>
                </a:cxn>
                <a:cxn ang="0">
                  <a:pos x="390" y="36"/>
                </a:cxn>
                <a:cxn ang="0">
                  <a:pos x="73" y="36"/>
                </a:cxn>
                <a:cxn ang="0">
                  <a:pos x="0" y="36"/>
                </a:cxn>
                <a:cxn ang="0">
                  <a:pos x="42" y="22"/>
                </a:cxn>
                <a:cxn ang="0">
                  <a:pos x="42" y="22"/>
                </a:cxn>
              </a:cxnLst>
              <a:rect l="0" t="0" r="r" b="b"/>
              <a:pathLst>
                <a:path w="390" h="36">
                  <a:moveTo>
                    <a:pt x="42" y="22"/>
                  </a:moveTo>
                  <a:lnTo>
                    <a:pt x="322" y="0"/>
                  </a:lnTo>
                  <a:lnTo>
                    <a:pt x="390" y="36"/>
                  </a:lnTo>
                  <a:lnTo>
                    <a:pt x="73" y="36"/>
                  </a:lnTo>
                  <a:lnTo>
                    <a:pt x="0" y="36"/>
                  </a:lnTo>
                  <a:lnTo>
                    <a:pt x="42" y="22"/>
                  </a:lnTo>
                  <a:lnTo>
                    <a:pt x="42"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6"/>
            <p:cNvSpPr>
              <a:spLocks/>
            </p:cNvSpPr>
            <p:nvPr/>
          </p:nvSpPr>
          <p:spPr bwMode="auto">
            <a:xfrm>
              <a:off x="5319713" y="3305175"/>
              <a:ext cx="139700" cy="36513"/>
            </a:xfrm>
            <a:custGeom>
              <a:avLst/>
              <a:gdLst/>
              <a:ahLst/>
              <a:cxnLst>
                <a:cxn ang="0">
                  <a:pos x="27" y="0"/>
                </a:cxn>
                <a:cxn ang="0">
                  <a:pos x="68" y="6"/>
                </a:cxn>
                <a:cxn ang="0">
                  <a:pos x="177" y="17"/>
                </a:cxn>
                <a:cxn ang="0">
                  <a:pos x="131" y="46"/>
                </a:cxn>
                <a:cxn ang="0">
                  <a:pos x="0" y="4"/>
                </a:cxn>
                <a:cxn ang="0">
                  <a:pos x="27" y="0"/>
                </a:cxn>
                <a:cxn ang="0">
                  <a:pos x="27" y="0"/>
                </a:cxn>
              </a:cxnLst>
              <a:rect l="0" t="0" r="r" b="b"/>
              <a:pathLst>
                <a:path w="177" h="46">
                  <a:moveTo>
                    <a:pt x="27" y="0"/>
                  </a:moveTo>
                  <a:lnTo>
                    <a:pt x="68" y="6"/>
                  </a:lnTo>
                  <a:lnTo>
                    <a:pt x="177" y="17"/>
                  </a:lnTo>
                  <a:lnTo>
                    <a:pt x="131" y="46"/>
                  </a:lnTo>
                  <a:lnTo>
                    <a:pt x="0" y="4"/>
                  </a:lnTo>
                  <a:lnTo>
                    <a:pt x="27" y="0"/>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7"/>
            <p:cNvSpPr>
              <a:spLocks/>
            </p:cNvSpPr>
            <p:nvPr/>
          </p:nvSpPr>
          <p:spPr bwMode="auto">
            <a:xfrm>
              <a:off x="4648200" y="3324225"/>
              <a:ext cx="376238" cy="109538"/>
            </a:xfrm>
            <a:custGeom>
              <a:avLst/>
              <a:gdLst/>
              <a:ahLst/>
              <a:cxnLst>
                <a:cxn ang="0">
                  <a:pos x="473" y="0"/>
                </a:cxn>
                <a:cxn ang="0">
                  <a:pos x="40" y="137"/>
                </a:cxn>
                <a:cxn ang="0">
                  <a:pos x="0" y="104"/>
                </a:cxn>
                <a:cxn ang="0">
                  <a:pos x="405" y="11"/>
                </a:cxn>
                <a:cxn ang="0">
                  <a:pos x="454" y="0"/>
                </a:cxn>
                <a:cxn ang="0">
                  <a:pos x="473" y="0"/>
                </a:cxn>
                <a:cxn ang="0">
                  <a:pos x="473" y="0"/>
                </a:cxn>
              </a:cxnLst>
              <a:rect l="0" t="0" r="r" b="b"/>
              <a:pathLst>
                <a:path w="473" h="137">
                  <a:moveTo>
                    <a:pt x="473" y="0"/>
                  </a:moveTo>
                  <a:lnTo>
                    <a:pt x="40" y="137"/>
                  </a:lnTo>
                  <a:lnTo>
                    <a:pt x="0" y="104"/>
                  </a:lnTo>
                  <a:lnTo>
                    <a:pt x="405" y="11"/>
                  </a:lnTo>
                  <a:lnTo>
                    <a:pt x="454" y="0"/>
                  </a:lnTo>
                  <a:lnTo>
                    <a:pt x="473" y="0"/>
                  </a:lnTo>
                  <a:lnTo>
                    <a:pt x="4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8"/>
            <p:cNvSpPr>
              <a:spLocks/>
            </p:cNvSpPr>
            <p:nvPr/>
          </p:nvSpPr>
          <p:spPr bwMode="auto">
            <a:xfrm>
              <a:off x="4884738" y="3235325"/>
              <a:ext cx="158750" cy="25400"/>
            </a:xfrm>
            <a:custGeom>
              <a:avLst/>
              <a:gdLst/>
              <a:ahLst/>
              <a:cxnLst>
                <a:cxn ang="0">
                  <a:pos x="200" y="32"/>
                </a:cxn>
                <a:cxn ang="0">
                  <a:pos x="0" y="32"/>
                </a:cxn>
                <a:cxn ang="0">
                  <a:pos x="19" y="0"/>
                </a:cxn>
                <a:cxn ang="0">
                  <a:pos x="141" y="13"/>
                </a:cxn>
                <a:cxn ang="0">
                  <a:pos x="175" y="17"/>
                </a:cxn>
                <a:cxn ang="0">
                  <a:pos x="200" y="32"/>
                </a:cxn>
                <a:cxn ang="0">
                  <a:pos x="200" y="32"/>
                </a:cxn>
              </a:cxnLst>
              <a:rect l="0" t="0" r="r" b="b"/>
              <a:pathLst>
                <a:path w="200" h="32">
                  <a:moveTo>
                    <a:pt x="200" y="32"/>
                  </a:moveTo>
                  <a:lnTo>
                    <a:pt x="0" y="32"/>
                  </a:lnTo>
                  <a:lnTo>
                    <a:pt x="19" y="0"/>
                  </a:lnTo>
                  <a:lnTo>
                    <a:pt x="141" y="13"/>
                  </a:lnTo>
                  <a:lnTo>
                    <a:pt x="175" y="17"/>
                  </a:lnTo>
                  <a:lnTo>
                    <a:pt x="200" y="32"/>
                  </a:lnTo>
                  <a:lnTo>
                    <a:pt x="20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9"/>
            <p:cNvSpPr>
              <a:spLocks/>
            </p:cNvSpPr>
            <p:nvPr/>
          </p:nvSpPr>
          <p:spPr bwMode="auto">
            <a:xfrm>
              <a:off x="4776788" y="3114675"/>
              <a:ext cx="288925" cy="69850"/>
            </a:xfrm>
            <a:custGeom>
              <a:avLst/>
              <a:gdLst/>
              <a:ahLst/>
              <a:cxnLst>
                <a:cxn ang="0">
                  <a:pos x="38" y="0"/>
                </a:cxn>
                <a:cxn ang="0">
                  <a:pos x="365" y="81"/>
                </a:cxn>
                <a:cxn ang="0">
                  <a:pos x="338" y="87"/>
                </a:cxn>
                <a:cxn ang="0">
                  <a:pos x="0" y="32"/>
                </a:cxn>
                <a:cxn ang="0">
                  <a:pos x="20" y="15"/>
                </a:cxn>
                <a:cxn ang="0">
                  <a:pos x="38" y="0"/>
                </a:cxn>
                <a:cxn ang="0">
                  <a:pos x="38" y="0"/>
                </a:cxn>
              </a:cxnLst>
              <a:rect l="0" t="0" r="r" b="b"/>
              <a:pathLst>
                <a:path w="365" h="87">
                  <a:moveTo>
                    <a:pt x="38" y="0"/>
                  </a:moveTo>
                  <a:lnTo>
                    <a:pt x="365" y="81"/>
                  </a:lnTo>
                  <a:lnTo>
                    <a:pt x="338" y="87"/>
                  </a:lnTo>
                  <a:lnTo>
                    <a:pt x="0" y="32"/>
                  </a:lnTo>
                  <a:lnTo>
                    <a:pt x="20" y="15"/>
                  </a:lnTo>
                  <a:lnTo>
                    <a:pt x="38"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1</a:t>
            </a:r>
            <a:br>
              <a:rPr lang="en-US" dirty="0" smtClean="0"/>
            </a:br>
            <a:r>
              <a:rPr lang="en-US" dirty="0" smtClean="0"/>
              <a:t> 3D Traveling Salesman</a:t>
            </a:r>
            <a:endParaRPr lang="en-US" dirty="0"/>
          </a:p>
        </p:txBody>
      </p:sp>
      <p:sp>
        <p:nvSpPr>
          <p:cNvPr id="3" name="Content Placeholder 2"/>
          <p:cNvSpPr>
            <a:spLocks noGrp="1"/>
          </p:cNvSpPr>
          <p:nvPr>
            <p:ph idx="1"/>
          </p:nvPr>
        </p:nvSpPr>
        <p:spPr>
          <a:xfrm>
            <a:off x="457200" y="1905000"/>
            <a:ext cx="5867400" cy="4572000"/>
          </a:xfrm>
        </p:spPr>
        <p:txBody>
          <a:bodyPr/>
          <a:lstStyle/>
          <a:p>
            <a:r>
              <a:rPr lang="en-US" sz="2000" dirty="0" smtClean="0"/>
              <a:t>From a landed position, fly vertically up to an altitude of 10 meters, and </a:t>
            </a:r>
            <a:r>
              <a:rPr lang="en-US" sz="2000" dirty="0" err="1" smtClean="0"/>
              <a:t>stationkeep</a:t>
            </a:r>
            <a:r>
              <a:rPr lang="en-US" sz="2000" dirty="0" smtClean="0"/>
              <a:t>.  Your application should listen for a broadcast IP message to UDP port 7899 – the message (in format to be pre-specified) will contain a sequence of coordinates.  Your application should compute a trajectory that visits the designated points in any order, attempting to minimize the quantity {total horizontal distance traveled + 4 * total vertical distance traveled}.  You need not hit the absolute minimum to pass the challenge, but should make a decent attempt.  Once at the last coordinate, return to initial </a:t>
            </a:r>
            <a:r>
              <a:rPr lang="en-US" sz="2000" dirty="0" err="1" smtClean="0"/>
              <a:t>stationkeeping</a:t>
            </a:r>
            <a:r>
              <a:rPr lang="en-US" sz="2000" dirty="0" smtClean="0"/>
              <a:t> position, then land vertically.  (Time limit: 5 minutes)</a:t>
            </a:r>
          </a:p>
          <a:p>
            <a:endParaRPr lang="en-US" sz="20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16</a:t>
            </a:fld>
            <a:endParaRPr lang="en-US" dirty="0"/>
          </a:p>
        </p:txBody>
      </p:sp>
      <p:pic>
        <p:nvPicPr>
          <p:cNvPr id="5" name="Picture 4" descr="http://www.jamcopters.cz/images/products/normal/hexacopter-f550-dji-arf-178.png"/>
          <p:cNvPicPr>
            <a:picLocks noChangeAspect="1" noChangeArrowheads="1"/>
          </p:cNvPicPr>
          <p:nvPr/>
        </p:nvPicPr>
        <p:blipFill>
          <a:blip r:embed="rId2" cstate="print">
            <a:clrChange>
              <a:clrFrom>
                <a:srgbClr val="FEFEFE"/>
              </a:clrFrom>
              <a:clrTo>
                <a:srgbClr val="FEFEFE">
                  <a:alpha val="0"/>
                </a:srgbClr>
              </a:clrTo>
            </a:clrChange>
          </a:blip>
          <a:srcRect l="1962" t="8136" r="3860" b="7797"/>
          <a:stretch>
            <a:fillRect/>
          </a:stretch>
        </p:blipFill>
        <p:spPr bwMode="auto">
          <a:xfrm>
            <a:off x="6858000" y="5334000"/>
            <a:ext cx="1533832" cy="990600"/>
          </a:xfrm>
          <a:prstGeom prst="rect">
            <a:avLst/>
          </a:prstGeom>
          <a:noFill/>
        </p:spPr>
      </p:pic>
      <p:sp>
        <p:nvSpPr>
          <p:cNvPr id="6" name="Quad Arrow 5"/>
          <p:cNvSpPr/>
          <p:nvPr/>
        </p:nvSpPr>
        <p:spPr bwMode="auto">
          <a:xfrm rot="1612895">
            <a:off x="7450555" y="2648073"/>
            <a:ext cx="338889" cy="342654"/>
          </a:xfrm>
          <a:prstGeom prst="quad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Quad Arrow 6"/>
          <p:cNvSpPr/>
          <p:nvPr/>
        </p:nvSpPr>
        <p:spPr bwMode="auto">
          <a:xfrm rot="1612895">
            <a:off x="6536155" y="3182301"/>
            <a:ext cx="338889" cy="342654"/>
          </a:xfrm>
          <a:prstGeom prst="quad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Quad Arrow 8"/>
          <p:cNvSpPr/>
          <p:nvPr/>
        </p:nvSpPr>
        <p:spPr bwMode="auto">
          <a:xfrm rot="1612895">
            <a:off x="7679156" y="3791900"/>
            <a:ext cx="338889" cy="342654"/>
          </a:xfrm>
          <a:prstGeom prst="quad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Quad Arrow 9"/>
          <p:cNvSpPr/>
          <p:nvPr/>
        </p:nvSpPr>
        <p:spPr bwMode="auto">
          <a:xfrm rot="1612895">
            <a:off x="8517356" y="1658302"/>
            <a:ext cx="338889" cy="342654"/>
          </a:xfrm>
          <a:prstGeom prst="quad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96258" name="Picture 2" descr="C:\Users\Mihail Sichitiu\AppData\Local\Microsoft\Windows\Temporary Internet Files\Content.IE5\4C3N928F\MM900236240[1].gif"/>
          <p:cNvPicPr>
            <a:picLocks noChangeAspect="1" noChangeArrowheads="1" noCrop="1"/>
          </p:cNvPicPr>
          <p:nvPr/>
        </p:nvPicPr>
        <p:blipFill>
          <a:blip r:embed="rId3" cstate="print"/>
          <a:srcRect/>
          <a:stretch>
            <a:fillRect/>
          </a:stretch>
        </p:blipFill>
        <p:spPr bwMode="auto">
          <a:xfrm>
            <a:off x="7391400" y="4800600"/>
            <a:ext cx="466725" cy="5715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2</a:t>
            </a:r>
            <a:br>
              <a:rPr lang="en-US" dirty="0" smtClean="0"/>
            </a:br>
            <a:r>
              <a:rPr lang="en-US" dirty="0" smtClean="0"/>
              <a:t> Catch Me If You Can. </a:t>
            </a:r>
            <a:endParaRPr lang="en-US" dirty="0"/>
          </a:p>
        </p:txBody>
      </p:sp>
      <p:sp>
        <p:nvSpPr>
          <p:cNvPr id="3" name="Content Placeholder 2"/>
          <p:cNvSpPr>
            <a:spLocks noGrp="1"/>
          </p:cNvSpPr>
          <p:nvPr>
            <p:ph idx="1"/>
          </p:nvPr>
        </p:nvSpPr>
        <p:spPr>
          <a:xfrm>
            <a:off x="152400" y="1905000"/>
            <a:ext cx="6934200" cy="4572000"/>
          </a:xfrm>
        </p:spPr>
        <p:txBody>
          <a:bodyPr/>
          <a:lstStyle/>
          <a:p>
            <a:r>
              <a:rPr lang="en-US" sz="1800" dirty="0" smtClean="0"/>
              <a:t>From a landed position, fly vertically up to an altitude of 10 meters, and </a:t>
            </a:r>
            <a:r>
              <a:rPr lang="en-US" sz="1800" dirty="0" err="1" smtClean="0"/>
              <a:t>stationkeep</a:t>
            </a:r>
            <a:r>
              <a:rPr lang="en-US" sz="1800" dirty="0" smtClean="0"/>
              <a:t>.  Your application should listen for a broadcast IP message to UDP port 7899 – the message (in format to be pre-specified) will contain a single set of coordinates.  Fly to a location 10 meters above those coordinates, continuing to listen for successive broadcast messages, each with a new set of coordinates, you must then fly to 10 meters above those coordinates.  You may receive these coordinates while you are in the process of flying to the previous one – in that case, you should abandon the previous destination and fly to the latest.  The successive locations will form a regular polygon, between degree 3 and 8.  Extra points if you can listen to the first few, then extrapolate future positions and get there before the broadcast, but you lose points for delay in reaching a location or missing one.  When you receive a message to return and land, return to initial </a:t>
            </a:r>
            <a:r>
              <a:rPr lang="en-US" sz="1800" dirty="0" err="1" smtClean="0"/>
              <a:t>stationkeeping</a:t>
            </a:r>
            <a:r>
              <a:rPr lang="en-US" sz="1800" dirty="0" smtClean="0"/>
              <a:t> position, then land vertically.  (Time limit: dynamic)</a:t>
            </a:r>
          </a:p>
          <a:p>
            <a:endParaRPr lang="en-US" sz="18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17</a:t>
            </a:fld>
            <a:endParaRPr lang="en-US" dirty="0"/>
          </a:p>
        </p:txBody>
      </p:sp>
      <p:pic>
        <p:nvPicPr>
          <p:cNvPr id="11" name="Picture 10" descr="http://www.jamcopters.cz/images/products/normal/hexacopter-f550-dji-arf-178.png"/>
          <p:cNvPicPr>
            <a:picLocks noChangeAspect="1" noChangeArrowheads="1"/>
          </p:cNvPicPr>
          <p:nvPr/>
        </p:nvPicPr>
        <p:blipFill>
          <a:blip r:embed="rId2" cstate="print">
            <a:clrChange>
              <a:clrFrom>
                <a:srgbClr val="FEFEFE"/>
              </a:clrFrom>
              <a:clrTo>
                <a:srgbClr val="FEFEFE">
                  <a:alpha val="0"/>
                </a:srgbClr>
              </a:clrTo>
            </a:clrChange>
          </a:blip>
          <a:srcRect l="1962" t="8136" r="3860" b="7797"/>
          <a:stretch>
            <a:fillRect/>
          </a:stretch>
        </p:blipFill>
        <p:spPr bwMode="auto">
          <a:xfrm>
            <a:off x="7239000" y="2667000"/>
            <a:ext cx="1533832" cy="990600"/>
          </a:xfrm>
          <a:prstGeom prst="rect">
            <a:avLst/>
          </a:prstGeom>
          <a:noFill/>
        </p:spPr>
      </p:pic>
      <p:sp>
        <p:nvSpPr>
          <p:cNvPr id="12" name="Right Arrow 11"/>
          <p:cNvSpPr/>
          <p:nvPr/>
        </p:nvSpPr>
        <p:spPr bwMode="auto">
          <a:xfrm rot="19049129">
            <a:off x="8379174" y="2351006"/>
            <a:ext cx="762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3" name="Picture 12" descr="http://www.jamcopters.cz/images/products/normal/hexacopter-f550-dji-arf-178.png"/>
          <p:cNvPicPr>
            <a:picLocks noChangeAspect="1" noChangeArrowheads="1"/>
          </p:cNvPicPr>
          <p:nvPr/>
        </p:nvPicPr>
        <p:blipFill>
          <a:blip r:embed="rId2" cstate="print">
            <a:clrChange>
              <a:clrFrom>
                <a:srgbClr val="FEFEFE"/>
              </a:clrFrom>
              <a:clrTo>
                <a:srgbClr val="FEFEFE">
                  <a:alpha val="0"/>
                </a:srgbClr>
              </a:clrTo>
            </a:clrChange>
          </a:blip>
          <a:srcRect l="1962" t="8136" r="3860" b="7797"/>
          <a:stretch>
            <a:fillRect/>
          </a:stretch>
        </p:blipFill>
        <p:spPr bwMode="auto">
          <a:xfrm>
            <a:off x="6934200" y="4419600"/>
            <a:ext cx="1533832" cy="990600"/>
          </a:xfrm>
          <a:prstGeom prst="rect">
            <a:avLst/>
          </a:prstGeom>
          <a:noFill/>
        </p:spPr>
      </p:pic>
      <p:sp>
        <p:nvSpPr>
          <p:cNvPr id="14" name="Right Arrow 13"/>
          <p:cNvSpPr/>
          <p:nvPr/>
        </p:nvSpPr>
        <p:spPr bwMode="auto">
          <a:xfrm rot="19049129">
            <a:off x="8074374" y="4103606"/>
            <a:ext cx="762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3</a:t>
            </a:r>
            <a:br>
              <a:rPr lang="en-US" dirty="0" smtClean="0"/>
            </a:br>
            <a:r>
              <a:rPr lang="en-US" dirty="0" smtClean="0"/>
              <a:t> Running the Maze. </a:t>
            </a:r>
            <a:endParaRPr lang="en-US" dirty="0"/>
          </a:p>
        </p:txBody>
      </p:sp>
      <p:sp>
        <p:nvSpPr>
          <p:cNvPr id="3" name="Content Placeholder 2"/>
          <p:cNvSpPr>
            <a:spLocks noGrp="1"/>
          </p:cNvSpPr>
          <p:nvPr>
            <p:ph idx="1"/>
          </p:nvPr>
        </p:nvSpPr>
        <p:spPr>
          <a:xfrm>
            <a:off x="457200" y="1905000"/>
            <a:ext cx="5867400" cy="4572000"/>
          </a:xfrm>
        </p:spPr>
        <p:txBody>
          <a:bodyPr/>
          <a:lstStyle/>
          <a:p>
            <a:r>
              <a:rPr lang="en-US" sz="2000" dirty="0" smtClean="0"/>
              <a:t>From a landed position, fly vertically up to an altitude of 20 meters, and fly to a pre-specified location.  Your application should listen for a broadcast IP message to UDP port 7899 – the message (in format to be pre-specified) will contain a single set of horizontal coordinates.  Land at these coordinates, while avoiding pre-specified volumes of space.  These volumes represent “obstacles” that must be avoided (some of them may not exist in reality).  </a:t>
            </a:r>
            <a:r>
              <a:rPr lang="en-US" sz="2000" i="1" dirty="0" smtClean="0"/>
              <a:t>The entire vertical space above the landing coordinates is not guaranteed to be “clear”.</a:t>
            </a:r>
            <a:r>
              <a:rPr lang="en-US" sz="2000" dirty="0" smtClean="0"/>
              <a:t>  The outer boundaries of the overall field will be pre-specified. (Time limit: 10 minutes)</a:t>
            </a:r>
          </a:p>
          <a:p>
            <a:endParaRPr lang="en-US" sz="20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18</a:t>
            </a:fld>
            <a:endParaRPr lang="en-US" dirty="0"/>
          </a:p>
        </p:txBody>
      </p:sp>
      <p:pic>
        <p:nvPicPr>
          <p:cNvPr id="5" name="Picture 4" descr="http://www.jamcopters.cz/images/products/normal/hexacopter-f550-dji-arf-178.png"/>
          <p:cNvPicPr>
            <a:picLocks noChangeAspect="1" noChangeArrowheads="1"/>
          </p:cNvPicPr>
          <p:nvPr/>
        </p:nvPicPr>
        <p:blipFill>
          <a:blip r:embed="rId2" cstate="print">
            <a:clrChange>
              <a:clrFrom>
                <a:srgbClr val="FEFEFE"/>
              </a:clrFrom>
              <a:clrTo>
                <a:srgbClr val="FEFEFE">
                  <a:alpha val="0"/>
                </a:srgbClr>
              </a:clrTo>
            </a:clrChange>
          </a:blip>
          <a:srcRect l="1962" t="8136" r="3860" b="7797"/>
          <a:stretch>
            <a:fillRect/>
          </a:stretch>
        </p:blipFill>
        <p:spPr bwMode="auto">
          <a:xfrm>
            <a:off x="6858000" y="5334000"/>
            <a:ext cx="1533832" cy="990600"/>
          </a:xfrm>
          <a:prstGeom prst="rect">
            <a:avLst/>
          </a:prstGeom>
          <a:noFill/>
        </p:spPr>
      </p:pic>
      <p:sp>
        <p:nvSpPr>
          <p:cNvPr id="6" name="Quad Arrow 5"/>
          <p:cNvSpPr/>
          <p:nvPr/>
        </p:nvSpPr>
        <p:spPr bwMode="auto">
          <a:xfrm rot="1612895">
            <a:off x="7450555" y="2648073"/>
            <a:ext cx="338889" cy="342654"/>
          </a:xfrm>
          <a:prstGeom prst="quad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Quad Arrow 6"/>
          <p:cNvSpPr/>
          <p:nvPr/>
        </p:nvSpPr>
        <p:spPr bwMode="auto">
          <a:xfrm rot="1612895">
            <a:off x="6536155" y="3182301"/>
            <a:ext cx="338889" cy="342654"/>
          </a:xfrm>
          <a:prstGeom prst="quad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Quad Arrow 8"/>
          <p:cNvSpPr/>
          <p:nvPr/>
        </p:nvSpPr>
        <p:spPr bwMode="auto">
          <a:xfrm rot="1612895">
            <a:off x="7679156" y="3791900"/>
            <a:ext cx="338889" cy="342654"/>
          </a:xfrm>
          <a:prstGeom prst="quad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Quad Arrow 9"/>
          <p:cNvSpPr/>
          <p:nvPr/>
        </p:nvSpPr>
        <p:spPr bwMode="auto">
          <a:xfrm rot="1612895">
            <a:off x="8517356" y="1658302"/>
            <a:ext cx="338889" cy="342654"/>
          </a:xfrm>
          <a:prstGeom prst="quad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96258" name="Picture 2" descr="C:\Users\Mihail Sichitiu\AppData\Local\Microsoft\Windows\Temporary Internet Files\Content.IE5\4C3N928F\MM900236240[1].gif"/>
          <p:cNvPicPr>
            <a:picLocks noChangeAspect="1" noChangeArrowheads="1" noCrop="1"/>
          </p:cNvPicPr>
          <p:nvPr/>
        </p:nvPicPr>
        <p:blipFill>
          <a:blip r:embed="rId3" cstate="print"/>
          <a:srcRect/>
          <a:stretch>
            <a:fillRect/>
          </a:stretch>
        </p:blipFill>
        <p:spPr bwMode="auto">
          <a:xfrm>
            <a:off x="7391400" y="4800600"/>
            <a:ext cx="466725" cy="5715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Challenge</a:t>
            </a:r>
            <a:endParaRPr lang="en-US" dirty="0"/>
          </a:p>
        </p:txBody>
      </p:sp>
      <p:sp>
        <p:nvSpPr>
          <p:cNvPr id="3" name="Content Placeholder 2"/>
          <p:cNvSpPr>
            <a:spLocks noGrp="1"/>
          </p:cNvSpPr>
          <p:nvPr>
            <p:ph idx="1"/>
          </p:nvPr>
        </p:nvSpPr>
        <p:spPr/>
        <p:txBody>
          <a:bodyPr/>
          <a:lstStyle/>
          <a:p>
            <a:r>
              <a:rPr lang="en-US" dirty="0" smtClean="0"/>
              <a:t>TBA on March 22nd </a:t>
            </a:r>
            <a:r>
              <a:rPr lang="en-US"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52600"/>
            <a:ext cx="8229600" cy="4572000"/>
          </a:xfrm>
        </p:spPr>
        <p:txBody>
          <a:bodyPr/>
          <a:lstStyle/>
          <a:p>
            <a:r>
              <a:rPr lang="en-US" dirty="0" err="1" smtClean="0">
                <a:solidFill>
                  <a:srgbClr val="C00000"/>
                </a:solidFill>
              </a:rPr>
              <a:t>CentMesh</a:t>
            </a:r>
            <a:r>
              <a:rPr lang="en-US" dirty="0" smtClean="0">
                <a:solidFill>
                  <a:srgbClr val="C00000"/>
                </a:solidFill>
              </a:rPr>
              <a:t> Overview</a:t>
            </a:r>
          </a:p>
          <a:p>
            <a:r>
              <a:rPr lang="en-US" dirty="0" err="1" smtClean="0"/>
              <a:t>CentMesh</a:t>
            </a:r>
            <a:r>
              <a:rPr lang="en-US" dirty="0" smtClean="0"/>
              <a:t> Drones Challenge Overview</a:t>
            </a:r>
          </a:p>
          <a:p>
            <a:r>
              <a:rPr lang="en-US" dirty="0" smtClean="0"/>
              <a:t>Drone Hardware Architecture</a:t>
            </a:r>
          </a:p>
          <a:p>
            <a:r>
              <a:rPr lang="en-US" dirty="0" smtClean="0"/>
              <a:t>Drone Software Architecture</a:t>
            </a:r>
          </a:p>
          <a:p>
            <a:r>
              <a:rPr lang="en-US" dirty="0" smtClean="0"/>
              <a:t>SITL Introduction</a:t>
            </a:r>
          </a:p>
          <a:p>
            <a:r>
              <a:rPr lang="en-US" dirty="0" smtClean="0"/>
              <a:t>Drone Programming 101</a:t>
            </a:r>
          </a:p>
          <a:p>
            <a:r>
              <a:rPr lang="en-US" dirty="0" smtClean="0"/>
              <a:t>Drone Hardware Details</a:t>
            </a:r>
          </a:p>
        </p:txBody>
      </p:sp>
      <p:sp>
        <p:nvSpPr>
          <p:cNvPr id="5" name="Slide Number Placeholder 4"/>
          <p:cNvSpPr>
            <a:spLocks noGrp="1"/>
          </p:cNvSpPr>
          <p:nvPr>
            <p:ph type="sldNum" sz="quarter" idx="10"/>
          </p:nvPr>
        </p:nvSpPr>
        <p:spPr/>
        <p:txBody>
          <a:bodyPr/>
          <a:lstStyle/>
          <a:p>
            <a:r>
              <a:rPr lang="en-US" altLang="ko-KR" smtClean="0"/>
              <a:t>         </a:t>
            </a:r>
            <a:fld id="{B8C8FFE7-BBA8-43B8-90FE-D6F688EAC073}"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Challenge</a:t>
            </a:r>
            <a:endParaRPr lang="en-US" dirty="0"/>
          </a:p>
        </p:txBody>
      </p:sp>
      <p:sp>
        <p:nvSpPr>
          <p:cNvPr id="3" name="Content Placeholder 2"/>
          <p:cNvSpPr>
            <a:spLocks noGrp="1"/>
          </p:cNvSpPr>
          <p:nvPr>
            <p:ph idx="1"/>
          </p:nvPr>
        </p:nvSpPr>
        <p:spPr/>
        <p:txBody>
          <a:bodyPr/>
          <a:lstStyle/>
          <a:p>
            <a:r>
              <a:rPr lang="en-US" dirty="0" smtClean="0"/>
              <a:t>TBA </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52600"/>
            <a:ext cx="8229600" cy="4572000"/>
          </a:xfrm>
        </p:spPr>
        <p:txBody>
          <a:bodyPr/>
          <a:lstStyle/>
          <a:p>
            <a:r>
              <a:rPr lang="en-US" dirty="0" err="1" smtClean="0"/>
              <a:t>CentMesh</a:t>
            </a:r>
            <a:r>
              <a:rPr lang="en-US" dirty="0" smtClean="0"/>
              <a:t> Overview</a:t>
            </a:r>
          </a:p>
          <a:p>
            <a:r>
              <a:rPr lang="en-US" dirty="0" err="1" smtClean="0"/>
              <a:t>CentMesh</a:t>
            </a:r>
            <a:r>
              <a:rPr lang="en-US" dirty="0" smtClean="0"/>
              <a:t> Drones Challenge Overview</a:t>
            </a:r>
          </a:p>
          <a:p>
            <a:r>
              <a:rPr lang="en-US" dirty="0" smtClean="0">
                <a:solidFill>
                  <a:srgbClr val="C00000"/>
                </a:solidFill>
              </a:rPr>
              <a:t>Drone Hardware Architecture</a:t>
            </a:r>
          </a:p>
          <a:p>
            <a:r>
              <a:rPr lang="en-US" dirty="0" smtClean="0"/>
              <a:t>Drone Software Architecture</a:t>
            </a:r>
          </a:p>
          <a:p>
            <a:r>
              <a:rPr lang="en-US" dirty="0" smtClean="0"/>
              <a:t>SITL Introduction</a:t>
            </a:r>
          </a:p>
          <a:p>
            <a:r>
              <a:rPr lang="en-US" dirty="0" smtClean="0"/>
              <a:t>Drone Programming 101</a:t>
            </a:r>
          </a:p>
          <a:p>
            <a:r>
              <a:rPr lang="en-US" dirty="0" smtClean="0"/>
              <a:t>Drone Hardware Details</a:t>
            </a:r>
          </a:p>
        </p:txBody>
      </p:sp>
      <p:sp>
        <p:nvSpPr>
          <p:cNvPr id="5" name="Slide Number Placeholder 4"/>
          <p:cNvSpPr>
            <a:spLocks noGrp="1"/>
          </p:cNvSpPr>
          <p:nvPr>
            <p:ph type="sldNum" sz="quarter" idx="10"/>
          </p:nvPr>
        </p:nvSpPr>
        <p:spPr/>
        <p:txBody>
          <a:bodyPr/>
          <a:lstStyle/>
          <a:p>
            <a:r>
              <a:rPr lang="en-US" altLang="ko-KR" smtClean="0"/>
              <a:t>         </a:t>
            </a:r>
            <a:fld id="{B8C8FFE7-BBA8-43B8-90FE-D6F688EAC073}" type="slidenum">
              <a:rPr lang="en-US" smtClean="0"/>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Drone Hardware Architecture</a:t>
            </a:r>
            <a:br>
              <a:rPr lang="en-US" dirty="0" smtClean="0"/>
            </a:br>
            <a:r>
              <a:rPr lang="en-US" dirty="0" smtClean="0"/>
              <a:t>Overview</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22</a:t>
            </a:fld>
            <a:endParaRPr lang="en-US" dirty="0"/>
          </a:p>
        </p:txBody>
      </p:sp>
      <p:sp>
        <p:nvSpPr>
          <p:cNvPr id="6" name="Content Placeholder 5"/>
          <p:cNvSpPr>
            <a:spLocks noGrp="1"/>
          </p:cNvSpPr>
          <p:nvPr>
            <p:ph idx="1"/>
          </p:nvPr>
        </p:nvSpPr>
        <p:spPr>
          <a:xfrm>
            <a:off x="457200" y="1981200"/>
            <a:ext cx="4114800" cy="3886200"/>
          </a:xfrm>
        </p:spPr>
        <p:txBody>
          <a:bodyPr/>
          <a:lstStyle/>
          <a:p>
            <a:r>
              <a:rPr lang="en-US" dirty="0" smtClean="0"/>
              <a:t>Three main components:</a:t>
            </a:r>
          </a:p>
          <a:p>
            <a:pPr lvl="1"/>
            <a:r>
              <a:rPr lang="en-US" dirty="0" smtClean="0"/>
              <a:t>Mobile Node</a:t>
            </a:r>
          </a:p>
          <a:p>
            <a:pPr lvl="1"/>
            <a:r>
              <a:rPr lang="en-US" dirty="0" smtClean="0"/>
              <a:t>Autopilot</a:t>
            </a:r>
          </a:p>
          <a:p>
            <a:pPr lvl="1"/>
            <a:r>
              <a:rPr lang="en-US" dirty="0" smtClean="0"/>
              <a:t>Airframe</a:t>
            </a:r>
            <a:br>
              <a:rPr lang="en-US" dirty="0" smtClean="0"/>
            </a:br>
            <a:endParaRPr lang="en-US" dirty="0"/>
          </a:p>
        </p:txBody>
      </p:sp>
      <p:pic>
        <p:nvPicPr>
          <p:cNvPr id="8" name="Picture 7" descr="http://www.jamcopters.cz/images/products/normal/hexacopter-f550-dji-arf-178.png"/>
          <p:cNvPicPr>
            <a:picLocks noChangeAspect="1" noChangeArrowheads="1"/>
          </p:cNvPicPr>
          <p:nvPr/>
        </p:nvPicPr>
        <p:blipFill>
          <a:blip r:embed="rId2" cstate="print"/>
          <a:srcRect l="1962" t="8136" r="3860" b="7797"/>
          <a:stretch>
            <a:fillRect/>
          </a:stretch>
        </p:blipFill>
        <p:spPr bwMode="auto">
          <a:xfrm>
            <a:off x="5529376" y="4869661"/>
            <a:ext cx="2607132" cy="1683773"/>
          </a:xfrm>
          <a:prstGeom prst="rect">
            <a:avLst/>
          </a:prstGeom>
          <a:noFill/>
        </p:spPr>
      </p:pic>
      <p:pic>
        <p:nvPicPr>
          <p:cNvPr id="9" name="Picture 8" descr="Img_2113"/>
          <p:cNvPicPr>
            <a:picLocks noChangeAspect="1" noChangeArrowheads="1"/>
          </p:cNvPicPr>
          <p:nvPr/>
        </p:nvPicPr>
        <p:blipFill>
          <a:blip r:embed="rId3" cstate="print"/>
          <a:srcRect/>
          <a:stretch>
            <a:fillRect/>
          </a:stretch>
        </p:blipFill>
        <p:spPr bwMode="auto">
          <a:xfrm>
            <a:off x="6622471" y="3077258"/>
            <a:ext cx="1188146" cy="968622"/>
          </a:xfrm>
          <a:prstGeom prst="rect">
            <a:avLst/>
          </a:prstGeom>
          <a:noFill/>
        </p:spPr>
      </p:pic>
      <p:pic>
        <p:nvPicPr>
          <p:cNvPr id="10" name="Picture 4" descr="https://encrypted-tbn3.gstatic.com/images?q=tbn:ANd9GcR3xeQOVidowxRbiV1XTOTEotjPO0b0eHYUpCRgUYK9POc2W5dW1w"/>
          <p:cNvPicPr>
            <a:picLocks noChangeAspect="1" noChangeArrowheads="1"/>
          </p:cNvPicPr>
          <p:nvPr/>
        </p:nvPicPr>
        <p:blipFill>
          <a:blip r:embed="rId4" cstate="print"/>
          <a:srcRect/>
          <a:stretch>
            <a:fillRect/>
          </a:stretch>
        </p:blipFill>
        <p:spPr bwMode="auto">
          <a:xfrm>
            <a:off x="5257800" y="3674725"/>
            <a:ext cx="492795" cy="660836"/>
          </a:xfrm>
          <a:prstGeom prst="rect">
            <a:avLst/>
          </a:prstGeom>
          <a:noFill/>
        </p:spPr>
      </p:pic>
      <p:pic>
        <p:nvPicPr>
          <p:cNvPr id="11" name="Picture 6" descr="http://cdn.arstechnica.net/wp-content/uploads/2013/04/BeagleBoneBlack01-640x426.png"/>
          <p:cNvPicPr>
            <a:picLocks noChangeAspect="1" noChangeArrowheads="1"/>
          </p:cNvPicPr>
          <p:nvPr/>
        </p:nvPicPr>
        <p:blipFill>
          <a:blip r:embed="rId5" cstate="print"/>
          <a:srcRect/>
          <a:stretch>
            <a:fillRect/>
          </a:stretch>
        </p:blipFill>
        <p:spPr bwMode="auto">
          <a:xfrm>
            <a:off x="6452736" y="1447800"/>
            <a:ext cx="1224047" cy="814729"/>
          </a:xfrm>
          <a:prstGeom prst="rect">
            <a:avLst/>
          </a:prstGeom>
          <a:noFill/>
        </p:spPr>
      </p:pic>
      <p:pic>
        <p:nvPicPr>
          <p:cNvPr id="12" name="Picture 8" descr="https://encrypted-tbn3.gstatic.com/images?q=tbn:ANd9GcS0zZrLYfLv8M7H6jWh8Fhp2nUgbvkPhY7Ma18CPij7D1gmk5kS"/>
          <p:cNvPicPr>
            <a:picLocks noChangeAspect="1" noChangeArrowheads="1"/>
          </p:cNvPicPr>
          <p:nvPr/>
        </p:nvPicPr>
        <p:blipFill>
          <a:blip r:embed="rId6" cstate="print"/>
          <a:srcRect l="19765" t="-18354" b="-1525"/>
          <a:stretch>
            <a:fillRect/>
          </a:stretch>
        </p:blipFill>
        <p:spPr bwMode="auto">
          <a:xfrm rot="7117396" flipV="1">
            <a:off x="5902787" y="1697242"/>
            <a:ext cx="552534" cy="807454"/>
          </a:xfrm>
          <a:prstGeom prst="rect">
            <a:avLst/>
          </a:prstGeom>
          <a:noFill/>
        </p:spPr>
      </p:pic>
      <p:sp>
        <p:nvSpPr>
          <p:cNvPr id="13" name="Down Arrow 12"/>
          <p:cNvSpPr/>
          <p:nvPr/>
        </p:nvSpPr>
        <p:spPr>
          <a:xfrm rot="14621225">
            <a:off x="6148800" y="3305894"/>
            <a:ext cx="242166" cy="651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970983" y="4217878"/>
            <a:ext cx="242166" cy="651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62600" y="2971800"/>
            <a:ext cx="536116" cy="460704"/>
          </a:xfrm>
          <a:prstGeom prst="rect">
            <a:avLst/>
          </a:prstGeom>
          <a:noFill/>
        </p:spPr>
        <p:txBody>
          <a:bodyPr wrap="none" rtlCol="0">
            <a:spAutoFit/>
          </a:bodyPr>
          <a:lstStyle/>
          <a:p>
            <a:r>
              <a:rPr lang="en-US" b="1" dirty="0" smtClean="0"/>
              <a:t>Abort</a:t>
            </a:r>
          </a:p>
          <a:p>
            <a:r>
              <a:rPr lang="en-US" b="1" dirty="0" smtClean="0"/>
              <a:t>Signal</a:t>
            </a:r>
          </a:p>
        </p:txBody>
      </p:sp>
      <p:sp>
        <p:nvSpPr>
          <p:cNvPr id="16" name="Up-Down Arrow 15"/>
          <p:cNvSpPr/>
          <p:nvPr/>
        </p:nvSpPr>
        <p:spPr>
          <a:xfrm>
            <a:off x="6995888" y="2371159"/>
            <a:ext cx="217261" cy="65178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409759" y="4114800"/>
            <a:ext cx="896041" cy="460704"/>
          </a:xfrm>
          <a:prstGeom prst="rect">
            <a:avLst/>
          </a:prstGeom>
          <a:noFill/>
        </p:spPr>
        <p:txBody>
          <a:bodyPr wrap="none" rtlCol="0">
            <a:spAutoFit/>
          </a:bodyPr>
          <a:lstStyle/>
          <a:p>
            <a:r>
              <a:rPr lang="en-US" b="1" dirty="0" smtClean="0"/>
              <a:t>PWM</a:t>
            </a:r>
          </a:p>
          <a:p>
            <a:r>
              <a:rPr lang="en-US" b="1" dirty="0" smtClean="0"/>
              <a:t>Commands</a:t>
            </a:r>
          </a:p>
        </p:txBody>
      </p:sp>
      <p:sp>
        <p:nvSpPr>
          <p:cNvPr id="18" name="TextBox 17"/>
          <p:cNvSpPr txBox="1"/>
          <p:nvPr/>
        </p:nvSpPr>
        <p:spPr>
          <a:xfrm>
            <a:off x="7452295" y="2434896"/>
            <a:ext cx="1082105" cy="460704"/>
          </a:xfrm>
          <a:prstGeom prst="rect">
            <a:avLst/>
          </a:prstGeom>
          <a:noFill/>
        </p:spPr>
        <p:txBody>
          <a:bodyPr wrap="none" rtlCol="0">
            <a:spAutoFit/>
          </a:bodyPr>
          <a:lstStyle/>
          <a:p>
            <a:r>
              <a:rPr lang="en-US" b="1" dirty="0" err="1" smtClean="0"/>
              <a:t>MAVLink</a:t>
            </a:r>
            <a:r>
              <a:rPr lang="en-US" b="1" dirty="0" smtClean="0"/>
              <a:t> over</a:t>
            </a:r>
          </a:p>
          <a:p>
            <a:r>
              <a:rPr lang="en-US" b="1" dirty="0" smtClean="0"/>
              <a:t>USB</a:t>
            </a:r>
          </a:p>
        </p:txBody>
      </p:sp>
      <p:sp>
        <p:nvSpPr>
          <p:cNvPr id="19" name="TextBox 18"/>
          <p:cNvSpPr txBox="1"/>
          <p:nvPr/>
        </p:nvSpPr>
        <p:spPr>
          <a:xfrm>
            <a:off x="7664108" y="1524000"/>
            <a:ext cx="1479892" cy="369332"/>
          </a:xfrm>
          <a:prstGeom prst="rect">
            <a:avLst/>
          </a:prstGeom>
          <a:noFill/>
        </p:spPr>
        <p:txBody>
          <a:bodyPr wrap="none" rtlCol="0">
            <a:spAutoFit/>
          </a:bodyPr>
          <a:lstStyle/>
          <a:p>
            <a:pPr marL="0" lvl="1"/>
            <a:r>
              <a:rPr lang="en-US" dirty="0" smtClean="0">
                <a:solidFill>
                  <a:schemeClr val="bg2"/>
                </a:solidFill>
              </a:rPr>
              <a:t>Mobile Node</a:t>
            </a:r>
          </a:p>
        </p:txBody>
      </p:sp>
      <p:sp>
        <p:nvSpPr>
          <p:cNvPr id="20" name="TextBox 19"/>
          <p:cNvSpPr txBox="1"/>
          <p:nvPr/>
        </p:nvSpPr>
        <p:spPr>
          <a:xfrm>
            <a:off x="7862882" y="3200400"/>
            <a:ext cx="1082349" cy="369332"/>
          </a:xfrm>
          <a:prstGeom prst="rect">
            <a:avLst/>
          </a:prstGeom>
          <a:noFill/>
        </p:spPr>
        <p:txBody>
          <a:bodyPr wrap="none" rtlCol="0">
            <a:spAutoFit/>
          </a:bodyPr>
          <a:lstStyle/>
          <a:p>
            <a:pPr marL="0" lvl="1"/>
            <a:r>
              <a:rPr lang="en-US" dirty="0" smtClean="0">
                <a:solidFill>
                  <a:schemeClr val="bg2"/>
                </a:solidFill>
              </a:rPr>
              <a:t>Autopilot</a:t>
            </a:r>
          </a:p>
        </p:txBody>
      </p:sp>
      <p:sp>
        <p:nvSpPr>
          <p:cNvPr id="21" name="TextBox 20"/>
          <p:cNvSpPr txBox="1"/>
          <p:nvPr/>
        </p:nvSpPr>
        <p:spPr>
          <a:xfrm>
            <a:off x="7937625" y="5715000"/>
            <a:ext cx="1056701" cy="369332"/>
          </a:xfrm>
          <a:prstGeom prst="rect">
            <a:avLst/>
          </a:prstGeom>
          <a:noFill/>
        </p:spPr>
        <p:txBody>
          <a:bodyPr wrap="none" rtlCol="0">
            <a:spAutoFit/>
          </a:bodyPr>
          <a:lstStyle/>
          <a:p>
            <a:pPr marL="0" lvl="1"/>
            <a:r>
              <a:rPr lang="en-US" dirty="0" smtClean="0">
                <a:solidFill>
                  <a:schemeClr val="bg2"/>
                </a:solidFill>
              </a:rPr>
              <a:t>Airframe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Airframe</a:t>
            </a:r>
            <a:endParaRPr lang="en-US" dirty="0"/>
          </a:p>
        </p:txBody>
      </p:sp>
      <p:sp>
        <p:nvSpPr>
          <p:cNvPr id="3" name="Content Placeholder 2"/>
          <p:cNvSpPr>
            <a:spLocks noGrp="1"/>
          </p:cNvSpPr>
          <p:nvPr>
            <p:ph idx="1"/>
          </p:nvPr>
        </p:nvSpPr>
        <p:spPr>
          <a:xfrm>
            <a:off x="457200" y="1981200"/>
            <a:ext cx="4953000" cy="3886200"/>
          </a:xfrm>
        </p:spPr>
        <p:txBody>
          <a:bodyPr/>
          <a:lstStyle/>
          <a:p>
            <a:r>
              <a:rPr lang="en-US" dirty="0" smtClean="0"/>
              <a:t>Frame</a:t>
            </a:r>
          </a:p>
          <a:p>
            <a:r>
              <a:rPr lang="en-US" dirty="0" smtClean="0"/>
              <a:t>Propellers</a:t>
            </a:r>
          </a:p>
          <a:p>
            <a:r>
              <a:rPr lang="en-US" dirty="0" smtClean="0"/>
              <a:t>Motors</a:t>
            </a:r>
          </a:p>
          <a:p>
            <a:r>
              <a:rPr lang="en-US" dirty="0" smtClean="0"/>
              <a:t>ESCs</a:t>
            </a:r>
          </a:p>
          <a:p>
            <a:r>
              <a:rPr lang="en-US" dirty="0" smtClean="0"/>
              <a:t>Battery</a:t>
            </a:r>
          </a:p>
          <a:p>
            <a:r>
              <a:rPr lang="en-US" dirty="0" smtClean="0"/>
              <a:t>Voltage Regulator</a:t>
            </a:r>
          </a:p>
          <a:p>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23</a:t>
            </a:fld>
            <a:endParaRPr lang="en-US" dirty="0"/>
          </a:p>
        </p:txBody>
      </p:sp>
      <p:pic>
        <p:nvPicPr>
          <p:cNvPr id="5" name="Picture 4" descr="http://www.jamcopters.cz/images/products/normal/hexacopter-f550-dji-arf-178.png"/>
          <p:cNvPicPr>
            <a:picLocks noChangeAspect="1" noChangeArrowheads="1"/>
          </p:cNvPicPr>
          <p:nvPr/>
        </p:nvPicPr>
        <p:blipFill>
          <a:blip r:embed="rId2" cstate="print"/>
          <a:srcRect l="1962" t="8136" r="3860" b="7797"/>
          <a:stretch>
            <a:fillRect/>
          </a:stretch>
        </p:blipFill>
        <p:spPr bwMode="auto">
          <a:xfrm>
            <a:off x="5181600" y="3886200"/>
            <a:ext cx="3657600" cy="2362200"/>
          </a:xfrm>
          <a:prstGeom prst="rect">
            <a:avLst/>
          </a:prstGeom>
          <a:noFill/>
        </p:spPr>
      </p:pic>
      <p:sp>
        <p:nvSpPr>
          <p:cNvPr id="6" name="Down Arrow 5"/>
          <p:cNvSpPr/>
          <p:nvPr/>
        </p:nvSpPr>
        <p:spPr>
          <a:xfrm>
            <a:off x="6781800" y="2971800"/>
            <a:ext cx="33974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50140" y="3048000"/>
            <a:ext cx="1257075" cy="646331"/>
          </a:xfrm>
          <a:prstGeom prst="rect">
            <a:avLst/>
          </a:prstGeom>
          <a:noFill/>
        </p:spPr>
        <p:txBody>
          <a:bodyPr wrap="none" rtlCol="0">
            <a:spAutoFit/>
          </a:bodyPr>
          <a:lstStyle/>
          <a:p>
            <a:r>
              <a:rPr lang="en-US" b="1" dirty="0" smtClean="0"/>
              <a:t>PWM</a:t>
            </a:r>
          </a:p>
          <a:p>
            <a:r>
              <a:rPr lang="en-US" b="1" dirty="0" smtClean="0"/>
              <a:t>Commands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Autopilot</a:t>
            </a:r>
            <a:endParaRPr lang="en-US" dirty="0"/>
          </a:p>
        </p:txBody>
      </p:sp>
      <p:sp>
        <p:nvSpPr>
          <p:cNvPr id="3" name="Content Placeholder 2"/>
          <p:cNvSpPr>
            <a:spLocks noGrp="1"/>
          </p:cNvSpPr>
          <p:nvPr>
            <p:ph idx="1"/>
          </p:nvPr>
        </p:nvSpPr>
        <p:spPr>
          <a:xfrm>
            <a:off x="457200" y="1981200"/>
            <a:ext cx="3352800" cy="3886200"/>
          </a:xfrm>
        </p:spPr>
        <p:txBody>
          <a:bodyPr/>
          <a:lstStyle/>
          <a:p>
            <a:r>
              <a:rPr lang="en-US" dirty="0" smtClean="0"/>
              <a:t>Autopilot</a:t>
            </a:r>
          </a:p>
          <a:p>
            <a:r>
              <a:rPr lang="en-US" dirty="0" smtClean="0"/>
              <a:t>GPS/Compass</a:t>
            </a:r>
          </a:p>
          <a:p>
            <a:r>
              <a:rPr lang="en-US" dirty="0" smtClean="0"/>
              <a:t>RC TX/RX</a:t>
            </a:r>
          </a:p>
          <a:p>
            <a:r>
              <a:rPr lang="en-US" dirty="0" smtClean="0"/>
              <a:t>Ground Control Station (GCS)</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24</a:t>
            </a:fld>
            <a:endParaRPr lang="en-US" dirty="0"/>
          </a:p>
        </p:txBody>
      </p:sp>
      <p:pic>
        <p:nvPicPr>
          <p:cNvPr id="10" name="Picture 2" descr="Img_2113"/>
          <p:cNvPicPr>
            <a:picLocks noChangeAspect="1" noChangeArrowheads="1"/>
          </p:cNvPicPr>
          <p:nvPr/>
        </p:nvPicPr>
        <p:blipFill>
          <a:blip r:embed="rId2" cstate="print"/>
          <a:srcRect/>
          <a:stretch>
            <a:fillRect/>
          </a:stretch>
        </p:blipFill>
        <p:spPr bwMode="auto">
          <a:xfrm>
            <a:off x="6334125" y="2971800"/>
            <a:ext cx="1666875" cy="1358900"/>
          </a:xfrm>
          <a:prstGeom prst="rect">
            <a:avLst/>
          </a:prstGeom>
          <a:noFill/>
        </p:spPr>
      </p:pic>
      <p:pic>
        <p:nvPicPr>
          <p:cNvPr id="11" name="Picture 4" descr="https://encrypted-tbn3.gstatic.com/images?q=tbn:ANd9GcR3xeQOVidowxRbiV1XTOTEotjPO0b0eHYUpCRgUYK9POc2W5dW1w"/>
          <p:cNvPicPr>
            <a:picLocks noChangeAspect="1" noChangeArrowheads="1"/>
          </p:cNvPicPr>
          <p:nvPr/>
        </p:nvPicPr>
        <p:blipFill>
          <a:blip r:embed="rId3" cstate="print"/>
          <a:srcRect/>
          <a:stretch>
            <a:fillRect/>
          </a:stretch>
        </p:blipFill>
        <p:spPr bwMode="auto">
          <a:xfrm>
            <a:off x="4419600" y="3810000"/>
            <a:ext cx="691352" cy="927101"/>
          </a:xfrm>
          <a:prstGeom prst="rect">
            <a:avLst/>
          </a:prstGeom>
          <a:noFill/>
        </p:spPr>
      </p:pic>
      <p:sp>
        <p:nvSpPr>
          <p:cNvPr id="12" name="Down Arrow 11"/>
          <p:cNvSpPr/>
          <p:nvPr/>
        </p:nvSpPr>
        <p:spPr>
          <a:xfrm rot="14621225">
            <a:off x="5669603" y="3292559"/>
            <a:ext cx="33974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762277" y="4648200"/>
            <a:ext cx="33974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p:cNvSpPr/>
          <p:nvPr/>
        </p:nvSpPr>
        <p:spPr>
          <a:xfrm>
            <a:off x="6797217" y="2057400"/>
            <a:ext cx="304800" cy="914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30617" y="4724400"/>
            <a:ext cx="1257075" cy="646331"/>
          </a:xfrm>
          <a:prstGeom prst="rect">
            <a:avLst/>
          </a:prstGeom>
          <a:noFill/>
        </p:spPr>
        <p:txBody>
          <a:bodyPr wrap="none" rtlCol="0">
            <a:spAutoFit/>
          </a:bodyPr>
          <a:lstStyle/>
          <a:p>
            <a:r>
              <a:rPr lang="en-US" b="1" dirty="0" smtClean="0"/>
              <a:t>PWM</a:t>
            </a:r>
          </a:p>
          <a:p>
            <a:r>
              <a:rPr lang="en-US" b="1" dirty="0" smtClean="0"/>
              <a:t>Commands</a:t>
            </a:r>
          </a:p>
        </p:txBody>
      </p:sp>
      <p:sp>
        <p:nvSpPr>
          <p:cNvPr id="19" name="TextBox 18"/>
          <p:cNvSpPr txBox="1"/>
          <p:nvPr/>
        </p:nvSpPr>
        <p:spPr>
          <a:xfrm>
            <a:off x="7330617" y="2057400"/>
            <a:ext cx="1518108" cy="646331"/>
          </a:xfrm>
          <a:prstGeom prst="rect">
            <a:avLst/>
          </a:prstGeom>
          <a:noFill/>
        </p:spPr>
        <p:txBody>
          <a:bodyPr wrap="none" rtlCol="0">
            <a:spAutoFit/>
          </a:bodyPr>
          <a:lstStyle/>
          <a:p>
            <a:r>
              <a:rPr lang="en-US" b="1" dirty="0" err="1" smtClean="0"/>
              <a:t>MAVLink</a:t>
            </a:r>
            <a:r>
              <a:rPr lang="en-US" b="1" dirty="0" smtClean="0"/>
              <a:t> over</a:t>
            </a:r>
          </a:p>
          <a:p>
            <a:r>
              <a:rPr lang="en-US" b="1" dirty="0" smtClean="0"/>
              <a:t>USB</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Node</a:t>
            </a:r>
            <a:endParaRPr lang="en-US" dirty="0"/>
          </a:p>
        </p:txBody>
      </p:sp>
      <p:sp>
        <p:nvSpPr>
          <p:cNvPr id="3" name="Content Placeholder 2"/>
          <p:cNvSpPr>
            <a:spLocks noGrp="1"/>
          </p:cNvSpPr>
          <p:nvPr>
            <p:ph idx="1"/>
          </p:nvPr>
        </p:nvSpPr>
        <p:spPr>
          <a:xfrm>
            <a:off x="457200" y="1981200"/>
            <a:ext cx="3657600" cy="3886200"/>
          </a:xfrm>
        </p:spPr>
        <p:txBody>
          <a:bodyPr/>
          <a:lstStyle/>
          <a:p>
            <a:r>
              <a:rPr lang="en-US" dirty="0" err="1" smtClean="0"/>
              <a:t>Beaglebone</a:t>
            </a:r>
            <a:r>
              <a:rPr lang="en-US" dirty="0" smtClean="0"/>
              <a:t> Black</a:t>
            </a:r>
          </a:p>
          <a:p>
            <a:r>
              <a:rPr lang="en-US" dirty="0" err="1" smtClean="0"/>
              <a:t>WiFi</a:t>
            </a:r>
            <a:endParaRPr lang="en-US" dirty="0" smtClean="0"/>
          </a:p>
          <a:p>
            <a:r>
              <a:rPr lang="en-US" dirty="0" smtClean="0"/>
              <a:t>USB Hub</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25</a:t>
            </a:fld>
            <a:endParaRPr lang="en-US" dirty="0"/>
          </a:p>
        </p:txBody>
      </p:sp>
      <p:sp>
        <p:nvSpPr>
          <p:cNvPr id="145410" name="AutoShape 2" descr="data:image/jpeg;base64,/9j/4AAQSkZJRgABAQAAAQABAAD/2wCEAAkGBxMSEhQUExMUFhUWGBcaFxYUGBkZHRwbHBwaFxcYGBoYHCghHRolHxkYITIiJSkrLi4uHR8zODMtNygtLisBCgoKDg0OFxAQGiwkICQsLCwsLCwsLCwsLCwsLCwsLCwsLCwsLCwsLCwsLCwsLCwsLCwsLCwuNCwvLSwsLCwsN//AABEIALcBEwMBIgACEQEDEQH/xAAcAAEAAgMBAQEAAAAAAAAAAAAABAUCAwYHAQj/xABAEAACAQMDAgQEAggEBQQDAAABAhEAAyEEEjEFQQYiUWETMnGBQpEHI1JyobHB8BQzYtEVQ1OC8SSSouEWY8L/xAAYAQEBAQEBAAAAAAAAAAAAAAAAAQIDBP/EACoRAQEAAgAGAAUDBQAAAAAAAAABAhEDEiExQVGBobHR8CJhcRNCkcHh/9oADAMBAAIRAxEAPwD3GlKUClKUClKUClKUClKUClKUClKUClKUClVnXL91BbNprS/rAH+KYBUq2Af2p2/kaq9Jd6j8Q720pRmG3mVGBwGySdxiTxE96Dp6VC0es8ifFKLcYSVDcfigZzA5PeCalrcB4I/P8/5igypSlAqFf6rZS4tt3VWcSs4B5Ag8Tis+pputOsxuUqD7nA4ryrxf0C7pgtxiHs4VWUkhZMwVPygk9sSfU1dD1+tWo1CW1LOyqo5LEKPzNeN6Lxtcsi3av3b/AMKcta27wIPl3up8vsIbHNemdJ6No3VLyWxd3AMt28WuvBzIa6SR9MVm7dMZhrdv+J+f7b38R6YT+sBACtKgkEMu9SpAhpXzY7A+hqXo+opdJCbjt5lWEHEqSRhhIkc5rN9DaJJNtCW5JVTPlKZxnykr9CRX2xoraGUtop2hZVQDtHC4Hyj0qubfSlKBSq3q/WbemjeHO4MQEE4UqD3/ANQrSPE2mLbN7buY+Hc4AUk/LwAwn0zPBoLilQOk9XtakM1okqpAkqVmVDYDAHgjtU+gUpSgUpSgUpSgUpSgUpSgUpSgUpSgUpSgUpSg0arSrc27p8p3AhmUgwRgqQeCR9Caq9T4X07WyiLsMHY4JJQkQGG4mY7A4rb1jxDY0x2u4NwiRbXLnvx2HuYrzfrnjjUakbbR/wAP5o2QSzAZy2JBE/KR96LHaeHelad7RtvZCXbJ2XUVnADBYFxPNw6wwbnicirfp/QdPYYPat7CAwEM0QxDNgmOQPpXmfSPGjLeS5cU71ItuIO65a5HHzMhJKn94fix63Yvq6q6sGVgGVgZBBEgg+kVmXw6cTGdM8e1+V9fb9nzU6hbaF3YKqiST2ri+tfpFt2/8pN49TifURyP7xUrxR4v0yK1qFvA4fPkA9z3I5x+dcR4t0GmS23w4BBgbZnEZO4mRGZx3q7jnp6DpPEWm1Wl+P8AEFpfldmKq1sjlSTgHP3BkVxfiT9Ilj4dyxp0OoDAqWugLbAiIVVCk/8Ax9przNlEwTx74niasOm6K5qG+HprZuN3aIVfck4H1MCrs0hWnLgq5JiP58/XFfoPwffVdBpZP/KWP5VwnQPAlq0Q2pYXbnOwYQR/Fo+w9jXfdNuokAqABgEDAHYR2H0qFWPxnbKqAP8AVyf9q2WdSGwcN6H+lRNdZEh9+w480bjAmAo+5mMkVquXWuwFXj8R5/2FVFpeuqoLMQqjksYA+pNU58RK+NNauag/tINtv6m68KR+5uPtWP8AwW1v+JfU3mmR8Ri4T9223lAHqBNXaEQIiO0Vnq6y8PH9/lPvfkpD0/VXs3ry2l/6emGfob1wSf8AtVD71ZdP6dbsrttrAmSWJZiTAJZmJJOBkmpdKsjOXEuU149T8+r4qgcV9pSqwUpSgUpSgUpSgUpSgUpSgUqg6tqry3ot6ixbG1DsvZ/GAxgAGSDtB3RJiO9QD1TUpsX/ABGjf9rz+aNyoWJMDBI7SS0ASJIddSubsajU3btxbd+wUWTlSW23PNaZWUBSu3EgHIOSRNWnSLeoAf8AxD22JI2/DmAIjuJmc0WyzusKVB6v1ixpUL37ioPfk/QDJrz/AMQfpEcsFsqbdpln4xgtkYIBws/c/SiO86z13T6UA3rgUnCryzH2Xn78V534h/SDduG5btg6dAAFfBZvv+E+wz71xmp1BIX45NxHJY3bmTkSN0nOYql1fVxtdBFwM07ri8YAgDvx6D6UF5q78N+vJVkXF0iSW4Pqd2apdR1UkKAAWTi5EN7ECcVV3b7MZYkn3/l9KwL1Nqtuk61k1Fq5Mst220sTyGBz3jFepanQ6gt/hhea3acsbI2Fbe/zO9kGZjkrk4DCBArxqwScjAH4jgD7/wBOa9ft9Q1WssD4l5XtgB2+Gu1l5KvuiQyspwoztPY555S95dO3Czxm8cu1+X7/AA+nRyPUEa2rFuNxUjmCJmSMD8578ZroPEGo+Jo9P5SbrWbahYiWcbZHcmJIGAD9axvdKcoj2AqX0YM6CWQtbYRKjcCpgsOMjjna63rBf0q7zOqR1cqonyE7fI0yRjficR6Ct7mTlZcbpj0X9HUtv1bR/wDpTn/vft9F/Ou4TTizbCWLahRwiwB7ntJ+p+9cf4f8TODF1meY+diZgAYZj5TA/dP+kyx7bSXhdUMgMNMSCDIMEQfQ1ZZUqsW58aCp23F7CSPoWgQ3I9RJxU/SC43liX9Y/i3oMYOJ9O9Wi9MmC7bYPAjviJIxzGM+9ZXLpVAmnQDbCwZEcjgidsD58jvBiqjGzpVtqDedZzAmMc89/UxArYNW1wfqRAkgypBENE5gRH3+nNR7XTPx6h5zuKyYDZggzI5kAEkcBoxUTX+I0tjZZA8oieFUD0H9P4Utk7rJatrdlbXnuPLZyfqT5e/fMfygCoHiVWubdOu8TDNPkmYOeCw9Fn3iuc1CXL5J1DllP/KGFjtvzL/Qnb7d6n6MQywIAIgV58uN4jrjwvbvqUpXocSlKUClKUClKUClKUClKUClKUETV9Ms3TNy2rnGWE8HcP4io58P6X/oJ+XuD/8AyPsI4xUzWatLSl7jqijksYFcD4g/SR5D/gkD52m42PrtU/zaPoaDouvOmjaxqQQqJFm4o72mgKQO5ttDYnyl65jr36R2IX/CJ+rY5utG6AYJVTgfefpXC9S6ndvNcvi417BUh2EDg49PoMVTX+qLaKtblpDDaY29vT8Q9vzrPau2ufh784/T/l+sW2t11x994s15LjAMXIJABIMbu3txVRqurqjOLR3qQBDjyrE/KBH5Y+9QbysXdLvlIVmVbe3bugEHEgg9yM+9aLl2bCf6WYDjhvNn71duWmm7eLRJwOAMAfQDArVNFBJgCT6CpOm0TOTCs8c7eB7s3AH9zQabalsAT/T3J4Aqz6T0ZrwdpGy3HxG7CfQSC35j71X3nb5GEbSfLEQe89yfrmrTp3iG7atNZAtsjRh1BMA7ioP7JPP3po2vdBbtaaw7G4nx9w+EzKw2ifmtgD5e5x3GKlf8R2XJtGVzu2sdrEyGYACB6iJHFU9rR3b7k3Fi6sFbLLtJSMFActwcc+k5iTZYAcRn+xV0m19rvEoKylvY+PKI2CJ5BBmcTxwPQVbXuli6D/iNrRbRhtDKZEtBMCZOce8iYrim84ZkAhRlmIVR7T3Yx8qyZq66d4jWzb+E9s3UDAqQ21u8kTJDZjB74IimpJ0NoOntk8D710Gg19+yAFuMoBkDkTxlTyPaR9QQCMtPpwBIH3/p7H27Vhrbm3Fcq3HcdH63b1JC3fLcA4mUYAgkwRBzHIDL7cmT1Lr9nTLtWDAwOR/uf7zXl2m6i9u4GtsVYHkf19earbmpcjebjMTE7hJyYkER/EGrzWHK63q/iRruWcgHhRyfYAZJ9gKg6DUNMuNo7AmW+pjAHtn7cVWgi3Devc8/T6ewxW5r8/0Ncc910x6OntXAalaadyn3FcjpOsC2f2hXZdDddQCyOgVILksBtjJkduKxMK3co7HV9TtWmVLjhSwYjdgQpAOeBlhzzNam63pgQDqLMkwBvWSfQCcmqm/u6hhBs0pw14jz3VkGLII8tskf5hyY8o4arlOkWBt/U25UkglQTJiWk53GBJ5MCvZLtwzw5e/f16TaUpVYKUpQKUpQKUpQKVheuqgLMQoHJJgD6k1xPXf0h21VxpFF51wWOFB9u7fwHvQdpqNQltSzsFUcsxAH5muD6/8ApIUI/wDglF1lMb3kLMfhXBb7wK4TqnWb2qcXWuO7WwC1uRtBYEEAcDvxmqDVdSRdjgkXAZe2AIJH7R/v6UF51Hq17UXDe+I9xkWChI2jcOAOBEHj0qh1PVUQoyE7xlkEbZIIMkfXtNVGt17XCxgLu5CiJ+p5P3qGxptdLS87PcAu+VbgDRaKiZUlCeczHORniogP6lhjysD+fl/pWbT+ob7E/ukD+VYmF+IGPzHj/umsrLrs3STctN2ZF/qv9KjKVCFTk7gcfQisvO0Y2hR8xxAn1/oM1N0fSm2m58NrigjPBOYJtqR5uV+YEZ4zi6RF0N1A4F0H4c+YWyM+nmEyJ/8AqrxLm24z6LcyCfiBwFtSQQIBIyQCQOf5VRaq78S4zARuOBM9o/sdquvDeru6ZwwPlkMUPBj+R/vsI1Iimvu924WckuTmfbER2A4jtFd14V6JaS2txrfxbhkjAO0rBVVJ8onuecH0IG9tGmt3XLSEOIDFtstIMLsB+UYG49h3ztpbiMhKmQQcieJHt7d6WEq76p1EbAr3N1wT5UVTDSYdn7tx+XvWmx0i/qdrMtqIB3scPMgb1QwxmASSADhpOBSg9owP7xVn0bqNy2doG9GmbfriOQJ4/lV1qG9vt5bigWXW3uJgP5SAPRTG1QPaI9JAIy0mnFlgzAkftLypyNwHDCe+RHbtVrrXd1e4XWbRAbTkfDZB6qpEQGYLyTkcTFc1qNVfvEoJQTlVkH33Hsccc54NS2rJFvf0N7Sk39LL2nMvZJmZ/ZPZ/bn2yFqdp9ba1Vsm0c/iRsMp9GH554NY2NY6iCNoIAIXAOACO8Eifz+1aNf0j4h+Ppm2XhyACcejAz8RTAH7XsQoAx3GP+E2f71zQ1GCK6jQdWF79VcUW78SF/C4z5rZ78HHPI7GuI1F4LKwTcLmAJJ2jOBU01t0n+L3WQAA2Y+h96qb+t2kgtMdh29p7U6F1YWvikrba4wUIMtGRIWMFyO+YHucTeg2tOb1xtQs3FLt8F8LHzYA/wAwxPlEdsHsmOk2gWLWoZN21/glhJlQSDElA2SI/EARXUdG6K42XLYVLW+AjQ73IIkuuZAgNtzkHAjEfW3LaaxrmktOb4/HeOyzZJWPKCAWAUmA0ACMGKtNBrb9ggXWJuMrDcYA3GGIEYHzTtIgBpHNNWumHF5J0nX39no3RvE1u5C3IVuN3CMZiFJ9+PYrnzCtHiXqcXES1qQrrJazbVrrt2WUtgsFk5OOORMjl9Y9lka4xChMAwzM7FZJcGYPB78CT5YEvo/ipNLC3SNjkHiG8wBLQBJTM5M5x2nXfsxjJOuU6L/pdnV3LS/EZ0I+KJcgM27Nt4Qn5RjaY5nkCd1jp+u3Lv1SFRcBIVIJQGdsmTMAAnvJ9RF6jAgEGQcgjuPWsqsZt3ehSlKIUpSgVQ+MOuvo7Ie3a+IxmATAEdz6/TFX1UXjK1NiYnawP2yP9qDyXqvXdRqmV3uOzIATaBAUEggjaMeucmuf1evRQrhitzdLIFBmDwxx/PvxW3xkvwrw+GAodASVwSZIYT6YFcu9Nq6PoekfqOq+EpSzKszsBJ2iMHILZKiJA/KqfrPSLli+bHztMKVB808QPX2qT4Y6q2kv278H4clHMGCpjfB7lcNHsK7E6tbHWLb3kDoNwkEH51EMvrET9Ca8vPn/AF5j/bY68uP9O3ypdD+jnV3ApYohb8JliP3tox/GqTr/AIbvaO4qX9oDCVdTuVhMHbiZHcECvaOt9cVATaeyZA87Os8Zi2M/mPsea8u8T6wXwAXnzeZ2BP02jsAQBJjk/SvVZI4zai1ytIRFEAEyIiD33cBTHM1u0fTGYM6/rCJ3BQSQAVBIxP4hkwDmJipuv6SlkKm43ySQiIx2yQp3iFkjJEbRJnmM9Pp+koNM62kcOANxmN2PML+YxldgiDwZyZvc3FckNOl1ff19/wDf+81t0V+6iuq3yseUKM+VpBg/h74xyI9pC9Acpfe2YW2o3AuoIJYALk+ZY3EMB2j3qL0LQt8UblkkEfDAJfIkExi2fTfmY8rDFXyjovC3QVaXe2GU/wDMYhs5xtnJMf3NWuo6ZpbSFmQ7W4JYlsgkBRwBMEMQDEjtVBbuXdO3lugEQf1bSJHExg/yrf1DrF28CG2gMwZgqwCwEAn3gVpEFbhUnYWXkYOY9CRzWBntW/TgBlPYET/4rdq76sAB29gAPXFNmkNBJAHJIAz9q6fpujvaY7XVCjBjdVQPiWwAfNMSD+IZjcvYg1yzLXRdI8QTC3iQ4AC3BE4woeSOxiZj6HziibrdOl5BcttC7QBctkh0kSwvQeCwaTgDcCYmoAsjy2ztt3FWEYeW3cUcRAG1ojtnuPS2bp7JeD2WFq4SNw/A4kGY7GYMDEkfLI3Vet6rpysfBMGQ1hpGwgnKv2xGB3kkdmmjbHTaa9dmT8JF+ZsM59wB5UHux71Jvaq3bZUVpCAKDO44Eec9z2+kA965lLpUYJE8xifWakaNARJ47+wET/D+/TFjW1v1fTpqFnZ5pklTtE/trztuHGVxAEq2I5O3p1dWRU2sxIZnc7SQSd24Dc5wfKQRgkAZq2t9X+DyZUmBOPvPYVX37zLvS5m1BKkHgsZIjkgkz7fc0ggaSy1m4stsklZUgg9okSCDHafWpa6prQucCWEXFjAkHuDABAPNfbalPhhpa1BgyJAIkfb2FYI21SgJKkyAYx9DExVEm6SpuXG1TG5tABIJBPIAKk9hgwM57E1b+GW+LcNv/EhwykOLwO3A8rrv/CMHmTsB8uIrukdCbVllDlQpUkKpaSdwGAe0HPvVte6Rd6aRuINu6CvxFUbl5EjcPK4yQfY1jnlvL5W42TadattYu3NPfTbaCnfq3YqQudty1LbYJMBQCzSZMk1Qu1pQdoL7v8t8rK5hgvae6meORVhdVdXeDBbl8LtW2LvAWPMDtG0ZmAojny1daPwVcsldRqRFoXE3rJkKxgkSWIVSRJJmAfrTm8vRMJN8P3Jfjrc+uvi9L8MW2XSacN8wtJP5DFWdfFUAQOBX2tx5SlKUClKUCqHxh1BLencMRJWQJAgAgliTwO3qTgAmrx2gE/w/2rjD0sG6+o1bh2cQLQyoGCFHckQMiO/rQeZ9X6Nqda9tbVlmZSyt2VZIMsxwBz9e011Xhz9F1m3D6pvjP/01kWx9fxP94HtXaXlOAx+EvIt2/mb/ANuQPZfzqXYcmZUqO0kSfqBx+dJq0u0HqfQdPqLIs3LSm2vyAADYYIDIIgESe0esivIvHXRNRpbtp3HxAsbbi4DBYlCBw8DgdpI4Me4Go3UNIl621u4u5XEEH+BHoQcg9iBTLCWy+kmVnR4V/wAU07oWN64v+k2gx+m4XBP5CqfqLllDW1cWyf8ANdTk8YjA74z9cV0HjvwK2lYvbIa0TgkgET2IH4h6wAcd5qi0encqgZyVXKqCSBOTg9/pTuqV0DRosOXuKTncBDejAZEEgnvnjvXQ6DqYV1A06vbyGQFldxO7zOuSQR6ZEiM1At6ViPp2n7GB/fFYshBg4Ireojo+oaRdYiXrLtuS1t2hlVg+52ywAgQSIwcDkSa57RIyW7ltXCywDWuGc5mBGYjInMjnFSen65rVwOsjIDqkDeuF2hQI3RJk/wA+b/VaXT64OQIuKGENKsDMLvHLCWXgHgiO1LE25DdiIHrPf6fStqjHqO9fdTbNtzbusN4iLk+VpAIDlog5+c49f2q0upUkEEEcg4P3FRWx1jIOKHzfWlo4wRP9/wD1WhnjMxHegzatN91USxgetRb/AFGflIj9o/yVRlj/AA96w0qObisoO6cbhvZj6RwPoM+9BcWdddKCyS4zhCsEiDgEiRiYXiC0cwcLoWcT7g8j2rMX7nmcuVO0jGABjy54Hf1nMzUT453It0HzcPk9sBj37ZP8eykTWuogmQFyNxyT7Af39KjXrmx9pDBCp8wM59TnE/3xUV22owuQ6MwhoOBwZj+QFbP8tmBKum0AD0/pFZVgoKogYF7bNO6AYBP8u8mvobaXAIdWjDDj7+ntWkGAFGFHAkx/GvhaptrT6MR/IV8L1qL9hn++Sew9zVn0XoN7UuFtoXJ9AdoHqZjHuYH71ZVN8KeK72idzZVW+IFDBgc7ZiCP3jXTLodd1hle7C2l7wVQevux+n8K6Xwx+ji1Zh9RF18eX8I9Af2o9MD2rpOu6gDT37dkp8UWyqoCJUsp2SvYRJ+gNCTmykV36Puk27WktXAoLXAXDkQdrEm3Hp5CP41da7Uad1uWrr242lbiswGGUkgz/pk/Stmg+GirZRl8iKAoIwoAUYrXquj2LhZntqxaJJnMKUB+sEirjNTS8TPmzuU9oXSeorasIt+6u9ZTdIbeFLqr+XgsttmPpDTxVtptUlwSjBo5g5B9GHIPsc1FudE05Cg2lheBkAfMeB++3/uPrW/SaG3a3bFClo3HJJI7knk5JnuST3rUYyu7ak0pSiFKUoKzxGv/AKe4ZA2gtJ7Rmftz9qr+lfD1FpX5uCN8YM8gj1HEHuPWr+/aDqysJDAgj1BEGuF8QX7ulNp9P8JBaZVvW3Zbe8cKQxxtPoBMxg1m68tYy3pHTanUImSQJ/M+gHc1G1DEgbyUVuEX52+4yPoufesOn6xNVbDm0Vu/jt8HtkbwpK/UD6VU+J/Fi6fcFQl1wx28ffgCnNtLjZdXuuW1oQS42KONx8x+w/3muT6545VZFkTEyx4/PivP/EPiC/fG8vgkjaJxzzPPfHFR+ikvkb2ccg4thRBlj6cYGce4I1vaaXmvvnVKSbjM8BtsiIPcDuMEexrnrUhtrc+pxJ9GPr/q4Pf1O7r+sCvaK7d6jLqG83IPLZGY+x4zNz05LOqtsjyt6JWdokezbZKZMrkjkTkVrGdEt0gI5Hcj6+2IzxUpEBE/MO5jj6VBO60xtXgVIwrHtGAGPdfRhxxkfLIQEE52xzP8x+eCOxrSPl21t7yDxWRJTZcDqjTCtuA/EJ+L/p55/iOIjaneT8LIHzXHwokxOMnkcT7mtGt6ZcBDhiwHzPGVbymFHCgblyJMkZyJDpX6np9XZi+wtuo5iT2EpyWmMrPrycnmrF4AbW+UcMBlfYx8y/xHb0P0aUeUbwJiSQYHHpnGZgfSasukaXSOXW4zbvwkkIFEjIWcvBOJiR9DToiDqdPcR9nw23RuzgBTwxY9q2Wumpui7vuv2tWxAxO4ndwoAB3EQQ09jV1ofD1zfm/cFncpQru3sYhWRTlMGJ78xAxN/wARptLtRfI5g/DWC7HzA73MlcDgEfMeZgZaUvSvC4EtdDXGgmFJMwO5kFhjKqQYyCYqDrHsLqF+GX+Gxldx25yRtbmJiCYPsK2dT61cvB0uj4YACrswG+p5Y4BOI9qhCQVt3A0Kph4HI9Y49KbNMddqSxufHg7mEMMe32j1ma+lSjbH81vbAO6T7TOT3rULkIUkOJJBYdjmPetRas7akbEuFV2KTtkkAmee30rAmtbPWIDNEDB49/oO/wDL3rKsmuVu0+ka40QZOAq5M9gfT6ZPtXS+FPAmo1UNHw7fe43f93ufosDsSa9e8OeFNPowPhrLxm40T/29lHsP41O5twHhT9GLtD6olF5FsfMfrM7fqZP0r1HpvTrVhAlpAi+3f3J5J9zUulakTZVZrPD+muuXuWVZzyTP7JQd/wBkkVZ0qor+m9F0+nLtZtKhcksRPmJMkmTyTmrClKBSlKBSlKCr6zptQ+34F0JAfcD3JA2Z2mADP51HTR6wIB8dN4NwyVkEF1a2MAcKGH3jPzVeUoKQaXWnd+vtqTsAOzftWPOQIWXLcE4j8PasD4ZQRcDu+oXIvXTuafQCNqqfRQB7VfUqWStziZSajg+vHWO1ptMiDUWnBvWpCG6gIzbdjAUiQ0yRIycFvO/EoYajUnUXWVVubltHc28zhR2AURJMdgOce49U6cLoBB23FyjjkH/b/wC+0ivGPHL3WuLb+EhfayG5Mh4JMZJO/HyDJJMbprNiSuf1N9GtgllKYIt2zABgx8S5GDk+VQTng1p0XWkAcMkiPIqHYO4nKk8GcnJHbtq1umsohDXPi3YwLZ8i5JOdsED2wZ7RNVSpWpNJan2SlyTdubQowqglmnsp4HAyTiQYMEV1F3qC3rPxPhPvtsIcM3kECHEAclT5QcEyZxPIW7FXGk1F4qqK77EPlEmAWyce8TH1966SajFu3WWbfx9ObeqUWWUYuHasgdwp75BIkSGkHIjjNYG2/DlWUE7GM8AkeWYlScwQQPQGa6f/AIgLmxdVcU7MpvVQk/6gImYiJgj0OTX+IUcxL24ltthBlEgeeQPkMCJM/wCkAQLNVL0V2m0Zt7XFwFmXMGTE/K0iIkEbc8ZFTLt4tj8I4UTA9AJ7CTHpNbNdqXRgl+2irtBUWwo2gz5kgwwkGQTBjEQK1XFgD5SDkOuQw4wf4EcgiDBqVY26dVETE+/981kr/DdblsgHsD37mBzGB/4MVX/4klGa1BKmM/nif61qj4jKyyLiLLCe/BBP1NZaW+s8RvdFxLX6llgEmSxElh5jMCTwD6HHFU8h2RLm0XFWQxnJHcSc+v2rXdYOnn3K4Y8R64PcRS/qWbk1LVkGaUKXAGMmGBPHb0z9KxuXCeTWsmsGfj19B/SoumZatbP6f+Pqe1SNHoXusFALEmAiZM+hI7+yyfXbXpvhf9GRO19WdoGRaTn7n8P8W9xWRwPQfD17VNtt22dvU4Vfcgj+LR+6a9a8Mfo7s2Ie/F65jB+Qfnlvvj2rsNDobdlAlpFRR2UR9z6n3NSKuvabfAI4r7SlaQpSlApSlApSlApSlApSlApSonUeo27AVrm6GbaNqs2YJ4UE9qCXSqb/APJ9N3cjBPytwNsmQP8AWtaX8W6cCW3gAKSSvAYgSRMwBJLREAmeJC+YSK811ehW8t2xeKXChKfGHl+K4yE4/wAxREv2MDJmuq1HU31Spb029Pigl7xWPhoMGJx8U8Adsk8QbS30y0tpbQQBEjaImCMznkzkk85ms3q6yTHHd73t9/z+fTwzXWzprS/CteVpX4xgho5kRhucE8j0qT4Vt2UQgqbd5MMILO07gCoiYg7WX3Feo3/Di29PdVUN0uZKhiuJnyTww5HEkDNedeIOk3LV1WDsLkzavGFmBAV5AIaBEEGeAAK3hfFccp5U/iDo6CLltQhY+WzuLM07SNoWezcT+XezsdStpYu2btkW2Xi2cHcY2qVEMfYrJgGY5bV4Z00XHZ9zasDyrcjCgAEhjMEAxjK7SIrf1XqiK65W44ELZsrkNgHc0HJMnvjEdq1et0k9ufTpFwbbtwMN3DNG7HGP+WfQc45q36Fq1JKAi2u7Oo3bVD8kO5w5/wBPmOc+tfLfiBb1pdPdJQnyszA+UD8JPJWQB2PIJxuqy8cX9My2ZsXGuKXS2llTatlFYg8iQoxlYmRkds3eLU/UoPEXT00h8yXXuDLy0oxJJDrt8xQ4ETPOaqrh2vvtklACSkH8Q9JwcfXFWr3rt5v1zICvlRVXaqIsqtseqgg5k88+lVq7fwLjBCfMASDx9vepzytZcPLC6sacFFuW2VSWlhHMHvGTS/dBbcFAMRI5itBaeaE1E0ymsGeiS3HHcngff19hmuy8MeBLmphiDt/aOB24+0+pkcLWbdNOPtWmb2B49SPUD09zA967Xwv+j69qQrMvwrXd2ksw9hiR9Nq/WvSOg+BdLpyGKi4+MsMT+1tM+Y8yZjtFdTV1aztT9A8N6fRrFpBuiC7ZY/fsPYQKuKUrUmkKUpQKxuEwYAJjAJgT7mDH5VlSgUpSgUpSgUpSgUpSgUpSgUpSg+RSK+0oFKVTdT6dqXubrWp+Gvl8uzcBGSeRJOZnERQXNcp4w8PtdBu2RuYDz2pgXBjKn8N0QIb2FWL9P1RI/wDVCJQkbAMq6sRKwSCoKx3msE6Hce3bt39QzooO9FkfEMkgO5JYoBAjE9yRipWsZLeteR63S/GJc3mYCRadothGAko+1D+sB28RIBziBK6Tq1vHbcZLV2FVmAXfc2iQUdfKflUwZBk5AivSfEPhhLi/qkRcQ9sKNrqBAWBgEYg84ivMut+Hb9wm6jXG24i5PljgK0R/L3zW5l01kxlJvePZo8SdGRihtCHPl2H5ruY3KvYjO4E49YAprvDfUNRbhyLgt82xcBb23RhjjuTWjw7q30mrF7UW7jAghyRuOSDunvxH0J+leh6nx3020jG0CznMBCCT23Mf61jPLPesexjMdbrzi91F7ygujbre4OQCI4j6HDCPRY4GK3qZLlWwfLGOcd4q0sddDsTcV5N7esEm2ob5gyCCYksCD82cZmD1DS/FubbIfGF8sFuMqoyomf4Y7Bnj15vLtw+L+nky6z5z+PzSl3TgCT6CpvTuk3L7qqKXY8KskfmOftA967Hp36PtSVF29aYJILokC6y92CNgkejEHmBOD6T4dv8AT7KqmnZF3LuJaQxG4p52YfMGBBU5BBwKzLtc+Hyzcu5+d/Vc14X/AEaKkXNUZPa0hwPYkcD2X8zXo1m0qAKoAAwAKgnrmn/6qmCFJGQCVZssMDCMZJgRWH/5FpZcfHtk213tBmFgmQRzgHAkjHqK1I4rSlY27gYBlIIIBBBkEHIIPpWVUKUpQKUpQKUpQKUpQKUpQKUpQKUpQKUpQKUpQKUpQKUpQKUpQK+RSlBXavoOnufNaWfVZU//ABiqu74G0jdrg/7v9xX2lTlht9s+B9GvNtm/edv5AgVc6HptmyP1VpE/dUA/c8mlKahtKqNe6dZdtz2kZoiWUExO6Mj1zSlUYjpdiI+DbiZjYsSJgxHOT+dfF6TYBkWbYPsij1Hp7n86UoJaIAAAIAEADsBwKypSgUpSgUpSgUpSgUpSgUpSgUpSgUpSgUpSg//Z"/>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http://cdn.arstechnica.net/wp-content/uploads/2013/04/BeagleBoneBlack01-640x426.png"/>
          <p:cNvPicPr>
            <a:picLocks noChangeAspect="1" noChangeArrowheads="1"/>
          </p:cNvPicPr>
          <p:nvPr/>
        </p:nvPicPr>
        <p:blipFill>
          <a:blip r:embed="rId2" cstate="print"/>
          <a:srcRect/>
          <a:stretch>
            <a:fillRect/>
          </a:stretch>
        </p:blipFill>
        <p:spPr bwMode="auto">
          <a:xfrm>
            <a:off x="6452736" y="1447800"/>
            <a:ext cx="1224047" cy="814729"/>
          </a:xfrm>
          <a:prstGeom prst="rect">
            <a:avLst/>
          </a:prstGeom>
          <a:noFill/>
        </p:spPr>
      </p:pic>
      <p:pic>
        <p:nvPicPr>
          <p:cNvPr id="8" name="Picture 8" descr="https://encrypted-tbn3.gstatic.com/images?q=tbn:ANd9GcS0zZrLYfLv8M7H6jWh8Fhp2nUgbvkPhY7Ma18CPij7D1gmk5kS"/>
          <p:cNvPicPr>
            <a:picLocks noChangeAspect="1" noChangeArrowheads="1"/>
          </p:cNvPicPr>
          <p:nvPr/>
        </p:nvPicPr>
        <p:blipFill>
          <a:blip r:embed="rId3" cstate="print"/>
          <a:srcRect l="19765" t="-18354" b="-1525"/>
          <a:stretch>
            <a:fillRect/>
          </a:stretch>
        </p:blipFill>
        <p:spPr bwMode="auto">
          <a:xfrm rot="7117396" flipV="1">
            <a:off x="5902787" y="1697242"/>
            <a:ext cx="552534" cy="807454"/>
          </a:xfrm>
          <a:prstGeom prst="rect">
            <a:avLst/>
          </a:prstGeom>
          <a:noFill/>
        </p:spPr>
      </p:pic>
      <p:sp>
        <p:nvSpPr>
          <p:cNvPr id="9" name="Up-Down Arrow 8"/>
          <p:cNvSpPr/>
          <p:nvPr/>
        </p:nvSpPr>
        <p:spPr>
          <a:xfrm>
            <a:off x="6934200" y="2438400"/>
            <a:ext cx="217261" cy="990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43800" y="2743200"/>
            <a:ext cx="1082105" cy="460704"/>
          </a:xfrm>
          <a:prstGeom prst="rect">
            <a:avLst/>
          </a:prstGeom>
          <a:noFill/>
        </p:spPr>
        <p:txBody>
          <a:bodyPr wrap="none" rtlCol="0">
            <a:spAutoFit/>
          </a:bodyPr>
          <a:lstStyle/>
          <a:p>
            <a:r>
              <a:rPr lang="en-US" b="1" dirty="0" err="1" smtClean="0"/>
              <a:t>MAVLink</a:t>
            </a:r>
            <a:r>
              <a:rPr lang="en-US" b="1" dirty="0" smtClean="0"/>
              <a:t> over</a:t>
            </a:r>
          </a:p>
          <a:p>
            <a:r>
              <a:rPr lang="en-US" b="1" dirty="0" smtClean="0"/>
              <a:t>USB</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52600"/>
            <a:ext cx="8229600" cy="4572000"/>
          </a:xfrm>
        </p:spPr>
        <p:txBody>
          <a:bodyPr/>
          <a:lstStyle/>
          <a:p>
            <a:r>
              <a:rPr lang="en-US" dirty="0" err="1" smtClean="0"/>
              <a:t>CentMesh</a:t>
            </a:r>
            <a:r>
              <a:rPr lang="en-US" dirty="0" smtClean="0"/>
              <a:t> Overview</a:t>
            </a:r>
          </a:p>
          <a:p>
            <a:r>
              <a:rPr lang="en-US" dirty="0" err="1" smtClean="0"/>
              <a:t>CentMesh</a:t>
            </a:r>
            <a:r>
              <a:rPr lang="en-US" dirty="0" smtClean="0"/>
              <a:t> Drones Challenge Overview</a:t>
            </a:r>
          </a:p>
          <a:p>
            <a:r>
              <a:rPr lang="en-US" dirty="0" smtClean="0"/>
              <a:t>Drone Hardware Architecture</a:t>
            </a:r>
          </a:p>
          <a:p>
            <a:r>
              <a:rPr lang="en-US" dirty="0" smtClean="0">
                <a:solidFill>
                  <a:srgbClr val="C00000"/>
                </a:solidFill>
              </a:rPr>
              <a:t>Drone Software Architecture</a:t>
            </a:r>
          </a:p>
          <a:p>
            <a:r>
              <a:rPr lang="en-US" dirty="0" smtClean="0"/>
              <a:t>SITL Introduction</a:t>
            </a:r>
          </a:p>
          <a:p>
            <a:r>
              <a:rPr lang="en-US" dirty="0" smtClean="0"/>
              <a:t>Drone Programming 101</a:t>
            </a:r>
          </a:p>
          <a:p>
            <a:r>
              <a:rPr lang="en-US" dirty="0" smtClean="0"/>
              <a:t>Drone Hardware Details</a:t>
            </a:r>
          </a:p>
        </p:txBody>
      </p:sp>
      <p:sp>
        <p:nvSpPr>
          <p:cNvPr id="5" name="Slide Number Placeholder 4"/>
          <p:cNvSpPr>
            <a:spLocks noGrp="1"/>
          </p:cNvSpPr>
          <p:nvPr>
            <p:ph type="sldNum" sz="quarter" idx="10"/>
          </p:nvPr>
        </p:nvSpPr>
        <p:spPr/>
        <p:txBody>
          <a:bodyPr/>
          <a:lstStyle/>
          <a:p>
            <a:r>
              <a:rPr lang="en-US" altLang="ko-KR" smtClean="0"/>
              <a:t>         </a:t>
            </a:r>
            <a:fld id="{B8C8FFE7-BBA8-43B8-90FE-D6F688EAC073}" type="slidenum">
              <a:rPr lang="en-US" smtClean="0"/>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Architecture</a:t>
            </a:r>
            <a:endParaRPr lang="en-US" dirty="0"/>
          </a:p>
        </p:txBody>
      </p:sp>
      <p:sp>
        <p:nvSpPr>
          <p:cNvPr id="3" name="Content Placeholder 2"/>
          <p:cNvSpPr>
            <a:spLocks noGrp="1"/>
          </p:cNvSpPr>
          <p:nvPr>
            <p:ph idx="1"/>
          </p:nvPr>
        </p:nvSpPr>
        <p:spPr/>
        <p:txBody>
          <a:bodyPr/>
          <a:lstStyle/>
          <a:p>
            <a:r>
              <a:rPr lang="en-US" dirty="0" smtClean="0"/>
              <a:t>Overview</a:t>
            </a:r>
          </a:p>
          <a:p>
            <a:r>
              <a:rPr lang="en-US" dirty="0" err="1" smtClean="0"/>
              <a:t>MAVProxy</a:t>
            </a:r>
            <a:endParaRPr lang="en-US" dirty="0" smtClean="0"/>
          </a:p>
          <a:p>
            <a:r>
              <a:rPr lang="en-US" dirty="0" err="1" smtClean="0"/>
              <a:t>MAVLink</a:t>
            </a:r>
            <a:endParaRPr lang="en-US" dirty="0" smtClean="0"/>
          </a:p>
          <a:p>
            <a:r>
              <a:rPr lang="en-US" dirty="0" smtClean="0"/>
              <a:t>Sensing API</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1295400" y="1828800"/>
            <a:ext cx="4114800" cy="1295400"/>
          </a:xfrm>
          <a:prstGeom prst="round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 name="Rounded Rectangle 51"/>
          <p:cNvSpPr/>
          <p:nvPr/>
        </p:nvSpPr>
        <p:spPr bwMode="auto">
          <a:xfrm>
            <a:off x="152400" y="3886200"/>
            <a:ext cx="5181600" cy="2819400"/>
          </a:xfrm>
          <a:prstGeom prst="round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6" name="Rounded Rectangle 55"/>
          <p:cNvSpPr/>
          <p:nvPr/>
        </p:nvSpPr>
        <p:spPr bwMode="auto">
          <a:xfrm>
            <a:off x="5791200" y="4724400"/>
            <a:ext cx="3124200" cy="1981200"/>
          </a:xfrm>
          <a:prstGeom prst="round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Software Architecture Overview</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28</a:t>
            </a:fld>
            <a:endParaRPr lang="en-US" dirty="0"/>
          </a:p>
        </p:txBody>
      </p:sp>
      <p:sp>
        <p:nvSpPr>
          <p:cNvPr id="24" name="Rounded Rectangle 23"/>
          <p:cNvSpPr/>
          <p:nvPr/>
        </p:nvSpPr>
        <p:spPr>
          <a:xfrm>
            <a:off x="6435988" y="2133600"/>
            <a:ext cx="232931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ysClr val="windowText" lastClr="000000"/>
                </a:solidFill>
              </a:rPr>
              <a:t>Airframe</a:t>
            </a:r>
            <a:endParaRPr lang="en-US" sz="2400" dirty="0">
              <a:solidFill>
                <a:sysClr val="windowText" lastClr="000000"/>
              </a:solidFill>
            </a:endParaRPr>
          </a:p>
        </p:txBody>
      </p:sp>
      <p:sp>
        <p:nvSpPr>
          <p:cNvPr id="25" name="Rounded Rectangle 24"/>
          <p:cNvSpPr/>
          <p:nvPr/>
        </p:nvSpPr>
        <p:spPr>
          <a:xfrm>
            <a:off x="6646145" y="5377983"/>
            <a:ext cx="2040665" cy="12811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GCS</a:t>
            </a:r>
            <a:endParaRPr lang="en-US" sz="2400" dirty="0">
              <a:solidFill>
                <a:sysClr val="windowText" lastClr="000000"/>
              </a:solidFill>
            </a:endParaRPr>
          </a:p>
        </p:txBody>
      </p:sp>
      <p:sp>
        <p:nvSpPr>
          <p:cNvPr id="28" name="Right Arrow 27"/>
          <p:cNvSpPr/>
          <p:nvPr/>
        </p:nvSpPr>
        <p:spPr>
          <a:xfrm>
            <a:off x="4724400" y="2462499"/>
            <a:ext cx="1676400" cy="274696"/>
          </a:xfrm>
          <a:prstGeom prst="rightArrow">
            <a:avLst>
              <a:gd name="adj1" fmla="val 50000"/>
              <a:gd name="adj2" fmla="val 75088"/>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057400" y="2137059"/>
            <a:ext cx="2667000" cy="834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Autopilot</a:t>
            </a:r>
          </a:p>
          <a:p>
            <a:pPr algn="ctr"/>
            <a:r>
              <a:rPr lang="en-US" sz="2400" b="1" dirty="0" smtClean="0">
                <a:solidFill>
                  <a:schemeClr val="tx1"/>
                </a:solidFill>
              </a:rPr>
              <a:t>Software</a:t>
            </a:r>
            <a:endParaRPr lang="en-US" sz="2400" b="1" dirty="0">
              <a:solidFill>
                <a:schemeClr val="tx1"/>
              </a:solidFill>
            </a:endParaRPr>
          </a:p>
        </p:txBody>
      </p:sp>
      <p:sp>
        <p:nvSpPr>
          <p:cNvPr id="31" name="Rounded Rectangle 30"/>
          <p:cNvSpPr/>
          <p:nvPr/>
        </p:nvSpPr>
        <p:spPr>
          <a:xfrm>
            <a:off x="228600" y="4114800"/>
            <a:ext cx="1524000" cy="6521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App</a:t>
            </a:r>
            <a:endParaRPr lang="en-US" sz="2400" dirty="0">
              <a:solidFill>
                <a:sysClr val="windowText" lastClr="000000"/>
              </a:solidFill>
            </a:endParaRPr>
          </a:p>
        </p:txBody>
      </p:sp>
      <p:sp>
        <p:nvSpPr>
          <p:cNvPr id="36" name="Left-Right Arrow 35"/>
          <p:cNvSpPr/>
          <p:nvPr/>
        </p:nvSpPr>
        <p:spPr>
          <a:xfrm>
            <a:off x="4724400" y="5943600"/>
            <a:ext cx="1057774"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bwMode="auto">
          <a:xfrm>
            <a:off x="5791200" y="57912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14550</a:t>
            </a:r>
            <a:endParaRPr kumimoji="0" lang="en-US" sz="1800" b="0" i="0" u="none" strike="noStrike" cap="none" normalizeH="0" baseline="0" dirty="0" smtClean="0">
              <a:ln>
                <a:noFill/>
              </a:ln>
              <a:effectLst/>
              <a:latin typeface="Arial" charset="0"/>
            </a:endParaRPr>
          </a:p>
        </p:txBody>
      </p:sp>
      <p:sp>
        <p:nvSpPr>
          <p:cNvPr id="42" name="Rounded Rectangle 41"/>
          <p:cNvSpPr/>
          <p:nvPr/>
        </p:nvSpPr>
        <p:spPr>
          <a:xfrm>
            <a:off x="2209800" y="5486400"/>
            <a:ext cx="1698975" cy="1066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MAVPROXY</a:t>
            </a:r>
            <a:endParaRPr lang="en-US" dirty="0">
              <a:solidFill>
                <a:sysClr val="windowText" lastClr="000000"/>
              </a:solidFill>
            </a:endParaRPr>
          </a:p>
        </p:txBody>
      </p:sp>
      <p:sp>
        <p:nvSpPr>
          <p:cNvPr id="43" name="Rectangle 42"/>
          <p:cNvSpPr/>
          <p:nvPr/>
        </p:nvSpPr>
        <p:spPr bwMode="auto">
          <a:xfrm>
            <a:off x="381000" y="46482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ZZZ</a:t>
            </a:r>
            <a:endParaRPr kumimoji="0" lang="en-US" sz="1800" b="0" i="0" u="none" strike="noStrike" cap="none" normalizeH="0" baseline="0" dirty="0" smtClean="0">
              <a:ln>
                <a:noFill/>
              </a:ln>
              <a:effectLst/>
              <a:latin typeface="Arial" charset="0"/>
            </a:endParaRPr>
          </a:p>
        </p:txBody>
      </p:sp>
      <p:sp>
        <p:nvSpPr>
          <p:cNvPr id="44" name="Rectangle 43"/>
          <p:cNvSpPr/>
          <p:nvPr/>
        </p:nvSpPr>
        <p:spPr bwMode="auto">
          <a:xfrm>
            <a:off x="1295400" y="57912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p:txBody>
      </p:sp>
      <p:sp>
        <p:nvSpPr>
          <p:cNvPr id="45" name="Left-Right Arrow 44"/>
          <p:cNvSpPr/>
          <p:nvPr/>
        </p:nvSpPr>
        <p:spPr>
          <a:xfrm rot="2621326">
            <a:off x="349279" y="5444483"/>
            <a:ext cx="1057774"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rot="5400000">
            <a:off x="1918689" y="4101109"/>
            <a:ext cx="2438401"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648200" y="5105400"/>
            <a:ext cx="1447800" cy="923330"/>
          </a:xfrm>
          <a:prstGeom prst="rect">
            <a:avLst/>
          </a:prstGeom>
          <a:noFill/>
        </p:spPr>
        <p:txBody>
          <a:bodyPr wrap="square" rtlCol="0">
            <a:spAutoFit/>
          </a:bodyPr>
          <a:lstStyle/>
          <a:p>
            <a:r>
              <a:rPr lang="en-US" dirty="0" err="1" smtClean="0"/>
              <a:t>MAVLink</a:t>
            </a:r>
            <a:r>
              <a:rPr lang="en-US" dirty="0" smtClean="0"/>
              <a:t> over</a:t>
            </a:r>
          </a:p>
          <a:p>
            <a:r>
              <a:rPr lang="en-US" dirty="0" err="1" smtClean="0"/>
              <a:t>WiFi</a:t>
            </a:r>
            <a:endParaRPr lang="en-US" dirty="0"/>
          </a:p>
        </p:txBody>
      </p:sp>
      <p:sp>
        <p:nvSpPr>
          <p:cNvPr id="49" name="TextBox 48"/>
          <p:cNvSpPr txBox="1"/>
          <p:nvPr/>
        </p:nvSpPr>
        <p:spPr>
          <a:xfrm>
            <a:off x="3200400" y="3124200"/>
            <a:ext cx="1447800" cy="923330"/>
          </a:xfrm>
          <a:prstGeom prst="rect">
            <a:avLst/>
          </a:prstGeom>
          <a:noFill/>
        </p:spPr>
        <p:txBody>
          <a:bodyPr wrap="square" rtlCol="0">
            <a:spAutoFit/>
          </a:bodyPr>
          <a:lstStyle/>
          <a:p>
            <a:r>
              <a:rPr lang="en-US" dirty="0" err="1" smtClean="0"/>
              <a:t>MAVLink</a:t>
            </a:r>
            <a:r>
              <a:rPr lang="en-US" dirty="0" smtClean="0"/>
              <a:t> over</a:t>
            </a:r>
          </a:p>
          <a:p>
            <a:r>
              <a:rPr lang="en-US" dirty="0" smtClean="0"/>
              <a:t>USB</a:t>
            </a:r>
            <a:endParaRPr lang="en-US" dirty="0"/>
          </a:p>
        </p:txBody>
      </p:sp>
      <p:sp>
        <p:nvSpPr>
          <p:cNvPr id="50" name="TextBox 49"/>
          <p:cNvSpPr txBox="1"/>
          <p:nvPr/>
        </p:nvSpPr>
        <p:spPr>
          <a:xfrm>
            <a:off x="-152400" y="5791200"/>
            <a:ext cx="1447800" cy="923330"/>
          </a:xfrm>
          <a:prstGeom prst="rect">
            <a:avLst/>
          </a:prstGeom>
          <a:noFill/>
        </p:spPr>
        <p:txBody>
          <a:bodyPr wrap="square" rtlCol="0">
            <a:spAutoFit/>
          </a:bodyPr>
          <a:lstStyle/>
          <a:p>
            <a:r>
              <a:rPr lang="en-US" dirty="0" err="1" smtClean="0"/>
              <a:t>MAVLink</a:t>
            </a:r>
            <a:r>
              <a:rPr lang="en-US" dirty="0" smtClean="0"/>
              <a:t> over</a:t>
            </a:r>
          </a:p>
          <a:p>
            <a:r>
              <a:rPr lang="en-US" dirty="0" smtClean="0"/>
              <a:t>loopback</a:t>
            </a:r>
            <a:endParaRPr lang="en-US" dirty="0"/>
          </a:p>
        </p:txBody>
      </p:sp>
      <p:sp>
        <p:nvSpPr>
          <p:cNvPr id="51" name="TextBox 50"/>
          <p:cNvSpPr txBox="1"/>
          <p:nvPr/>
        </p:nvSpPr>
        <p:spPr>
          <a:xfrm>
            <a:off x="4876800" y="2667000"/>
            <a:ext cx="1447800" cy="369332"/>
          </a:xfrm>
          <a:prstGeom prst="rect">
            <a:avLst/>
          </a:prstGeom>
          <a:noFill/>
        </p:spPr>
        <p:txBody>
          <a:bodyPr wrap="square" rtlCol="0">
            <a:spAutoFit/>
          </a:bodyPr>
          <a:lstStyle/>
          <a:p>
            <a:r>
              <a:rPr lang="en-US" dirty="0" smtClean="0"/>
              <a:t>PWM x 6</a:t>
            </a:r>
            <a:endParaRPr lang="en-US" dirty="0"/>
          </a:p>
        </p:txBody>
      </p:sp>
      <p:sp>
        <p:nvSpPr>
          <p:cNvPr id="41" name="Rectangle 40"/>
          <p:cNvSpPr/>
          <p:nvPr/>
        </p:nvSpPr>
        <p:spPr bwMode="auto">
          <a:xfrm>
            <a:off x="3733800" y="57912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p:txBody>
      </p:sp>
      <p:sp>
        <p:nvSpPr>
          <p:cNvPr id="53" name="TextBox 52"/>
          <p:cNvSpPr txBox="1"/>
          <p:nvPr/>
        </p:nvSpPr>
        <p:spPr>
          <a:xfrm>
            <a:off x="5105400" y="3505200"/>
            <a:ext cx="1447800" cy="646331"/>
          </a:xfrm>
          <a:prstGeom prst="rect">
            <a:avLst/>
          </a:prstGeom>
          <a:noFill/>
        </p:spPr>
        <p:txBody>
          <a:bodyPr wrap="square" rtlCol="0">
            <a:spAutoFit/>
          </a:bodyPr>
          <a:lstStyle/>
          <a:p>
            <a:r>
              <a:rPr lang="en-US" dirty="0" smtClean="0">
                <a:solidFill>
                  <a:srgbClr val="C00000"/>
                </a:solidFill>
              </a:rPr>
              <a:t>Beagle Bone Black</a:t>
            </a:r>
            <a:endParaRPr lang="en-US" dirty="0">
              <a:solidFill>
                <a:srgbClr val="C00000"/>
              </a:solidFill>
            </a:endParaRPr>
          </a:p>
        </p:txBody>
      </p:sp>
      <p:sp>
        <p:nvSpPr>
          <p:cNvPr id="55" name="TextBox 54"/>
          <p:cNvSpPr txBox="1"/>
          <p:nvPr/>
        </p:nvSpPr>
        <p:spPr>
          <a:xfrm>
            <a:off x="4953000" y="1524000"/>
            <a:ext cx="1447800" cy="369332"/>
          </a:xfrm>
          <a:prstGeom prst="rect">
            <a:avLst/>
          </a:prstGeom>
          <a:noFill/>
        </p:spPr>
        <p:txBody>
          <a:bodyPr wrap="square" rtlCol="0">
            <a:spAutoFit/>
          </a:bodyPr>
          <a:lstStyle/>
          <a:p>
            <a:r>
              <a:rPr lang="en-US" dirty="0" smtClean="0">
                <a:solidFill>
                  <a:srgbClr val="C00000"/>
                </a:solidFill>
              </a:rPr>
              <a:t>APM 2.6</a:t>
            </a:r>
            <a:endParaRPr lang="en-US" dirty="0">
              <a:solidFill>
                <a:srgbClr val="C00000"/>
              </a:solidFill>
            </a:endParaRPr>
          </a:p>
        </p:txBody>
      </p:sp>
      <p:sp>
        <p:nvSpPr>
          <p:cNvPr id="57" name="TextBox 56"/>
          <p:cNvSpPr txBox="1"/>
          <p:nvPr/>
        </p:nvSpPr>
        <p:spPr>
          <a:xfrm>
            <a:off x="7620000" y="4114800"/>
            <a:ext cx="1447800" cy="646331"/>
          </a:xfrm>
          <a:prstGeom prst="rect">
            <a:avLst/>
          </a:prstGeom>
          <a:noFill/>
        </p:spPr>
        <p:txBody>
          <a:bodyPr wrap="square" rtlCol="0">
            <a:spAutoFit/>
          </a:bodyPr>
          <a:lstStyle/>
          <a:p>
            <a:r>
              <a:rPr lang="en-US" dirty="0" smtClean="0">
                <a:solidFill>
                  <a:srgbClr val="C00000"/>
                </a:solidFill>
              </a:rPr>
              <a:t>Laptop on the ground</a:t>
            </a:r>
            <a:endParaRPr lang="en-US" dirty="0">
              <a:solidFill>
                <a:srgbClr val="C0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MAVProxy</a:t>
            </a:r>
            <a:endParaRPr lang="en-US" dirty="0"/>
          </a:p>
        </p:txBody>
      </p:sp>
      <p:sp>
        <p:nvSpPr>
          <p:cNvPr id="3" name="Content Placeholder 2"/>
          <p:cNvSpPr>
            <a:spLocks noGrp="1"/>
          </p:cNvSpPr>
          <p:nvPr>
            <p:ph idx="1"/>
          </p:nvPr>
        </p:nvSpPr>
        <p:spPr>
          <a:xfrm>
            <a:off x="152400" y="1676400"/>
            <a:ext cx="4343400" cy="4191000"/>
          </a:xfrm>
        </p:spPr>
        <p:txBody>
          <a:bodyPr/>
          <a:lstStyle/>
          <a:p>
            <a:r>
              <a:rPr lang="en-US" sz="2400" dirty="0" smtClean="0"/>
              <a:t>Command line GCS</a:t>
            </a:r>
          </a:p>
          <a:p>
            <a:r>
              <a:rPr lang="en-US" sz="2400" dirty="0" smtClean="0"/>
              <a:t>Also proxies and multiplexes commands to/from several GCSs (designed for GSC redundancy):</a:t>
            </a:r>
          </a:p>
          <a:p>
            <a:pPr lvl="1"/>
            <a:r>
              <a:rPr lang="en-US" sz="1800" dirty="0" smtClean="0"/>
              <a:t>Each </a:t>
            </a:r>
            <a:r>
              <a:rPr lang="en-US" sz="1800" dirty="0" err="1" smtClean="0"/>
              <a:t>MAVLink</a:t>
            </a:r>
            <a:r>
              <a:rPr lang="en-US" sz="1800" dirty="0" smtClean="0"/>
              <a:t> from a GCS/App forwarded to Autopilot (master)</a:t>
            </a:r>
          </a:p>
          <a:p>
            <a:pPr lvl="1"/>
            <a:r>
              <a:rPr lang="en-US" sz="1800" dirty="0" smtClean="0"/>
              <a:t>Each </a:t>
            </a:r>
            <a:r>
              <a:rPr lang="en-US" sz="1800" dirty="0" err="1" smtClean="0"/>
              <a:t>MAVLink</a:t>
            </a:r>
            <a:r>
              <a:rPr lang="en-US" sz="1800" dirty="0" smtClean="0"/>
              <a:t> from autopilot forwarded to GCS/App</a:t>
            </a:r>
          </a:p>
          <a:p>
            <a:r>
              <a:rPr lang="en-US" sz="2200" dirty="0" smtClean="0"/>
              <a:t>Written in Python</a:t>
            </a:r>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29</a:t>
            </a:fld>
            <a:endParaRPr lang="en-US" dirty="0"/>
          </a:p>
        </p:txBody>
      </p:sp>
      <p:sp>
        <p:nvSpPr>
          <p:cNvPr id="6" name="Rounded Rectangle 5"/>
          <p:cNvSpPr/>
          <p:nvPr/>
        </p:nvSpPr>
        <p:spPr>
          <a:xfrm>
            <a:off x="4876800" y="1070259"/>
            <a:ext cx="2667000" cy="8347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Autopilot</a:t>
            </a:r>
          </a:p>
          <a:p>
            <a:pPr algn="ctr"/>
            <a:r>
              <a:rPr lang="en-US" sz="2400" b="1" dirty="0" smtClean="0">
                <a:solidFill>
                  <a:schemeClr val="tx1"/>
                </a:solidFill>
              </a:rPr>
              <a:t>Software</a:t>
            </a:r>
            <a:endParaRPr lang="en-US" sz="2400" b="1" dirty="0">
              <a:solidFill>
                <a:schemeClr val="tx1"/>
              </a:solidFill>
            </a:endParaRPr>
          </a:p>
        </p:txBody>
      </p:sp>
      <p:sp>
        <p:nvSpPr>
          <p:cNvPr id="7" name="Left-Right Arrow 6"/>
          <p:cNvSpPr/>
          <p:nvPr/>
        </p:nvSpPr>
        <p:spPr>
          <a:xfrm rot="2288831">
            <a:off x="7609636" y="3720212"/>
            <a:ext cx="1057774"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81600" y="2743200"/>
            <a:ext cx="1698975" cy="1066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MAVPROXY</a:t>
            </a:r>
            <a:endParaRPr lang="en-US" dirty="0">
              <a:solidFill>
                <a:sysClr val="windowText" lastClr="000000"/>
              </a:solidFill>
            </a:endParaRPr>
          </a:p>
        </p:txBody>
      </p:sp>
      <p:sp>
        <p:nvSpPr>
          <p:cNvPr id="9" name="Left-Right Arrow 8"/>
          <p:cNvSpPr/>
          <p:nvPr/>
        </p:nvSpPr>
        <p:spPr>
          <a:xfrm rot="5400000">
            <a:off x="5576289" y="2196109"/>
            <a:ext cx="762000"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auto">
          <a:xfrm>
            <a:off x="6781800" y="29718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p:txBody>
      </p:sp>
      <p:sp>
        <p:nvSpPr>
          <p:cNvPr id="11" name="Rectangle 10"/>
          <p:cNvSpPr/>
          <p:nvPr/>
        </p:nvSpPr>
        <p:spPr bwMode="auto">
          <a:xfrm>
            <a:off x="5867400" y="37338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p:txBody>
      </p:sp>
      <p:sp>
        <p:nvSpPr>
          <p:cNvPr id="12" name="Rectangle 11"/>
          <p:cNvSpPr/>
          <p:nvPr/>
        </p:nvSpPr>
        <p:spPr bwMode="auto">
          <a:xfrm>
            <a:off x="4572000" y="35814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p:txBody>
      </p:sp>
      <p:sp>
        <p:nvSpPr>
          <p:cNvPr id="13" name="TextBox 12"/>
          <p:cNvSpPr txBox="1"/>
          <p:nvPr/>
        </p:nvSpPr>
        <p:spPr>
          <a:xfrm>
            <a:off x="6248400" y="1981200"/>
            <a:ext cx="1447800" cy="584775"/>
          </a:xfrm>
          <a:prstGeom prst="rect">
            <a:avLst/>
          </a:prstGeom>
          <a:noFill/>
        </p:spPr>
        <p:txBody>
          <a:bodyPr wrap="square" rtlCol="0">
            <a:spAutoFit/>
          </a:bodyPr>
          <a:lstStyle/>
          <a:p>
            <a:r>
              <a:rPr lang="en-US" sz="1600" dirty="0" err="1" smtClean="0"/>
              <a:t>MAVLink</a:t>
            </a:r>
            <a:r>
              <a:rPr lang="en-US" sz="1600" dirty="0" smtClean="0"/>
              <a:t> over</a:t>
            </a:r>
          </a:p>
          <a:p>
            <a:r>
              <a:rPr lang="en-US" sz="1600" dirty="0" smtClean="0"/>
              <a:t>USB</a:t>
            </a:r>
            <a:endParaRPr lang="en-US" sz="1600" dirty="0"/>
          </a:p>
        </p:txBody>
      </p:sp>
      <p:sp>
        <p:nvSpPr>
          <p:cNvPr id="14" name="TextBox 13"/>
          <p:cNvSpPr txBox="1"/>
          <p:nvPr/>
        </p:nvSpPr>
        <p:spPr>
          <a:xfrm>
            <a:off x="7772400" y="2819400"/>
            <a:ext cx="1143000" cy="830997"/>
          </a:xfrm>
          <a:prstGeom prst="rect">
            <a:avLst/>
          </a:prstGeom>
          <a:noFill/>
        </p:spPr>
        <p:txBody>
          <a:bodyPr wrap="square" rtlCol="0">
            <a:spAutoFit/>
          </a:bodyPr>
          <a:lstStyle/>
          <a:p>
            <a:r>
              <a:rPr lang="en-US" sz="1600" dirty="0" err="1" smtClean="0"/>
              <a:t>MAVLink</a:t>
            </a:r>
            <a:r>
              <a:rPr lang="en-US" sz="1600" dirty="0" smtClean="0"/>
              <a:t> over</a:t>
            </a:r>
          </a:p>
          <a:p>
            <a:r>
              <a:rPr lang="en-US" sz="1600" dirty="0" err="1" smtClean="0"/>
              <a:t>WiFi</a:t>
            </a:r>
            <a:endParaRPr lang="en-US" sz="1600" dirty="0"/>
          </a:p>
        </p:txBody>
      </p:sp>
      <p:sp>
        <p:nvSpPr>
          <p:cNvPr id="15" name="TextBox 14"/>
          <p:cNvSpPr txBox="1"/>
          <p:nvPr/>
        </p:nvSpPr>
        <p:spPr>
          <a:xfrm>
            <a:off x="7848600" y="4267200"/>
            <a:ext cx="1143000" cy="584775"/>
          </a:xfrm>
          <a:prstGeom prst="rect">
            <a:avLst/>
          </a:prstGeom>
          <a:noFill/>
        </p:spPr>
        <p:txBody>
          <a:bodyPr wrap="square" rtlCol="0">
            <a:spAutoFit/>
          </a:bodyPr>
          <a:lstStyle/>
          <a:p>
            <a:r>
              <a:rPr lang="en-US" sz="1600" dirty="0" smtClean="0"/>
              <a:t>To Laptop GCS</a:t>
            </a:r>
            <a:endParaRPr lang="en-US" sz="1600" dirty="0"/>
          </a:p>
        </p:txBody>
      </p:sp>
      <p:sp>
        <p:nvSpPr>
          <p:cNvPr id="16" name="Rounded Rectangle 15"/>
          <p:cNvSpPr/>
          <p:nvPr/>
        </p:nvSpPr>
        <p:spPr>
          <a:xfrm>
            <a:off x="6096000" y="5791200"/>
            <a:ext cx="1524000" cy="6521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App 1</a:t>
            </a:r>
            <a:endParaRPr lang="en-US" sz="2400" dirty="0">
              <a:solidFill>
                <a:sysClr val="windowText" lastClr="000000"/>
              </a:solidFill>
            </a:endParaRPr>
          </a:p>
        </p:txBody>
      </p:sp>
      <p:sp>
        <p:nvSpPr>
          <p:cNvPr id="17" name="Rectangle 16"/>
          <p:cNvSpPr/>
          <p:nvPr/>
        </p:nvSpPr>
        <p:spPr bwMode="auto">
          <a:xfrm>
            <a:off x="6324600" y="52578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ZZZ</a:t>
            </a:r>
            <a:endParaRPr kumimoji="0" lang="en-US" sz="1800" b="0" i="0" u="none" strike="noStrike" cap="none" normalizeH="0" baseline="0" dirty="0" smtClean="0">
              <a:ln>
                <a:noFill/>
              </a:ln>
              <a:effectLst/>
              <a:latin typeface="Arial" charset="0"/>
            </a:endParaRPr>
          </a:p>
        </p:txBody>
      </p:sp>
      <p:sp>
        <p:nvSpPr>
          <p:cNvPr id="18" name="Rounded Rectangle 17"/>
          <p:cNvSpPr/>
          <p:nvPr/>
        </p:nvSpPr>
        <p:spPr>
          <a:xfrm>
            <a:off x="3886200" y="5791200"/>
            <a:ext cx="1524000" cy="6521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App 2</a:t>
            </a:r>
            <a:endParaRPr lang="en-US" sz="2400" dirty="0">
              <a:solidFill>
                <a:sysClr val="windowText" lastClr="000000"/>
              </a:solidFill>
            </a:endParaRPr>
          </a:p>
        </p:txBody>
      </p:sp>
      <p:sp>
        <p:nvSpPr>
          <p:cNvPr id="19" name="Rectangle 18"/>
          <p:cNvSpPr/>
          <p:nvPr/>
        </p:nvSpPr>
        <p:spPr bwMode="auto">
          <a:xfrm>
            <a:off x="4114800" y="52578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QQQ</a:t>
            </a:r>
            <a:endParaRPr kumimoji="0" lang="en-US" sz="1800" b="0" i="0" u="none" strike="noStrike" cap="none" normalizeH="0" baseline="0" dirty="0" smtClean="0">
              <a:ln>
                <a:noFill/>
              </a:ln>
              <a:effectLst/>
              <a:latin typeface="Arial" charset="0"/>
            </a:endParaRPr>
          </a:p>
        </p:txBody>
      </p:sp>
      <p:sp>
        <p:nvSpPr>
          <p:cNvPr id="20" name="Left-Right Arrow 19"/>
          <p:cNvSpPr/>
          <p:nvPr/>
        </p:nvSpPr>
        <p:spPr>
          <a:xfrm rot="2841605">
            <a:off x="6276156" y="4602679"/>
            <a:ext cx="1057774"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81600" y="4572000"/>
            <a:ext cx="1143000" cy="830997"/>
          </a:xfrm>
          <a:prstGeom prst="rect">
            <a:avLst/>
          </a:prstGeom>
          <a:noFill/>
        </p:spPr>
        <p:txBody>
          <a:bodyPr wrap="square" rtlCol="0">
            <a:spAutoFit/>
          </a:bodyPr>
          <a:lstStyle/>
          <a:p>
            <a:r>
              <a:rPr lang="en-US" sz="1600" dirty="0" err="1" smtClean="0"/>
              <a:t>MAVLink</a:t>
            </a:r>
            <a:r>
              <a:rPr lang="en-US" sz="1600" dirty="0" smtClean="0"/>
              <a:t> over</a:t>
            </a:r>
          </a:p>
          <a:p>
            <a:r>
              <a:rPr lang="en-US" sz="1600" dirty="0" smtClean="0"/>
              <a:t>loopback</a:t>
            </a:r>
            <a:endParaRPr lang="en-US" sz="1600" dirty="0"/>
          </a:p>
        </p:txBody>
      </p:sp>
      <p:sp>
        <p:nvSpPr>
          <p:cNvPr id="22" name="Left-Right Arrow 21"/>
          <p:cNvSpPr/>
          <p:nvPr/>
        </p:nvSpPr>
        <p:spPr>
          <a:xfrm rot="7415036">
            <a:off x="4221788" y="4526480"/>
            <a:ext cx="1057774"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200" y="457200"/>
            <a:ext cx="8229600" cy="990600"/>
          </a:xfrm>
        </p:spPr>
        <p:txBody>
          <a:bodyPr/>
          <a:lstStyle/>
          <a:p>
            <a:r>
              <a:rPr lang="en-US" sz="3600" dirty="0" err="1" smtClean="0"/>
              <a:t>CentMesh</a:t>
            </a:r>
            <a:r>
              <a:rPr lang="en-US" sz="3600" dirty="0" smtClean="0"/>
              <a:t> – Centennial Wireless Mesh Network </a:t>
            </a:r>
            <a:r>
              <a:rPr lang="en-US" sz="3600" dirty="0" err="1" smtClean="0"/>
              <a:t>Testbed</a:t>
            </a:r>
            <a:r>
              <a:rPr lang="en-US" sz="3600" dirty="0" smtClean="0"/>
              <a:t> - Map</a:t>
            </a:r>
            <a:endParaRPr lang="en-US" sz="3600" dirty="0"/>
          </a:p>
        </p:txBody>
      </p:sp>
      <p:pic>
        <p:nvPicPr>
          <p:cNvPr id="48" name="Picture 47" descr="cmmap1.png"/>
          <p:cNvPicPr>
            <a:picLocks noChangeAspect="1"/>
          </p:cNvPicPr>
          <p:nvPr/>
        </p:nvPicPr>
        <p:blipFill>
          <a:blip r:embed="rId2" cstate="print"/>
          <a:srcRect l="49012" t="34000" r="617" b="11333"/>
          <a:stretch>
            <a:fillRect/>
          </a:stretch>
        </p:blipFill>
        <p:spPr>
          <a:xfrm>
            <a:off x="762000" y="1479550"/>
            <a:ext cx="7772400" cy="5272088"/>
          </a:xfrm>
          <a:prstGeom prst="rect">
            <a:avLst/>
          </a:prstGeom>
        </p:spPr>
      </p:pic>
      <p:sp>
        <p:nvSpPr>
          <p:cNvPr id="5" name="Slide Number Placeholder 4"/>
          <p:cNvSpPr>
            <a:spLocks noGrp="1"/>
          </p:cNvSpPr>
          <p:nvPr>
            <p:ph type="sldNum" sz="quarter" idx="10"/>
          </p:nvPr>
        </p:nvSpPr>
        <p:spPr/>
        <p:txBody>
          <a:bodyPr/>
          <a:lstStyle/>
          <a:p>
            <a:r>
              <a:rPr lang="en-US" altLang="ko-KR" smtClean="0"/>
              <a:t>         </a:t>
            </a:r>
            <a:fld id="{B8C8FFE7-BBA8-43B8-90FE-D6F688EAC073}"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MAVLink</a:t>
            </a:r>
            <a:r>
              <a:rPr lang="en-US" dirty="0" smtClean="0"/>
              <a:t> Introduction</a:t>
            </a:r>
            <a:endParaRPr lang="en-US" dirty="0"/>
          </a:p>
        </p:txBody>
      </p:sp>
      <p:sp>
        <p:nvSpPr>
          <p:cNvPr id="3" name="Content Placeholder 2"/>
          <p:cNvSpPr>
            <a:spLocks noGrp="1"/>
          </p:cNvSpPr>
          <p:nvPr>
            <p:ph idx="1"/>
          </p:nvPr>
        </p:nvSpPr>
        <p:spPr/>
        <p:txBody>
          <a:bodyPr/>
          <a:lstStyle/>
          <a:p>
            <a:r>
              <a:rPr lang="en-US" sz="2400" dirty="0" err="1" smtClean="0"/>
              <a:t>MAVLink</a:t>
            </a:r>
            <a:r>
              <a:rPr lang="en-US" sz="2400" dirty="0" smtClean="0"/>
              <a:t> is the </a:t>
            </a:r>
            <a:r>
              <a:rPr lang="en-US" sz="2400" dirty="0" smtClean="0">
                <a:solidFill>
                  <a:srgbClr val="FF0000"/>
                </a:solidFill>
              </a:rPr>
              <a:t>only</a:t>
            </a:r>
            <a:r>
              <a:rPr lang="en-US" sz="2400" dirty="0" smtClean="0"/>
              <a:t> way to talk to the Autopilot.</a:t>
            </a:r>
          </a:p>
          <a:p>
            <a:r>
              <a:rPr lang="en-US" sz="2400" i="1" dirty="0" err="1" smtClean="0"/>
              <a:t>MAVLink</a:t>
            </a:r>
            <a:r>
              <a:rPr lang="en-US" sz="2400" i="1" dirty="0" smtClean="0"/>
              <a:t> is a very lightweight, header-only message marshalling library for micro air vehicles</a:t>
            </a:r>
            <a:r>
              <a:rPr lang="en-US" sz="2400" i="1" baseline="30000" dirty="0" smtClean="0"/>
              <a:t>(1)</a:t>
            </a:r>
            <a:r>
              <a:rPr lang="en-US" sz="2400" i="1" dirty="0" smtClean="0"/>
              <a:t>.</a:t>
            </a:r>
          </a:p>
          <a:p>
            <a:r>
              <a:rPr lang="en-US" sz="2400" dirty="0" smtClean="0"/>
              <a:t>Authoritative source of information: </a:t>
            </a:r>
            <a:r>
              <a:rPr lang="en-US" sz="2400" dirty="0" smtClean="0">
                <a:hlinkClick r:id="rId2"/>
              </a:rPr>
              <a:t>http://qgroundcontrol.org/mavlink/start</a:t>
            </a:r>
            <a:r>
              <a:rPr lang="en-US" sz="2400" dirty="0" smtClean="0"/>
              <a:t> </a:t>
            </a:r>
          </a:p>
          <a:p>
            <a:r>
              <a:rPr lang="en-US" sz="2400" dirty="0" smtClean="0"/>
              <a:t>Library support for C/C++/C#, Python, </a:t>
            </a:r>
            <a:r>
              <a:rPr lang="en-US" sz="2400" dirty="0" err="1" smtClean="0"/>
              <a:t>WLua</a:t>
            </a:r>
            <a:r>
              <a:rPr lang="en-US" sz="2400" dirty="0" smtClean="0"/>
              <a:t>, JavaScript</a:t>
            </a:r>
          </a:p>
          <a:p>
            <a:r>
              <a:rPr lang="en-US" sz="2400" dirty="0" smtClean="0"/>
              <a:t>Two versions defined: v0.9 and v1.0. We use v1.0.</a:t>
            </a:r>
          </a:p>
        </p:txBody>
      </p:sp>
      <p:sp>
        <p:nvSpPr>
          <p:cNvPr id="4" name="Slide Number Placeholder 3"/>
          <p:cNvSpPr>
            <a:spLocks noGrp="1"/>
          </p:cNvSpPr>
          <p:nvPr>
            <p:ph type="sldNum" sz="quarter" idx="10"/>
          </p:nvPr>
        </p:nvSpPr>
        <p:spPr/>
        <p:txBody>
          <a:bodyPr/>
          <a:lstStyle/>
          <a:p>
            <a:r>
              <a:rPr lang="en-US" altLang="ko-KR" dirty="0" smtClean="0"/>
              <a:t>         </a:t>
            </a:r>
            <a:fld id="{B8C8FFE7-BBA8-43B8-90FE-D6F688EAC073}" type="slidenum">
              <a:rPr lang="en-US" smtClean="0"/>
              <a:pPr/>
              <a:t>30</a:t>
            </a:fld>
            <a:endParaRPr lang="en-US" dirty="0"/>
          </a:p>
        </p:txBody>
      </p:sp>
      <p:sp>
        <p:nvSpPr>
          <p:cNvPr id="6" name="TextBox 5"/>
          <p:cNvSpPr txBox="1"/>
          <p:nvPr/>
        </p:nvSpPr>
        <p:spPr>
          <a:xfrm>
            <a:off x="4390688" y="6400800"/>
            <a:ext cx="4349011" cy="369332"/>
          </a:xfrm>
          <a:prstGeom prst="rect">
            <a:avLst/>
          </a:prstGeom>
          <a:noFill/>
        </p:spPr>
        <p:txBody>
          <a:bodyPr wrap="none" rtlCol="0">
            <a:spAutoFit/>
          </a:bodyPr>
          <a:lstStyle/>
          <a:p>
            <a:r>
              <a:rPr lang="en-US" dirty="0" smtClean="0"/>
              <a:t>(1) </a:t>
            </a:r>
            <a:r>
              <a:rPr lang="en-US" dirty="0" smtClean="0">
                <a:hlinkClick r:id="rId2"/>
              </a:rPr>
              <a:t>http://qgroundcontrol.org/mavlink/start</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Format</a:t>
            </a:r>
            <a:br>
              <a:rPr lang="en-US" dirty="0" smtClean="0"/>
            </a:br>
            <a:endParaRPr lang="en-US" dirty="0"/>
          </a:p>
        </p:txBody>
      </p:sp>
      <p:pic>
        <p:nvPicPr>
          <p:cNvPr id="2050" name="Picture 2" descr="http://qgroundcontrol.org/_media/mavlink/mavlink-packet.png?cache="/>
          <p:cNvPicPr>
            <a:picLocks noChangeAspect="1" noChangeArrowheads="1"/>
          </p:cNvPicPr>
          <p:nvPr/>
        </p:nvPicPr>
        <p:blipFill>
          <a:blip r:embed="rId2" cstate="print"/>
          <a:srcRect/>
          <a:stretch>
            <a:fillRect/>
          </a:stretch>
        </p:blipFill>
        <p:spPr bwMode="auto">
          <a:xfrm>
            <a:off x="2057400" y="1295741"/>
            <a:ext cx="4949825" cy="1218859"/>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1905000" y="2590800"/>
            <a:ext cx="5329238" cy="4125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MAVLink</a:t>
            </a:r>
            <a:r>
              <a:rPr lang="en-US" dirty="0" smtClean="0"/>
              <a:t> XML to C/C++/Python</a:t>
            </a:r>
            <a:endParaRPr lang="en-US" dirty="0"/>
          </a:p>
        </p:txBody>
      </p:sp>
      <p:sp>
        <p:nvSpPr>
          <p:cNvPr id="3" name="Content Placeholder 2"/>
          <p:cNvSpPr>
            <a:spLocks noGrp="1"/>
          </p:cNvSpPr>
          <p:nvPr>
            <p:ph idx="1"/>
          </p:nvPr>
        </p:nvSpPr>
        <p:spPr/>
        <p:txBody>
          <a:bodyPr>
            <a:normAutofit fontScale="92500"/>
          </a:bodyPr>
          <a:lstStyle/>
          <a:p>
            <a:r>
              <a:rPr lang="en-US" sz="2400" dirty="0" err="1" smtClean="0"/>
              <a:t>MAVLink</a:t>
            </a:r>
            <a:r>
              <a:rPr lang="en-US" sz="2400" dirty="0" smtClean="0"/>
              <a:t> is using XML definitions for all its messages.</a:t>
            </a:r>
          </a:p>
          <a:p>
            <a:r>
              <a:rPr lang="en-US" sz="2400" dirty="0" smtClean="0"/>
              <a:t>There are generators to convert the XML to header files for C, C++, C#, and Python. </a:t>
            </a:r>
          </a:p>
          <a:p>
            <a:r>
              <a:rPr lang="en-US" sz="2400" dirty="0" smtClean="0"/>
              <a:t>The resulting header files will have:</a:t>
            </a:r>
          </a:p>
          <a:p>
            <a:pPr lvl="1"/>
            <a:r>
              <a:rPr lang="en-US" sz="2000" dirty="0" smtClean="0"/>
              <a:t>    a set of constants for any </a:t>
            </a:r>
            <a:r>
              <a:rPr lang="en-US" sz="2000" dirty="0" err="1" smtClean="0"/>
              <a:t>enums</a:t>
            </a:r>
            <a:r>
              <a:rPr lang="en-US" sz="2000" dirty="0" smtClean="0"/>
              <a:t> in the XML file</a:t>
            </a:r>
          </a:p>
          <a:p>
            <a:pPr lvl="1"/>
            <a:r>
              <a:rPr lang="en-US" sz="2000" dirty="0" smtClean="0"/>
              <a:t>    a set of constants for the message identifiers</a:t>
            </a:r>
          </a:p>
          <a:p>
            <a:pPr lvl="1"/>
            <a:r>
              <a:rPr lang="en-US" sz="2000" dirty="0" smtClean="0"/>
              <a:t>    a class for each type of </a:t>
            </a:r>
            <a:r>
              <a:rPr lang="en-US" sz="2000" dirty="0" err="1" smtClean="0"/>
              <a:t>MAVLink</a:t>
            </a:r>
            <a:r>
              <a:rPr lang="en-US" sz="2000" dirty="0" smtClean="0"/>
              <a:t> message defined in the XML file</a:t>
            </a:r>
          </a:p>
          <a:p>
            <a:pPr lvl="1"/>
            <a:r>
              <a:rPr lang="en-US" sz="2000" dirty="0" smtClean="0"/>
              <a:t>    a </a:t>
            </a:r>
            <a:r>
              <a:rPr lang="en-US" sz="2000" dirty="0" err="1" smtClean="0"/>
              <a:t>MAVLink</a:t>
            </a:r>
            <a:r>
              <a:rPr lang="en-US" sz="2000" dirty="0" smtClean="0"/>
              <a:t> class, which can be used to send and receive messages</a:t>
            </a:r>
          </a:p>
          <a:p>
            <a:pPr lvl="1"/>
            <a:r>
              <a:rPr lang="en-US" sz="2000" dirty="0" smtClean="0"/>
              <a:t>    within the </a:t>
            </a:r>
            <a:r>
              <a:rPr lang="en-US" sz="2000" dirty="0" err="1" smtClean="0"/>
              <a:t>MAVLink</a:t>
            </a:r>
            <a:r>
              <a:rPr lang="en-US" sz="2000" dirty="0" smtClean="0"/>
              <a:t> class, a _send and _decode function for each message type</a:t>
            </a:r>
          </a:p>
          <a:p>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 of an </a:t>
            </a:r>
            <a:br>
              <a:rPr lang="en-US" sz="3600" dirty="0" smtClean="0"/>
            </a:br>
            <a:r>
              <a:rPr lang="en-US" sz="3600" dirty="0" smtClean="0"/>
              <a:t>XML Heartbeat Message</a:t>
            </a:r>
            <a:endParaRPr lang="en-US" sz="3600" dirty="0"/>
          </a:p>
        </p:txBody>
      </p:sp>
      <p:sp>
        <p:nvSpPr>
          <p:cNvPr id="3" name="Content Placeholder 2"/>
          <p:cNvSpPr>
            <a:spLocks noGrp="1"/>
          </p:cNvSpPr>
          <p:nvPr>
            <p:ph idx="1"/>
          </p:nvPr>
        </p:nvSpPr>
        <p:spPr>
          <a:xfrm>
            <a:off x="457200" y="1798637"/>
            <a:ext cx="6400800" cy="4525963"/>
          </a:xfrm>
        </p:spPr>
        <p:txBody>
          <a:bodyPr>
            <a:normAutofit fontScale="47500" lnSpcReduction="20000"/>
          </a:bodyPr>
          <a:lstStyle/>
          <a:p>
            <a:pPr>
              <a:buNone/>
            </a:pPr>
            <a:r>
              <a:rPr lang="en-US" dirty="0" smtClean="0"/>
              <a:t>&lt;message id="0" name="HEARTBEAT"&gt;</a:t>
            </a:r>
          </a:p>
          <a:p>
            <a:pPr>
              <a:buNone/>
            </a:pPr>
            <a:r>
              <a:rPr lang="en-US" dirty="0" smtClean="0"/>
              <a:t>  &lt;description&gt;The heartbeat message shows that a system is present and responding. The type of the MAV and Autopilot hardware allow the receiving system to treat further messages from this system appropriate (e.g. by laying out the user interface based on the autopilot).&lt;/description&gt;</a:t>
            </a:r>
          </a:p>
          <a:p>
            <a:pPr>
              <a:buNone/>
            </a:pPr>
            <a:r>
              <a:rPr lang="en-US" dirty="0" smtClean="0"/>
              <a:t>  &lt;field type="uint8_t" name="type"&gt;Type of the MAV (</a:t>
            </a:r>
            <a:r>
              <a:rPr lang="en-US" dirty="0" err="1" smtClean="0"/>
              <a:t>quadrotor</a:t>
            </a:r>
            <a:r>
              <a:rPr lang="en-US" dirty="0" smtClean="0"/>
              <a:t>, helicopter, etc., up to 15 types, defined in MAV_TYPE ENUM)&lt;/field&gt;</a:t>
            </a:r>
          </a:p>
          <a:p>
            <a:pPr>
              <a:buNone/>
            </a:pPr>
            <a:r>
              <a:rPr lang="en-US" dirty="0" smtClean="0"/>
              <a:t>  &lt;field type="uint8_t" name="autopilot"&gt;Autopilot type / class. defined in MAV_CLASS ENUM&lt;/field&gt;</a:t>
            </a:r>
          </a:p>
          <a:p>
            <a:pPr>
              <a:buNone/>
            </a:pPr>
            <a:r>
              <a:rPr lang="en-US" dirty="0" smtClean="0"/>
              <a:t>  &lt;field type="uint8_t" name="</a:t>
            </a:r>
            <a:r>
              <a:rPr lang="en-US" dirty="0" err="1" smtClean="0"/>
              <a:t>base_mode</a:t>
            </a:r>
            <a:r>
              <a:rPr lang="en-US" dirty="0" smtClean="0"/>
              <a:t>"&gt;System mode </a:t>
            </a:r>
            <a:r>
              <a:rPr lang="en-US" dirty="0" err="1" smtClean="0"/>
              <a:t>bitfield</a:t>
            </a:r>
            <a:r>
              <a:rPr lang="en-US" dirty="0" smtClean="0"/>
              <a:t>, see MAV_MODE_FLAGS ENUM in </a:t>
            </a:r>
            <a:r>
              <a:rPr lang="en-US" dirty="0" err="1" smtClean="0"/>
              <a:t>mavlink</a:t>
            </a:r>
            <a:r>
              <a:rPr lang="en-US" dirty="0" smtClean="0"/>
              <a:t>/include/</a:t>
            </a:r>
            <a:r>
              <a:rPr lang="en-US" dirty="0" err="1" smtClean="0"/>
              <a:t>mavlink_types.h</a:t>
            </a:r>
            <a:r>
              <a:rPr lang="en-US" dirty="0" smtClean="0"/>
              <a:t>&lt;/field&gt;</a:t>
            </a:r>
          </a:p>
          <a:p>
            <a:pPr>
              <a:buNone/>
            </a:pPr>
            <a:r>
              <a:rPr lang="en-US" dirty="0" smtClean="0"/>
              <a:t>  &lt;field type="uint32_t" name="</a:t>
            </a:r>
            <a:r>
              <a:rPr lang="en-US" dirty="0" err="1" smtClean="0"/>
              <a:t>custom_mode</a:t>
            </a:r>
            <a:r>
              <a:rPr lang="en-US" dirty="0" smtClean="0"/>
              <a:t>"&gt;Navigation mode </a:t>
            </a:r>
            <a:r>
              <a:rPr lang="en-US" dirty="0" err="1" smtClean="0"/>
              <a:t>bitfield</a:t>
            </a:r>
            <a:r>
              <a:rPr lang="en-US" dirty="0" smtClean="0"/>
              <a:t>, see MAV_AUTOPILOT_CUSTOM_MODE ENUM for some examples. This field is autopilot-specific.&lt;/field&gt;</a:t>
            </a:r>
          </a:p>
          <a:p>
            <a:pPr>
              <a:buNone/>
            </a:pPr>
            <a:r>
              <a:rPr lang="en-US" dirty="0" smtClean="0"/>
              <a:t>  &lt;field type="uint8_t" name="</a:t>
            </a:r>
            <a:r>
              <a:rPr lang="en-US" dirty="0" err="1" smtClean="0"/>
              <a:t>system_status</a:t>
            </a:r>
            <a:r>
              <a:rPr lang="en-US" dirty="0" smtClean="0"/>
              <a:t>"&gt;System status flag, see MAV_STATUS ENUM&lt;/field&gt;</a:t>
            </a:r>
          </a:p>
          <a:p>
            <a:pPr>
              <a:buNone/>
            </a:pPr>
            <a:r>
              <a:rPr lang="en-US" dirty="0" smtClean="0"/>
              <a:t>  &lt;field type="uint8_t_mavlink_version" name="</a:t>
            </a:r>
            <a:r>
              <a:rPr lang="en-US" dirty="0" err="1" smtClean="0"/>
              <a:t>mavlink_version</a:t>
            </a:r>
            <a:r>
              <a:rPr lang="en-US" dirty="0" smtClean="0"/>
              <a:t>"&gt;</a:t>
            </a:r>
            <a:r>
              <a:rPr lang="en-US" dirty="0" err="1" smtClean="0"/>
              <a:t>MAVLink</a:t>
            </a:r>
            <a:r>
              <a:rPr lang="en-US" dirty="0" smtClean="0"/>
              <a:t> version&lt;/field&gt;</a:t>
            </a:r>
          </a:p>
          <a:p>
            <a:pPr>
              <a:buNone/>
            </a:pPr>
            <a:r>
              <a:rPr lang="en-US" dirty="0" smtClean="0"/>
              <a:t>&lt;/message&gt;</a:t>
            </a:r>
            <a:endParaRPr lang="en-US" dirty="0"/>
          </a:p>
        </p:txBody>
      </p:sp>
      <p:sp>
        <p:nvSpPr>
          <p:cNvPr id="5" name="Rectangular Callout 4"/>
          <p:cNvSpPr/>
          <p:nvPr/>
        </p:nvSpPr>
        <p:spPr bwMode="auto">
          <a:xfrm>
            <a:off x="6858000" y="1493837"/>
            <a:ext cx="2286000" cy="609600"/>
          </a:xfrm>
          <a:prstGeom prst="wedgeRectCallout">
            <a:avLst>
              <a:gd name="adj1" fmla="val -169216"/>
              <a:gd name="adj2" fmla="val 16635"/>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Message ID: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0=Heartbeat</a:t>
            </a:r>
          </a:p>
        </p:txBody>
      </p:sp>
      <p:sp>
        <p:nvSpPr>
          <p:cNvPr id="6" name="Rectangular Callout 5"/>
          <p:cNvSpPr/>
          <p:nvPr/>
        </p:nvSpPr>
        <p:spPr bwMode="auto">
          <a:xfrm>
            <a:off x="6858000" y="2713037"/>
            <a:ext cx="2286000" cy="381000"/>
          </a:xfrm>
          <a:prstGeom prst="wedgeRectCallout">
            <a:avLst>
              <a:gd name="adj1" fmla="val -63999"/>
              <a:gd name="adj2" fmla="val -322"/>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Field 1</a:t>
            </a:r>
            <a:endParaRPr kumimoji="0" lang="en-US" sz="1800" b="0" i="0" u="none" strike="noStrike" cap="none" normalizeH="0" baseline="0" dirty="0" smtClean="0">
              <a:ln>
                <a:noFill/>
              </a:ln>
              <a:solidFill>
                <a:schemeClr val="tx1"/>
              </a:solidFill>
              <a:effectLst/>
              <a:latin typeface="Arial" charset="0"/>
            </a:endParaRPr>
          </a:p>
        </p:txBody>
      </p:sp>
      <p:sp>
        <p:nvSpPr>
          <p:cNvPr id="8" name="Rectangular Callout 7"/>
          <p:cNvSpPr/>
          <p:nvPr/>
        </p:nvSpPr>
        <p:spPr bwMode="auto">
          <a:xfrm>
            <a:off x="6858000" y="3246437"/>
            <a:ext cx="2286000" cy="381000"/>
          </a:xfrm>
          <a:prstGeom prst="wedgeRectCallout">
            <a:avLst>
              <a:gd name="adj1" fmla="val -63999"/>
              <a:gd name="adj2" fmla="val -322"/>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Field 2</a:t>
            </a:r>
            <a:endParaRPr kumimoji="0" lang="en-US" sz="1800" b="0" i="0" u="none" strike="noStrike" cap="none" normalizeH="0" baseline="0" dirty="0" smtClean="0">
              <a:ln>
                <a:noFill/>
              </a:ln>
              <a:solidFill>
                <a:schemeClr val="tx1"/>
              </a:solidFill>
              <a:effectLst/>
              <a:latin typeface="Arial" charset="0"/>
            </a:endParaRPr>
          </a:p>
        </p:txBody>
      </p:sp>
      <p:sp>
        <p:nvSpPr>
          <p:cNvPr id="9" name="Rectangular Callout 8"/>
          <p:cNvSpPr/>
          <p:nvPr/>
        </p:nvSpPr>
        <p:spPr bwMode="auto">
          <a:xfrm>
            <a:off x="6858000" y="4999037"/>
            <a:ext cx="2286000" cy="381000"/>
          </a:xfrm>
          <a:prstGeom prst="wedgeRectCallout">
            <a:avLst>
              <a:gd name="adj1" fmla="val -63999"/>
              <a:gd name="adj2" fmla="val -322"/>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Field n</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7848600" y="4008437"/>
            <a:ext cx="242374" cy="923330"/>
          </a:xfrm>
          <a:prstGeom prst="rect">
            <a:avLst/>
          </a:prstGeom>
          <a:noFill/>
        </p:spPr>
        <p:txBody>
          <a:bodyPr wrap="none" rtlCol="0">
            <a:spAutoFit/>
          </a:bodyPr>
          <a:lstStyle/>
          <a:p>
            <a:r>
              <a:rPr lang="en-US" dirty="0" smtClean="0"/>
              <a:t>.</a:t>
            </a:r>
          </a:p>
          <a:p>
            <a:r>
              <a:rPr lang="en-US" dirty="0" smtClean="0"/>
              <a:t>.</a:t>
            </a:r>
          </a:p>
          <a:p>
            <a:r>
              <a:rPr lang="en-US" dirty="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Corresponding C structure for the Heartbeat</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dirty="0" smtClean="0"/>
              <a:t>#define MAVLINK_MSG_ID_HEARTBEAT 0</a:t>
            </a:r>
          </a:p>
          <a:p>
            <a:pPr>
              <a:buNone/>
            </a:pPr>
            <a:r>
              <a:rPr lang="en-US" dirty="0" smtClean="0"/>
              <a:t> </a:t>
            </a:r>
          </a:p>
          <a:p>
            <a:pPr>
              <a:buNone/>
            </a:pPr>
            <a:r>
              <a:rPr lang="en-US" dirty="0" err="1" smtClean="0"/>
              <a:t>typedef</a:t>
            </a:r>
            <a:r>
              <a:rPr lang="en-US" dirty="0" smtClean="0"/>
              <a:t> </a:t>
            </a:r>
            <a:r>
              <a:rPr lang="en-US" dirty="0" err="1" smtClean="0"/>
              <a:t>struct</a:t>
            </a:r>
            <a:r>
              <a:rPr lang="en-US" dirty="0" smtClean="0"/>
              <a:t> __</a:t>
            </a:r>
            <a:r>
              <a:rPr lang="en-US" dirty="0" err="1" smtClean="0"/>
              <a:t>mavlink_heartbeat_t</a:t>
            </a:r>
            <a:endParaRPr lang="en-US" dirty="0" smtClean="0"/>
          </a:p>
          <a:p>
            <a:pPr>
              <a:buNone/>
            </a:pPr>
            <a:r>
              <a:rPr lang="en-US" dirty="0" smtClean="0"/>
              <a:t>{</a:t>
            </a:r>
          </a:p>
          <a:p>
            <a:pPr>
              <a:buNone/>
            </a:pPr>
            <a:r>
              <a:rPr lang="en-US" dirty="0" smtClean="0"/>
              <a:t> uint32_t </a:t>
            </a:r>
            <a:r>
              <a:rPr lang="en-US" dirty="0" err="1" smtClean="0"/>
              <a:t>custom_mode</a:t>
            </a:r>
            <a:r>
              <a:rPr lang="en-US" dirty="0" smtClean="0"/>
              <a:t>; ///&lt; Navigation mode </a:t>
            </a:r>
            <a:r>
              <a:rPr lang="en-US" dirty="0" err="1" smtClean="0"/>
              <a:t>bitfield</a:t>
            </a:r>
            <a:r>
              <a:rPr lang="en-US" dirty="0" smtClean="0"/>
              <a:t>, see MAV_AUTOPILOT_CUSTOM_MODE ENUM for some examples. This field is autopilot-specific.</a:t>
            </a:r>
          </a:p>
          <a:p>
            <a:pPr>
              <a:buNone/>
            </a:pPr>
            <a:r>
              <a:rPr lang="en-US" dirty="0" smtClean="0"/>
              <a:t> uint8_t type; ///&lt; Type of the MAV (</a:t>
            </a:r>
            <a:r>
              <a:rPr lang="en-US" dirty="0" err="1" smtClean="0"/>
              <a:t>quadrotor</a:t>
            </a:r>
            <a:r>
              <a:rPr lang="en-US" dirty="0" smtClean="0"/>
              <a:t>, helicopter, etc., up to 15 types, defined in MAV_TYPE ENUM)</a:t>
            </a:r>
          </a:p>
          <a:p>
            <a:pPr>
              <a:buNone/>
            </a:pPr>
            <a:r>
              <a:rPr lang="en-US" dirty="0" smtClean="0"/>
              <a:t> uint8_t autopilot; ///&lt; Autopilot type / class. defined in MAV_CLASS ENUM</a:t>
            </a:r>
          </a:p>
          <a:p>
            <a:pPr>
              <a:buNone/>
            </a:pPr>
            <a:r>
              <a:rPr lang="en-US" dirty="0" smtClean="0"/>
              <a:t> uint8_t </a:t>
            </a:r>
            <a:r>
              <a:rPr lang="en-US" dirty="0" err="1" smtClean="0"/>
              <a:t>base_mode</a:t>
            </a:r>
            <a:r>
              <a:rPr lang="en-US" dirty="0" smtClean="0"/>
              <a:t>; ///&lt; System mode </a:t>
            </a:r>
            <a:r>
              <a:rPr lang="en-US" dirty="0" err="1" smtClean="0"/>
              <a:t>bitfield</a:t>
            </a:r>
            <a:r>
              <a:rPr lang="en-US" dirty="0" smtClean="0"/>
              <a:t>, see MAV_MODE_FLAGS ENUM in </a:t>
            </a:r>
            <a:r>
              <a:rPr lang="en-US" dirty="0" err="1" smtClean="0"/>
              <a:t>mavlink</a:t>
            </a:r>
            <a:r>
              <a:rPr lang="en-US" dirty="0" smtClean="0"/>
              <a:t>/include/</a:t>
            </a:r>
            <a:r>
              <a:rPr lang="en-US" dirty="0" err="1" smtClean="0"/>
              <a:t>mavlink_types.h</a:t>
            </a:r>
            <a:endParaRPr lang="en-US" dirty="0" smtClean="0"/>
          </a:p>
          <a:p>
            <a:pPr>
              <a:buNone/>
            </a:pPr>
            <a:r>
              <a:rPr lang="en-US" dirty="0" smtClean="0"/>
              <a:t> uint8_t </a:t>
            </a:r>
            <a:r>
              <a:rPr lang="en-US" dirty="0" err="1" smtClean="0"/>
              <a:t>system_status</a:t>
            </a:r>
            <a:r>
              <a:rPr lang="en-US" dirty="0" smtClean="0"/>
              <a:t>; ///&lt; System status flag, see MAV_STATUS ENUM</a:t>
            </a:r>
          </a:p>
          <a:p>
            <a:pPr>
              <a:buNone/>
            </a:pPr>
            <a:r>
              <a:rPr lang="en-US" dirty="0" smtClean="0"/>
              <a:t> uint8_t </a:t>
            </a:r>
            <a:r>
              <a:rPr lang="en-US" dirty="0" err="1" smtClean="0"/>
              <a:t>mavlink_version</a:t>
            </a:r>
            <a:r>
              <a:rPr lang="en-US" dirty="0" smtClean="0"/>
              <a:t>; ///&lt; </a:t>
            </a:r>
            <a:r>
              <a:rPr lang="en-US" dirty="0" err="1" smtClean="0"/>
              <a:t>MAVLink</a:t>
            </a:r>
            <a:r>
              <a:rPr lang="en-US" dirty="0" smtClean="0"/>
              <a:t> version</a:t>
            </a:r>
          </a:p>
          <a:p>
            <a:pPr>
              <a:buNone/>
            </a:pPr>
            <a:r>
              <a:rPr lang="en-US" dirty="0" smtClean="0"/>
              <a:t>} </a:t>
            </a:r>
            <a:r>
              <a:rPr lang="en-US" dirty="0" err="1" smtClean="0"/>
              <a:t>mavlink_heartbeat_t</a:t>
            </a:r>
            <a:r>
              <a:rPr lang="en-US" dirty="0" smtClean="0"/>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Corresponding Python class</a:t>
            </a:r>
            <a:br>
              <a:rPr lang="en-US" dirty="0" smtClean="0"/>
            </a:br>
            <a:endParaRPr lang="en-US" dirty="0"/>
          </a:p>
        </p:txBody>
      </p:sp>
      <p:sp>
        <p:nvSpPr>
          <p:cNvPr id="3" name="Content Placeholder 2"/>
          <p:cNvSpPr>
            <a:spLocks noGrp="1"/>
          </p:cNvSpPr>
          <p:nvPr>
            <p:ph idx="1"/>
          </p:nvPr>
        </p:nvSpPr>
        <p:spPr>
          <a:xfrm>
            <a:off x="457200" y="1447800"/>
            <a:ext cx="8229600" cy="4572000"/>
          </a:xfrm>
        </p:spPr>
        <p:txBody>
          <a:bodyPr>
            <a:noAutofit/>
          </a:bodyPr>
          <a:lstStyle/>
          <a:p>
            <a:pPr>
              <a:buNone/>
            </a:pPr>
            <a:r>
              <a:rPr lang="en-US" sz="1200" dirty="0" smtClean="0"/>
              <a:t>class </a:t>
            </a:r>
            <a:r>
              <a:rPr lang="en-US" sz="1200" dirty="0" err="1" smtClean="0"/>
              <a:t>MAVLink_heartbeat_message</a:t>
            </a:r>
            <a:r>
              <a:rPr lang="en-US" sz="1200" dirty="0" smtClean="0"/>
              <a:t>(</a:t>
            </a:r>
            <a:r>
              <a:rPr lang="en-US" sz="1200" dirty="0" err="1" smtClean="0"/>
              <a:t>MAVLink_message</a:t>
            </a:r>
            <a:r>
              <a:rPr lang="en-US" sz="1200" dirty="0" smtClean="0"/>
              <a:t>):</a:t>
            </a:r>
          </a:p>
          <a:p>
            <a:pPr>
              <a:buNone/>
            </a:pPr>
            <a:r>
              <a:rPr lang="en-US" sz="1200" dirty="0" smtClean="0"/>
              <a:t>        '''</a:t>
            </a:r>
          </a:p>
          <a:p>
            <a:pPr>
              <a:buNone/>
            </a:pPr>
            <a:r>
              <a:rPr lang="en-US" sz="1200" dirty="0" smtClean="0"/>
              <a:t>        The heartbeat message shows that a system is present and</a:t>
            </a:r>
          </a:p>
          <a:p>
            <a:pPr>
              <a:buNone/>
            </a:pPr>
            <a:r>
              <a:rPr lang="en-US" sz="1200" dirty="0" smtClean="0"/>
              <a:t>        responding. The type of the MAV and Autopilot hardware allow</a:t>
            </a:r>
          </a:p>
          <a:p>
            <a:pPr>
              <a:buNone/>
            </a:pPr>
            <a:r>
              <a:rPr lang="en-US" sz="1200" dirty="0" smtClean="0"/>
              <a:t>        the receiving system to treat further messages from this</a:t>
            </a:r>
          </a:p>
          <a:p>
            <a:pPr>
              <a:buNone/>
            </a:pPr>
            <a:r>
              <a:rPr lang="en-US" sz="1200" dirty="0" smtClean="0"/>
              <a:t>        system appropriate (e.g. by laying out the user interface</a:t>
            </a:r>
          </a:p>
          <a:p>
            <a:pPr>
              <a:buNone/>
            </a:pPr>
            <a:r>
              <a:rPr lang="en-US" sz="1200" dirty="0" smtClean="0"/>
              <a:t>        based on the autopilot).</a:t>
            </a:r>
          </a:p>
          <a:p>
            <a:pPr>
              <a:buNone/>
            </a:pPr>
            <a:r>
              <a:rPr lang="en-US" sz="1200" dirty="0" smtClean="0"/>
              <a:t>        '''</a:t>
            </a:r>
          </a:p>
          <a:p>
            <a:pPr>
              <a:buNone/>
            </a:pPr>
            <a:r>
              <a:rPr lang="en-US" sz="1200" dirty="0" smtClean="0"/>
              <a:t>        def __init__(self, type, autopilot, </a:t>
            </a:r>
            <a:r>
              <a:rPr lang="en-US" sz="1200" dirty="0" err="1" smtClean="0"/>
              <a:t>base_mode</a:t>
            </a:r>
            <a:r>
              <a:rPr lang="en-US" sz="1200" dirty="0" smtClean="0"/>
              <a:t>, </a:t>
            </a:r>
            <a:r>
              <a:rPr lang="en-US" sz="1200" dirty="0" err="1" smtClean="0"/>
              <a:t>custom_mode</a:t>
            </a:r>
            <a:r>
              <a:rPr lang="en-US" sz="1200" dirty="0" smtClean="0"/>
              <a:t>, </a:t>
            </a:r>
            <a:r>
              <a:rPr lang="en-US" sz="1200" dirty="0" err="1" smtClean="0"/>
              <a:t>system_status</a:t>
            </a:r>
            <a:r>
              <a:rPr lang="en-US" sz="1200" dirty="0" smtClean="0"/>
              <a:t>, </a:t>
            </a:r>
            <a:r>
              <a:rPr lang="en-US" sz="1200" dirty="0" err="1" smtClean="0"/>
              <a:t>mavlink_version</a:t>
            </a:r>
            <a:r>
              <a:rPr lang="en-US" sz="1200" dirty="0" smtClean="0"/>
              <a:t>):</a:t>
            </a:r>
          </a:p>
          <a:p>
            <a:pPr>
              <a:buNone/>
            </a:pPr>
            <a:r>
              <a:rPr lang="en-US" sz="1200" dirty="0" smtClean="0"/>
              <a:t>                </a:t>
            </a:r>
            <a:r>
              <a:rPr lang="en-US" sz="1200" dirty="0" err="1" smtClean="0"/>
              <a:t>MAVLink_message.__init</a:t>
            </a:r>
            <a:r>
              <a:rPr lang="en-US" sz="1200" dirty="0" smtClean="0"/>
              <a:t>__(self, MAVLINK_MSG_ID_HEARTBEAT, 'HEARTBEAT')</a:t>
            </a:r>
          </a:p>
          <a:p>
            <a:pPr>
              <a:buNone/>
            </a:pPr>
            <a:r>
              <a:rPr lang="en-US" sz="1200" dirty="0" smtClean="0"/>
              <a:t>                </a:t>
            </a:r>
            <a:r>
              <a:rPr lang="en-US" sz="1200" dirty="0" err="1" smtClean="0"/>
              <a:t>self._fieldnames</a:t>
            </a:r>
            <a:r>
              <a:rPr lang="en-US" sz="1200" dirty="0" smtClean="0"/>
              <a:t> = ['type', 'autopilot', '</a:t>
            </a:r>
            <a:r>
              <a:rPr lang="en-US" sz="1200" dirty="0" err="1" smtClean="0"/>
              <a:t>base_mode</a:t>
            </a:r>
            <a:r>
              <a:rPr lang="en-US" sz="1200" dirty="0" smtClean="0"/>
              <a:t>', '</a:t>
            </a:r>
            <a:r>
              <a:rPr lang="en-US" sz="1200" dirty="0" err="1" smtClean="0"/>
              <a:t>custom_mode</a:t>
            </a:r>
            <a:r>
              <a:rPr lang="en-US" sz="1200" dirty="0" smtClean="0"/>
              <a:t>', '</a:t>
            </a:r>
            <a:r>
              <a:rPr lang="en-US" sz="1200" dirty="0" err="1" smtClean="0"/>
              <a:t>system_status</a:t>
            </a:r>
            <a:r>
              <a:rPr lang="en-US" sz="1200" dirty="0" smtClean="0"/>
              <a:t>', '</a:t>
            </a:r>
            <a:r>
              <a:rPr lang="en-US" sz="1200" dirty="0" err="1" smtClean="0"/>
              <a:t>mavlink_version</a:t>
            </a:r>
            <a:r>
              <a:rPr lang="en-US" sz="1200" dirty="0" smtClean="0"/>
              <a:t>']</a:t>
            </a:r>
          </a:p>
          <a:p>
            <a:pPr>
              <a:buNone/>
            </a:pPr>
            <a:r>
              <a:rPr lang="en-US" sz="1200" dirty="0" smtClean="0"/>
              <a:t>                </a:t>
            </a:r>
            <a:r>
              <a:rPr lang="en-US" sz="1200" dirty="0" err="1" smtClean="0"/>
              <a:t>self.type</a:t>
            </a:r>
            <a:r>
              <a:rPr lang="en-US" sz="1200" dirty="0" smtClean="0"/>
              <a:t> = type</a:t>
            </a:r>
          </a:p>
          <a:p>
            <a:pPr>
              <a:buNone/>
            </a:pPr>
            <a:r>
              <a:rPr lang="en-US" sz="1200" dirty="0" smtClean="0"/>
              <a:t>                </a:t>
            </a:r>
            <a:r>
              <a:rPr lang="en-US" sz="1200" dirty="0" err="1" smtClean="0"/>
              <a:t>self.autopilot</a:t>
            </a:r>
            <a:r>
              <a:rPr lang="en-US" sz="1200" dirty="0" smtClean="0"/>
              <a:t> = autopilot</a:t>
            </a:r>
          </a:p>
          <a:p>
            <a:pPr>
              <a:buNone/>
            </a:pPr>
            <a:r>
              <a:rPr lang="en-US" sz="1200" dirty="0" smtClean="0"/>
              <a:t>                </a:t>
            </a:r>
            <a:r>
              <a:rPr lang="en-US" sz="1200" dirty="0" err="1" smtClean="0"/>
              <a:t>self.base_mode</a:t>
            </a:r>
            <a:r>
              <a:rPr lang="en-US" sz="1200" dirty="0" smtClean="0"/>
              <a:t> = </a:t>
            </a:r>
            <a:r>
              <a:rPr lang="en-US" sz="1200" dirty="0" err="1" smtClean="0"/>
              <a:t>base_mode</a:t>
            </a:r>
            <a:endParaRPr lang="en-US" sz="1200" dirty="0" smtClean="0"/>
          </a:p>
          <a:p>
            <a:pPr>
              <a:buNone/>
            </a:pPr>
            <a:r>
              <a:rPr lang="en-US" sz="1200" dirty="0" smtClean="0"/>
              <a:t>                </a:t>
            </a:r>
            <a:r>
              <a:rPr lang="en-US" sz="1200" dirty="0" err="1" smtClean="0"/>
              <a:t>self.custom_mode</a:t>
            </a:r>
            <a:r>
              <a:rPr lang="en-US" sz="1200" dirty="0" smtClean="0"/>
              <a:t> = </a:t>
            </a:r>
            <a:r>
              <a:rPr lang="en-US" sz="1200" dirty="0" err="1" smtClean="0"/>
              <a:t>custom_mode</a:t>
            </a:r>
            <a:endParaRPr lang="en-US" sz="1200" dirty="0" smtClean="0"/>
          </a:p>
          <a:p>
            <a:pPr>
              <a:buNone/>
            </a:pPr>
            <a:r>
              <a:rPr lang="en-US" sz="1200" dirty="0" smtClean="0"/>
              <a:t>                </a:t>
            </a:r>
            <a:r>
              <a:rPr lang="en-US" sz="1200" dirty="0" err="1" smtClean="0"/>
              <a:t>self.system_status</a:t>
            </a:r>
            <a:r>
              <a:rPr lang="en-US" sz="1200" dirty="0" smtClean="0"/>
              <a:t> = </a:t>
            </a:r>
            <a:r>
              <a:rPr lang="en-US" sz="1200" dirty="0" err="1" smtClean="0"/>
              <a:t>system_status</a:t>
            </a:r>
            <a:endParaRPr lang="en-US" sz="1200" dirty="0" smtClean="0"/>
          </a:p>
          <a:p>
            <a:pPr>
              <a:buNone/>
            </a:pPr>
            <a:r>
              <a:rPr lang="en-US" sz="1200" dirty="0" smtClean="0"/>
              <a:t>                </a:t>
            </a:r>
            <a:r>
              <a:rPr lang="en-US" sz="1200" dirty="0" err="1" smtClean="0"/>
              <a:t>self.mavlink_version</a:t>
            </a:r>
            <a:r>
              <a:rPr lang="en-US" sz="1200" dirty="0" smtClean="0"/>
              <a:t> = </a:t>
            </a:r>
            <a:r>
              <a:rPr lang="en-US" sz="1200" dirty="0" err="1" smtClean="0"/>
              <a:t>mavlink_version</a:t>
            </a:r>
            <a:endParaRPr lang="en-US" sz="1200" dirty="0" smtClean="0"/>
          </a:p>
          <a:p>
            <a:pPr>
              <a:buNone/>
            </a:pPr>
            <a:endParaRPr lang="en-US" sz="1200" dirty="0" smtClean="0"/>
          </a:p>
          <a:p>
            <a:pPr>
              <a:buNone/>
            </a:pPr>
            <a:r>
              <a:rPr lang="en-US" sz="1200" dirty="0" smtClean="0"/>
              <a:t>        def pack(self, </a:t>
            </a:r>
            <a:r>
              <a:rPr lang="en-US" sz="1200" dirty="0" err="1" smtClean="0"/>
              <a:t>mav</a:t>
            </a:r>
            <a:r>
              <a:rPr lang="en-US" sz="1200" dirty="0" smtClean="0"/>
              <a:t>):</a:t>
            </a:r>
          </a:p>
          <a:p>
            <a:pPr>
              <a:buNone/>
            </a:pPr>
            <a:r>
              <a:rPr lang="en-US" sz="1200" dirty="0" smtClean="0"/>
              <a:t>                return </a:t>
            </a:r>
            <a:r>
              <a:rPr lang="en-US" sz="1200" dirty="0" err="1" smtClean="0"/>
              <a:t>MAVLink_message.pack</a:t>
            </a:r>
            <a:r>
              <a:rPr lang="en-US" sz="1200" dirty="0" smtClean="0"/>
              <a:t>(self, </a:t>
            </a:r>
            <a:r>
              <a:rPr lang="en-US" sz="1200" dirty="0" err="1" smtClean="0"/>
              <a:t>mav</a:t>
            </a:r>
            <a:r>
              <a:rPr lang="en-US" sz="1200" dirty="0" smtClean="0"/>
              <a:t>, 50, </a:t>
            </a:r>
            <a:r>
              <a:rPr lang="en-US" sz="1200" dirty="0" err="1" smtClean="0"/>
              <a:t>struct.pack</a:t>
            </a:r>
            <a:r>
              <a:rPr lang="en-US" sz="1200" dirty="0" smtClean="0"/>
              <a:t>('&lt;IBBBBB', </a:t>
            </a:r>
            <a:r>
              <a:rPr lang="en-US" sz="1200" dirty="0" err="1" smtClean="0"/>
              <a:t>self.custom_mode</a:t>
            </a:r>
            <a:r>
              <a:rPr lang="en-US" sz="1200" dirty="0" smtClean="0"/>
              <a:t>, </a:t>
            </a:r>
            <a:r>
              <a:rPr lang="en-US" sz="1200" dirty="0" err="1" smtClean="0"/>
              <a:t>self.type</a:t>
            </a:r>
            <a:r>
              <a:rPr lang="en-US" sz="1200" dirty="0" smtClean="0"/>
              <a:t>, </a:t>
            </a:r>
            <a:r>
              <a:rPr lang="en-US" sz="1200" dirty="0" err="1" smtClean="0"/>
              <a:t>self.autopilot</a:t>
            </a:r>
            <a:r>
              <a:rPr lang="en-US" sz="1200" dirty="0" smtClean="0"/>
              <a:t>, </a:t>
            </a:r>
            <a:r>
              <a:rPr lang="en-US" sz="1200" dirty="0" err="1" smtClean="0"/>
              <a:t>self.base_mode</a:t>
            </a:r>
            <a:r>
              <a:rPr lang="en-US" sz="1200" dirty="0" smtClean="0"/>
              <a:t>, </a:t>
            </a:r>
            <a:r>
              <a:rPr lang="en-US" sz="1200" dirty="0" err="1" smtClean="0"/>
              <a:t>self.system_status</a:t>
            </a:r>
            <a:r>
              <a:rPr lang="en-US" sz="1200" dirty="0" smtClean="0"/>
              <a:t>, </a:t>
            </a:r>
            <a:r>
              <a:rPr lang="en-US" sz="1200" dirty="0" err="1" smtClean="0"/>
              <a:t>self.mavlink_version</a:t>
            </a:r>
            <a:r>
              <a:rPr lang="en-US" sz="1200" dirty="0" smtClean="0"/>
              <a:t>))</a:t>
            </a:r>
          </a:p>
          <a:p>
            <a:pPr>
              <a:buNone/>
            </a:pPr>
            <a:endParaRPr lang="en-US" sz="12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MAVLink</a:t>
            </a:r>
            <a:r>
              <a:rPr lang="en-US" sz="3600" dirty="0" smtClean="0"/>
              <a:t> Message Types Examples</a:t>
            </a:r>
            <a:endParaRPr lang="en-US" sz="3600" dirty="0"/>
          </a:p>
        </p:txBody>
      </p:sp>
      <p:sp>
        <p:nvSpPr>
          <p:cNvPr id="3" name="Content Placeholder 2"/>
          <p:cNvSpPr>
            <a:spLocks noGrp="1"/>
          </p:cNvSpPr>
          <p:nvPr>
            <p:ph idx="1"/>
          </p:nvPr>
        </p:nvSpPr>
        <p:spPr>
          <a:xfrm>
            <a:off x="457200" y="1600200"/>
            <a:ext cx="5943600" cy="4525963"/>
          </a:xfrm>
        </p:spPr>
        <p:txBody>
          <a:bodyPr>
            <a:normAutofit/>
          </a:bodyPr>
          <a:lstStyle/>
          <a:p>
            <a:r>
              <a:rPr lang="en-US" sz="1800" dirty="0" smtClean="0"/>
              <a:t>All </a:t>
            </a:r>
            <a:r>
              <a:rPr lang="en-US" sz="1800" dirty="0" err="1" smtClean="0"/>
              <a:t>MAVLink</a:t>
            </a:r>
            <a:r>
              <a:rPr lang="en-US" sz="1800" dirty="0" smtClean="0"/>
              <a:t> message types 0-150 already defined</a:t>
            </a:r>
          </a:p>
          <a:p>
            <a:r>
              <a:rPr lang="en-US" sz="1800" dirty="0" smtClean="0"/>
              <a:t>Message ids 0 – 149 are common for all autopilots</a:t>
            </a:r>
          </a:p>
          <a:p>
            <a:pPr lvl="1"/>
            <a:r>
              <a:rPr lang="en-US" sz="1400" dirty="0" smtClean="0"/>
              <a:t>&lt;message id="0" name="HEARTBEAT"&gt;</a:t>
            </a:r>
          </a:p>
          <a:p>
            <a:pPr lvl="1"/>
            <a:r>
              <a:rPr lang="en-US" sz="1400" dirty="0" smtClean="0"/>
              <a:t>&lt;message id="11" name="SET_MODE"&gt;</a:t>
            </a:r>
          </a:p>
          <a:p>
            <a:pPr lvl="1"/>
            <a:r>
              <a:rPr lang="en-US" sz="1400" dirty="0" smtClean="0"/>
              <a:t>&lt;message id="24" name="GPS_RAW_INT"&gt;</a:t>
            </a:r>
          </a:p>
          <a:p>
            <a:pPr lvl="1"/>
            <a:r>
              <a:rPr lang="en-US" sz="1400" dirty="0" smtClean="0"/>
              <a:t>&lt;message id="41" name="MISSION_SET_CURRENT"&gt;</a:t>
            </a:r>
          </a:p>
          <a:p>
            <a:pPr lvl="1"/>
            <a:r>
              <a:rPr lang="en-US" sz="1400" dirty="0" smtClean="0"/>
              <a:t>&lt;message id="42" name="MISSION_CURRENT"&gt;</a:t>
            </a:r>
          </a:p>
          <a:p>
            <a:pPr lvl="1"/>
            <a:r>
              <a:rPr lang="en-US" sz="1400" dirty="0" smtClean="0"/>
              <a:t>&lt;message id="46" name="MISSION_ITEM_REACHED"&gt;</a:t>
            </a:r>
          </a:p>
          <a:p>
            <a:pPr lvl="1"/>
            <a:r>
              <a:rPr lang="en-US" sz="1400" dirty="0" smtClean="0"/>
              <a:t>&lt;message id="47" name="MISSION_ACK"&gt;</a:t>
            </a:r>
          </a:p>
          <a:p>
            <a:pPr lvl="1"/>
            <a:r>
              <a:rPr lang="en-US" sz="1400" dirty="0" smtClean="0"/>
              <a:t>&lt;message id="76" name="COMMAND_LONG"&gt;</a:t>
            </a:r>
          </a:p>
          <a:p>
            <a:pPr lvl="1"/>
            <a:r>
              <a:rPr lang="en-US" sz="1400" dirty="0" smtClean="0"/>
              <a:t>&lt;message id="77" name="COMMAND_ACK"&gt;</a:t>
            </a:r>
          </a:p>
          <a:p>
            <a:pPr lvl="1"/>
            <a:r>
              <a:rPr lang="en-US" sz="1400" dirty="0" smtClean="0"/>
              <a:t>&lt;message id="147" name="BATTERY_STATUS"&gt;</a:t>
            </a:r>
          </a:p>
          <a:p>
            <a:r>
              <a:rPr lang="en-US" sz="1800" dirty="0" smtClean="0"/>
              <a:t>Message ids 150-250 are autopilot specific, or custom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err="1" smtClean="0"/>
              <a:t>MAVLink</a:t>
            </a:r>
            <a:r>
              <a:rPr lang="en-US" dirty="0" smtClean="0"/>
              <a:t> Interactions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905000" y="3581400"/>
            <a:ext cx="5486400" cy="1524000"/>
          </a:xfrm>
          <a:prstGeom prst="rect">
            <a:avLst/>
          </a:prstGeom>
          <a:noFill/>
          <a:ln w="9525">
            <a:noFill/>
            <a:miter lim="800000"/>
            <a:headEnd/>
            <a:tailEnd/>
          </a:ln>
        </p:spPr>
      </p:pic>
      <p:sp>
        <p:nvSpPr>
          <p:cNvPr id="5" name="Content Placeholder 2"/>
          <p:cNvSpPr txBox="1">
            <a:spLocks/>
          </p:cNvSpPr>
          <p:nvPr/>
        </p:nvSpPr>
        <p:spPr>
          <a:xfrm>
            <a:off x="457200" y="1981200"/>
            <a:ext cx="8229600" cy="1524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Listen for messages (e.g., heartbeat)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Send set messages and wait for confirmation: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Autofit/>
          </a:bodyPr>
          <a:lstStyle/>
          <a:p>
            <a:r>
              <a:rPr lang="en-US" sz="3600" dirty="0" smtClean="0"/>
              <a:t>C/C++ Packet Transmission Example</a:t>
            </a:r>
            <a:br>
              <a:rPr lang="en-US" sz="3600" dirty="0" smtClean="0"/>
            </a:br>
            <a:endParaRPr lang="en-US" sz="3600" dirty="0"/>
          </a:p>
        </p:txBody>
      </p:sp>
      <p:sp>
        <p:nvSpPr>
          <p:cNvPr id="3" name="Content Placeholder 2"/>
          <p:cNvSpPr>
            <a:spLocks noGrp="1"/>
          </p:cNvSpPr>
          <p:nvPr>
            <p:ph idx="1"/>
          </p:nvPr>
        </p:nvSpPr>
        <p:spPr>
          <a:xfrm>
            <a:off x="457200" y="990600"/>
            <a:ext cx="8229600" cy="5715000"/>
          </a:xfrm>
        </p:spPr>
        <p:txBody>
          <a:bodyPr>
            <a:noAutofit/>
          </a:bodyPr>
          <a:lstStyle/>
          <a:p>
            <a:pPr>
              <a:buNone/>
            </a:pPr>
            <a:r>
              <a:rPr lang="en-US" sz="900" dirty="0" smtClean="0">
                <a:latin typeface="Courier New" pitchFamily="49" charset="0"/>
                <a:cs typeface="Courier New" pitchFamily="49" charset="0"/>
              </a:rPr>
              <a:t>/* The default UART header for your MCU */</a:t>
            </a:r>
          </a:p>
          <a:p>
            <a:pPr>
              <a:buNone/>
            </a:pPr>
            <a:r>
              <a:rPr lang="en-US" sz="900" dirty="0" smtClean="0">
                <a:latin typeface="Courier New" pitchFamily="49" charset="0"/>
                <a:cs typeface="Courier New" pitchFamily="49" charset="0"/>
              </a:rPr>
              <a:t>#include "</a:t>
            </a:r>
            <a:r>
              <a:rPr lang="en-US" sz="900" dirty="0" err="1" smtClean="0">
                <a:latin typeface="Courier New" pitchFamily="49" charset="0"/>
                <a:cs typeface="Courier New" pitchFamily="49" charset="0"/>
              </a:rPr>
              <a:t>uart.h</a:t>
            </a:r>
            <a:r>
              <a:rPr lang="en-US" sz="900" dirty="0" smtClean="0">
                <a:latin typeface="Courier New" pitchFamily="49" charset="0"/>
                <a:cs typeface="Courier New" pitchFamily="49" charset="0"/>
              </a:rPr>
              <a:t>"</a:t>
            </a:r>
          </a:p>
          <a:p>
            <a:pPr>
              <a:buNone/>
            </a:pPr>
            <a:r>
              <a:rPr lang="en-US" sz="900" dirty="0" smtClean="0">
                <a:latin typeface="Courier New" pitchFamily="49" charset="0"/>
                <a:cs typeface="Courier New" pitchFamily="49" charset="0"/>
              </a:rPr>
              <a:t>#include &lt;</a:t>
            </a:r>
            <a:r>
              <a:rPr lang="en-US" sz="900" dirty="0" err="1" smtClean="0">
                <a:latin typeface="Courier New" pitchFamily="49" charset="0"/>
                <a:cs typeface="Courier New" pitchFamily="49" charset="0"/>
              </a:rPr>
              <a:t>mavlink</a:t>
            </a:r>
            <a:r>
              <a:rPr lang="en-US" sz="900" dirty="0" smtClean="0">
                <a:latin typeface="Courier New" pitchFamily="49" charset="0"/>
                <a:cs typeface="Courier New" pitchFamily="49" charset="0"/>
              </a:rPr>
              <a:t>/include/common/</a:t>
            </a:r>
            <a:r>
              <a:rPr lang="en-US" sz="900" dirty="0" err="1" smtClean="0">
                <a:latin typeface="Courier New" pitchFamily="49" charset="0"/>
                <a:cs typeface="Courier New" pitchFamily="49" charset="0"/>
              </a:rPr>
              <a:t>common.h</a:t>
            </a:r>
            <a:r>
              <a:rPr lang="en-US" sz="900" dirty="0" smtClean="0">
                <a:latin typeface="Courier New" pitchFamily="49" charset="0"/>
                <a:cs typeface="Courier New" pitchFamily="49" charset="0"/>
              </a:rPr>
              <a:t>&gt;</a:t>
            </a:r>
          </a:p>
          <a:p>
            <a:pPr>
              <a:buNone/>
            </a:pPr>
            <a:r>
              <a:rPr lang="en-US" sz="900" dirty="0" smtClean="0">
                <a:latin typeface="Courier New" pitchFamily="49" charset="0"/>
                <a:cs typeface="Courier New" pitchFamily="49" charset="0"/>
              </a:rPr>
              <a:t> </a:t>
            </a:r>
          </a:p>
          <a:p>
            <a:pPr>
              <a:buNone/>
            </a:pPr>
            <a:r>
              <a:rPr lang="en-US" sz="900" dirty="0" err="1" smtClean="0">
                <a:latin typeface="Courier New" pitchFamily="49" charset="0"/>
                <a:cs typeface="Courier New" pitchFamily="49" charset="0"/>
              </a:rPr>
              <a:t>mavlink_system_t</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mavlink_system</a:t>
            </a:r>
            <a:r>
              <a:rPr lang="en-US" sz="900" dirty="0" smtClean="0">
                <a:latin typeface="Courier New" pitchFamily="49" charset="0"/>
                <a:cs typeface="Courier New" pitchFamily="49" charset="0"/>
              </a:rPr>
              <a:t>;</a:t>
            </a:r>
          </a:p>
          <a:p>
            <a:pPr>
              <a:buNone/>
            </a:pPr>
            <a:r>
              <a:rPr lang="en-US" sz="900" dirty="0" smtClean="0">
                <a:latin typeface="Courier New" pitchFamily="49" charset="0"/>
                <a:cs typeface="Courier New" pitchFamily="49" charset="0"/>
              </a:rPr>
              <a:t> </a:t>
            </a:r>
          </a:p>
          <a:p>
            <a:pPr>
              <a:buNone/>
            </a:pPr>
            <a:r>
              <a:rPr lang="en-US" sz="900" dirty="0" err="1" smtClean="0">
                <a:latin typeface="Courier New" pitchFamily="49" charset="0"/>
                <a:cs typeface="Courier New" pitchFamily="49" charset="0"/>
              </a:rPr>
              <a:t>mavlink_system.sysid</a:t>
            </a:r>
            <a:r>
              <a:rPr lang="en-US" sz="900" dirty="0" smtClean="0">
                <a:latin typeface="Courier New" pitchFamily="49" charset="0"/>
                <a:cs typeface="Courier New" pitchFamily="49" charset="0"/>
              </a:rPr>
              <a:t> = 20;                   ///&lt; ID 20 for this airplane</a:t>
            </a:r>
          </a:p>
          <a:p>
            <a:pPr>
              <a:buNone/>
            </a:pPr>
            <a:r>
              <a:rPr lang="en-US" sz="900" dirty="0" err="1" smtClean="0">
                <a:latin typeface="Courier New" pitchFamily="49" charset="0"/>
                <a:cs typeface="Courier New" pitchFamily="49" charset="0"/>
              </a:rPr>
              <a:t>mavlink_system.compid</a:t>
            </a:r>
            <a:r>
              <a:rPr lang="en-US" sz="900" dirty="0" smtClean="0">
                <a:latin typeface="Courier New" pitchFamily="49" charset="0"/>
                <a:cs typeface="Courier New" pitchFamily="49" charset="0"/>
              </a:rPr>
              <a:t> = MAV_COMP_ID_IMU;     ///&lt; The component sending the message is the IMU, it could be also a Linux process</a:t>
            </a:r>
          </a:p>
          <a:p>
            <a:pPr>
              <a:buNone/>
            </a:pPr>
            <a:r>
              <a:rPr lang="en-US" sz="900" dirty="0" err="1" smtClean="0">
                <a:latin typeface="Courier New" pitchFamily="49" charset="0"/>
                <a:cs typeface="Courier New" pitchFamily="49" charset="0"/>
              </a:rPr>
              <a:t>mavlink_system.type</a:t>
            </a:r>
            <a:r>
              <a:rPr lang="en-US" sz="900" dirty="0" smtClean="0">
                <a:latin typeface="Courier New" pitchFamily="49" charset="0"/>
                <a:cs typeface="Courier New" pitchFamily="49" charset="0"/>
              </a:rPr>
              <a:t> = MAV_TYPE_FIXED_WING;   ///&lt; This system is an airplane / fixed wing</a:t>
            </a:r>
          </a:p>
          <a:p>
            <a:pPr>
              <a:buNone/>
            </a:pPr>
            <a:r>
              <a:rPr lang="en-US" sz="900" dirty="0" smtClean="0">
                <a:latin typeface="Courier New" pitchFamily="49" charset="0"/>
                <a:cs typeface="Courier New" pitchFamily="49" charset="0"/>
              </a:rPr>
              <a:t> </a:t>
            </a:r>
          </a:p>
          <a:p>
            <a:pPr>
              <a:buNone/>
            </a:pPr>
            <a:r>
              <a:rPr lang="en-US" sz="900" dirty="0" smtClean="0">
                <a:latin typeface="Courier New" pitchFamily="49" charset="0"/>
                <a:cs typeface="Courier New" pitchFamily="49" charset="0"/>
              </a:rPr>
              <a:t>// Define the system type, in this case an airplane</a:t>
            </a:r>
          </a:p>
          <a:p>
            <a:pPr>
              <a:buNone/>
            </a:pPr>
            <a:r>
              <a:rPr lang="en-US" sz="900" dirty="0" smtClean="0">
                <a:latin typeface="Courier New" pitchFamily="49" charset="0"/>
                <a:cs typeface="Courier New" pitchFamily="49" charset="0"/>
              </a:rPr>
              <a:t>uint8_t </a:t>
            </a:r>
            <a:r>
              <a:rPr lang="en-US" sz="900" dirty="0" err="1" smtClean="0">
                <a:latin typeface="Courier New" pitchFamily="49" charset="0"/>
                <a:cs typeface="Courier New" pitchFamily="49" charset="0"/>
              </a:rPr>
              <a:t>system_type</a:t>
            </a:r>
            <a:r>
              <a:rPr lang="en-US" sz="900" dirty="0" smtClean="0">
                <a:latin typeface="Courier New" pitchFamily="49" charset="0"/>
                <a:cs typeface="Courier New" pitchFamily="49" charset="0"/>
              </a:rPr>
              <a:t> = MAV_TYPE_FIXED_WING;</a:t>
            </a:r>
          </a:p>
          <a:p>
            <a:pPr>
              <a:buNone/>
            </a:pPr>
            <a:r>
              <a:rPr lang="en-US" sz="900" dirty="0" smtClean="0">
                <a:latin typeface="Courier New" pitchFamily="49" charset="0"/>
                <a:cs typeface="Courier New" pitchFamily="49" charset="0"/>
              </a:rPr>
              <a:t>uint8_t </a:t>
            </a:r>
            <a:r>
              <a:rPr lang="en-US" sz="900" dirty="0" err="1" smtClean="0">
                <a:latin typeface="Courier New" pitchFamily="49" charset="0"/>
                <a:cs typeface="Courier New" pitchFamily="49" charset="0"/>
              </a:rPr>
              <a:t>autopilot_type</a:t>
            </a:r>
            <a:r>
              <a:rPr lang="en-US" sz="900" dirty="0" smtClean="0">
                <a:latin typeface="Courier New" pitchFamily="49" charset="0"/>
                <a:cs typeface="Courier New" pitchFamily="49" charset="0"/>
              </a:rPr>
              <a:t> = MAV_AUTOPILOT_GENERIC;</a:t>
            </a:r>
          </a:p>
          <a:p>
            <a:pPr>
              <a:buNone/>
            </a:pPr>
            <a:r>
              <a:rPr lang="en-US" sz="900" dirty="0" smtClean="0">
                <a:latin typeface="Courier New" pitchFamily="49" charset="0"/>
                <a:cs typeface="Courier New" pitchFamily="49" charset="0"/>
              </a:rPr>
              <a:t> </a:t>
            </a:r>
          </a:p>
          <a:p>
            <a:pPr>
              <a:buNone/>
            </a:pPr>
            <a:r>
              <a:rPr lang="en-US" sz="900" dirty="0" smtClean="0">
                <a:latin typeface="Courier New" pitchFamily="49" charset="0"/>
                <a:cs typeface="Courier New" pitchFamily="49" charset="0"/>
              </a:rPr>
              <a:t>uint8_t </a:t>
            </a:r>
            <a:r>
              <a:rPr lang="en-US" sz="900" dirty="0" err="1" smtClean="0">
                <a:latin typeface="Courier New" pitchFamily="49" charset="0"/>
                <a:cs typeface="Courier New" pitchFamily="49" charset="0"/>
              </a:rPr>
              <a:t>system_mode</a:t>
            </a:r>
            <a:r>
              <a:rPr lang="en-US" sz="900" dirty="0" smtClean="0">
                <a:latin typeface="Courier New" pitchFamily="49" charset="0"/>
                <a:cs typeface="Courier New" pitchFamily="49" charset="0"/>
              </a:rPr>
              <a:t> = MAV_MODE_PREFLIGHT; ///&lt; Booting up</a:t>
            </a:r>
          </a:p>
          <a:p>
            <a:pPr>
              <a:buNone/>
            </a:pPr>
            <a:r>
              <a:rPr lang="en-US" sz="900" dirty="0" smtClean="0">
                <a:latin typeface="Courier New" pitchFamily="49" charset="0"/>
                <a:cs typeface="Courier New" pitchFamily="49" charset="0"/>
              </a:rPr>
              <a:t>uint32_t </a:t>
            </a:r>
            <a:r>
              <a:rPr lang="en-US" sz="900" dirty="0" err="1" smtClean="0">
                <a:latin typeface="Courier New" pitchFamily="49" charset="0"/>
                <a:cs typeface="Courier New" pitchFamily="49" charset="0"/>
              </a:rPr>
              <a:t>custom_mode</a:t>
            </a:r>
            <a:r>
              <a:rPr lang="en-US" sz="900" dirty="0" smtClean="0">
                <a:latin typeface="Courier New" pitchFamily="49" charset="0"/>
                <a:cs typeface="Courier New" pitchFamily="49" charset="0"/>
              </a:rPr>
              <a:t> = 0;                 ///&lt; Custom mode, can be defined by user/adopter</a:t>
            </a:r>
          </a:p>
          <a:p>
            <a:pPr>
              <a:buNone/>
            </a:pPr>
            <a:r>
              <a:rPr lang="en-US" sz="900" dirty="0" smtClean="0">
                <a:latin typeface="Courier New" pitchFamily="49" charset="0"/>
                <a:cs typeface="Courier New" pitchFamily="49" charset="0"/>
              </a:rPr>
              <a:t>uint8_t </a:t>
            </a:r>
            <a:r>
              <a:rPr lang="en-US" sz="900" dirty="0" err="1" smtClean="0">
                <a:latin typeface="Courier New" pitchFamily="49" charset="0"/>
                <a:cs typeface="Courier New" pitchFamily="49" charset="0"/>
              </a:rPr>
              <a:t>system_state</a:t>
            </a:r>
            <a:r>
              <a:rPr lang="en-US" sz="900" dirty="0" smtClean="0">
                <a:latin typeface="Courier New" pitchFamily="49" charset="0"/>
                <a:cs typeface="Courier New" pitchFamily="49" charset="0"/>
              </a:rPr>
              <a:t> = MAV_STATE_STANDBY; ///&lt; System ready for flight</a:t>
            </a:r>
          </a:p>
          <a:p>
            <a:pPr>
              <a:buNone/>
            </a:pPr>
            <a:r>
              <a:rPr lang="en-US" sz="900" dirty="0" smtClean="0">
                <a:latin typeface="Courier New" pitchFamily="49" charset="0"/>
                <a:cs typeface="Courier New" pitchFamily="49" charset="0"/>
              </a:rPr>
              <a:t> </a:t>
            </a:r>
          </a:p>
          <a:p>
            <a:pPr>
              <a:buNone/>
            </a:pPr>
            <a:r>
              <a:rPr lang="en-US" sz="900" dirty="0" smtClean="0">
                <a:latin typeface="Courier New" pitchFamily="49" charset="0"/>
                <a:cs typeface="Courier New" pitchFamily="49" charset="0"/>
              </a:rPr>
              <a:t>// Initialize the required buffers</a:t>
            </a:r>
          </a:p>
          <a:p>
            <a:pPr>
              <a:buNone/>
            </a:pPr>
            <a:r>
              <a:rPr lang="en-US" sz="900" dirty="0" err="1" smtClean="0">
                <a:latin typeface="Courier New" pitchFamily="49" charset="0"/>
                <a:cs typeface="Courier New" pitchFamily="49" charset="0"/>
              </a:rPr>
              <a:t>mavlink_message_t</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msg</a:t>
            </a:r>
            <a:r>
              <a:rPr lang="en-US" sz="900" dirty="0" smtClean="0">
                <a:latin typeface="Courier New" pitchFamily="49" charset="0"/>
                <a:cs typeface="Courier New" pitchFamily="49" charset="0"/>
              </a:rPr>
              <a:t>;</a:t>
            </a:r>
          </a:p>
          <a:p>
            <a:pPr>
              <a:buNone/>
            </a:pPr>
            <a:r>
              <a:rPr lang="en-US" sz="900" dirty="0" smtClean="0">
                <a:latin typeface="Courier New" pitchFamily="49" charset="0"/>
                <a:cs typeface="Courier New" pitchFamily="49" charset="0"/>
              </a:rPr>
              <a:t>uint8_t </a:t>
            </a:r>
            <a:r>
              <a:rPr lang="en-US" sz="900" dirty="0" err="1" smtClean="0">
                <a:latin typeface="Courier New" pitchFamily="49" charset="0"/>
                <a:cs typeface="Courier New" pitchFamily="49" charset="0"/>
              </a:rPr>
              <a:t>buf</a:t>
            </a:r>
            <a:r>
              <a:rPr lang="en-US" sz="900" dirty="0" smtClean="0">
                <a:latin typeface="Courier New" pitchFamily="49" charset="0"/>
                <a:cs typeface="Courier New" pitchFamily="49" charset="0"/>
              </a:rPr>
              <a:t>[MAVLINK_MAX_PACKET_LEN];</a:t>
            </a:r>
          </a:p>
          <a:p>
            <a:pPr>
              <a:buNone/>
            </a:pPr>
            <a:r>
              <a:rPr lang="en-US" sz="900" dirty="0" smtClean="0">
                <a:latin typeface="Courier New" pitchFamily="49" charset="0"/>
                <a:cs typeface="Courier New" pitchFamily="49" charset="0"/>
              </a:rPr>
              <a:t> </a:t>
            </a:r>
          </a:p>
          <a:p>
            <a:pPr>
              <a:buNone/>
            </a:pPr>
            <a:r>
              <a:rPr lang="en-US" sz="900" dirty="0" smtClean="0">
                <a:latin typeface="Courier New" pitchFamily="49" charset="0"/>
                <a:cs typeface="Courier New" pitchFamily="49" charset="0"/>
              </a:rPr>
              <a:t>// Pack the message</a:t>
            </a:r>
          </a:p>
          <a:p>
            <a:pPr>
              <a:buNone/>
            </a:pPr>
            <a:r>
              <a:rPr lang="en-US" sz="900" dirty="0" err="1" smtClean="0">
                <a:latin typeface="Courier New" pitchFamily="49" charset="0"/>
                <a:cs typeface="Courier New" pitchFamily="49" charset="0"/>
              </a:rPr>
              <a:t>mavlink_msg_heartbeat_pack</a:t>
            </a:r>
            <a:r>
              <a:rPr lang="en-US" sz="900" dirty="0" smtClean="0">
                <a:latin typeface="Courier New" pitchFamily="49" charset="0"/>
                <a:cs typeface="Courier New" pitchFamily="49" charset="0"/>
              </a:rPr>
              <a:t>(</a:t>
            </a:r>
            <a:r>
              <a:rPr lang="en-US" sz="900" dirty="0" err="1" smtClean="0">
                <a:latin typeface="Courier New" pitchFamily="49" charset="0"/>
                <a:cs typeface="Courier New" pitchFamily="49" charset="0"/>
              </a:rPr>
              <a:t>mavlink_system.sysid</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mavlink_system.compid</a:t>
            </a:r>
            <a:r>
              <a:rPr lang="en-US" sz="900" dirty="0" smtClean="0">
                <a:latin typeface="Courier New" pitchFamily="49" charset="0"/>
                <a:cs typeface="Courier New" pitchFamily="49" charset="0"/>
              </a:rPr>
              <a:t>, &amp;</a:t>
            </a:r>
            <a:r>
              <a:rPr lang="en-US" sz="900" dirty="0" err="1" smtClean="0">
                <a:latin typeface="Courier New" pitchFamily="49" charset="0"/>
                <a:cs typeface="Courier New" pitchFamily="49" charset="0"/>
              </a:rPr>
              <a:t>msg</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system_type</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autopilot_type</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system_mode</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custom_mode</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system_state</a:t>
            </a:r>
            <a:r>
              <a:rPr lang="en-US" sz="900" dirty="0" smtClean="0">
                <a:latin typeface="Courier New" pitchFamily="49" charset="0"/>
                <a:cs typeface="Courier New" pitchFamily="49" charset="0"/>
              </a:rPr>
              <a:t>);</a:t>
            </a:r>
          </a:p>
          <a:p>
            <a:pPr>
              <a:buNone/>
            </a:pPr>
            <a:r>
              <a:rPr lang="en-US" sz="900" dirty="0" smtClean="0">
                <a:latin typeface="Courier New" pitchFamily="49" charset="0"/>
                <a:cs typeface="Courier New" pitchFamily="49" charset="0"/>
              </a:rPr>
              <a:t> </a:t>
            </a:r>
          </a:p>
          <a:p>
            <a:pPr>
              <a:buNone/>
            </a:pPr>
            <a:r>
              <a:rPr lang="en-US" sz="900" dirty="0" smtClean="0">
                <a:latin typeface="Courier New" pitchFamily="49" charset="0"/>
                <a:cs typeface="Courier New" pitchFamily="49" charset="0"/>
              </a:rPr>
              <a:t>// Copy the message to the send buffer</a:t>
            </a:r>
          </a:p>
          <a:p>
            <a:pPr>
              <a:buNone/>
            </a:pPr>
            <a:r>
              <a:rPr lang="en-US" sz="900" dirty="0" smtClean="0">
                <a:latin typeface="Courier New" pitchFamily="49" charset="0"/>
                <a:cs typeface="Courier New" pitchFamily="49" charset="0"/>
              </a:rPr>
              <a:t>uint16_t </a:t>
            </a:r>
            <a:r>
              <a:rPr lang="en-US" sz="900" dirty="0" err="1" smtClean="0">
                <a:latin typeface="Courier New" pitchFamily="49" charset="0"/>
                <a:cs typeface="Courier New" pitchFamily="49" charset="0"/>
              </a:rPr>
              <a:t>len</a:t>
            </a:r>
            <a:r>
              <a:rPr lang="en-US" sz="900" dirty="0" smtClean="0">
                <a:latin typeface="Courier New" pitchFamily="49" charset="0"/>
                <a:cs typeface="Courier New" pitchFamily="49" charset="0"/>
              </a:rPr>
              <a:t> = </a:t>
            </a:r>
            <a:r>
              <a:rPr lang="en-US" sz="900" dirty="0" err="1" smtClean="0">
                <a:latin typeface="Courier New" pitchFamily="49" charset="0"/>
                <a:cs typeface="Courier New" pitchFamily="49" charset="0"/>
              </a:rPr>
              <a:t>mavlink_msg_to_send_buffer</a:t>
            </a:r>
            <a:r>
              <a:rPr lang="en-US" sz="900" dirty="0" smtClean="0">
                <a:latin typeface="Courier New" pitchFamily="49" charset="0"/>
                <a:cs typeface="Courier New" pitchFamily="49" charset="0"/>
              </a:rPr>
              <a:t>(</a:t>
            </a:r>
            <a:r>
              <a:rPr lang="en-US" sz="900" dirty="0" err="1" smtClean="0">
                <a:latin typeface="Courier New" pitchFamily="49" charset="0"/>
                <a:cs typeface="Courier New" pitchFamily="49" charset="0"/>
              </a:rPr>
              <a:t>buf</a:t>
            </a:r>
            <a:r>
              <a:rPr lang="en-US" sz="900" dirty="0" smtClean="0">
                <a:latin typeface="Courier New" pitchFamily="49" charset="0"/>
                <a:cs typeface="Courier New" pitchFamily="49" charset="0"/>
              </a:rPr>
              <a:t>, &amp;</a:t>
            </a:r>
            <a:r>
              <a:rPr lang="en-US" sz="900" dirty="0" err="1" smtClean="0">
                <a:latin typeface="Courier New" pitchFamily="49" charset="0"/>
                <a:cs typeface="Courier New" pitchFamily="49" charset="0"/>
              </a:rPr>
              <a:t>msg</a:t>
            </a:r>
            <a:r>
              <a:rPr lang="en-US" sz="900" dirty="0" smtClean="0">
                <a:latin typeface="Courier New" pitchFamily="49" charset="0"/>
                <a:cs typeface="Courier New" pitchFamily="49" charset="0"/>
              </a:rPr>
              <a:t>);</a:t>
            </a:r>
          </a:p>
          <a:p>
            <a:pPr>
              <a:buNone/>
            </a:pPr>
            <a:r>
              <a:rPr lang="en-US" sz="900" dirty="0" smtClean="0">
                <a:latin typeface="Courier New" pitchFamily="49" charset="0"/>
                <a:cs typeface="Courier New" pitchFamily="49" charset="0"/>
              </a:rPr>
              <a:t> </a:t>
            </a:r>
          </a:p>
          <a:p>
            <a:pPr>
              <a:buNone/>
            </a:pPr>
            <a:r>
              <a:rPr lang="en-US" sz="900" dirty="0" smtClean="0">
                <a:latin typeface="Courier New" pitchFamily="49" charset="0"/>
                <a:cs typeface="Courier New" pitchFamily="49" charset="0"/>
              </a:rPr>
              <a:t>// Send the message with the standard UART send function</a:t>
            </a:r>
          </a:p>
          <a:p>
            <a:pPr>
              <a:buNone/>
            </a:pPr>
            <a:r>
              <a:rPr lang="en-US" sz="900" dirty="0" smtClean="0">
                <a:latin typeface="Courier New" pitchFamily="49" charset="0"/>
                <a:cs typeface="Courier New" pitchFamily="49" charset="0"/>
              </a:rPr>
              <a:t>// uart0_send might be named differently depending on</a:t>
            </a:r>
          </a:p>
          <a:p>
            <a:pPr>
              <a:buNone/>
            </a:pPr>
            <a:r>
              <a:rPr lang="en-US" sz="900" dirty="0" smtClean="0">
                <a:latin typeface="Courier New" pitchFamily="49" charset="0"/>
                <a:cs typeface="Courier New" pitchFamily="49" charset="0"/>
              </a:rPr>
              <a:t>// the individual microcontroller / library in use.</a:t>
            </a:r>
          </a:p>
          <a:p>
            <a:pPr>
              <a:buNone/>
            </a:pPr>
            <a:r>
              <a:rPr lang="en-US" sz="900" dirty="0" smtClean="0">
                <a:latin typeface="Courier New" pitchFamily="49" charset="0"/>
                <a:cs typeface="Courier New" pitchFamily="49" charset="0"/>
              </a:rPr>
              <a:t>uart0_send(</a:t>
            </a:r>
            <a:r>
              <a:rPr lang="en-US" sz="900" dirty="0" err="1" smtClean="0">
                <a:latin typeface="Courier New" pitchFamily="49" charset="0"/>
                <a:cs typeface="Courier New" pitchFamily="49" charset="0"/>
              </a:rPr>
              <a:t>buf</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len</a:t>
            </a:r>
            <a:r>
              <a:rPr lang="en-US" sz="900" dirty="0" smtClean="0">
                <a:latin typeface="Courier New" pitchFamily="49" charset="0"/>
                <a:cs typeface="Courier New" pitchFamily="49" charset="0"/>
              </a:rPr>
              <a:t>);</a:t>
            </a:r>
            <a:endParaRPr lang="en-US" sz="9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C/C++ Packet Reception Example (1/2)</a:t>
            </a:r>
            <a:endParaRPr lang="en-US" dirty="0"/>
          </a:p>
        </p:txBody>
      </p:sp>
      <p:sp>
        <p:nvSpPr>
          <p:cNvPr id="3" name="Content Placeholder 2"/>
          <p:cNvSpPr>
            <a:spLocks noGrp="1"/>
          </p:cNvSpPr>
          <p:nvPr>
            <p:ph idx="1"/>
          </p:nvPr>
        </p:nvSpPr>
        <p:spPr/>
        <p:txBody>
          <a:bodyPr>
            <a:noAutofit/>
          </a:bodyPr>
          <a:lstStyle/>
          <a:p>
            <a:pPr>
              <a:buNone/>
            </a:pPr>
            <a:r>
              <a:rPr lang="en-US" sz="1000" dirty="0" smtClean="0">
                <a:latin typeface="Courier New" pitchFamily="49" charset="0"/>
                <a:cs typeface="Courier New" pitchFamily="49" charset="0"/>
              </a:rPr>
              <a:t>#include &lt;</a:t>
            </a:r>
            <a:r>
              <a:rPr lang="en-US" sz="1000" dirty="0" err="1" smtClean="0">
                <a:latin typeface="Courier New" pitchFamily="49" charset="0"/>
                <a:cs typeface="Courier New" pitchFamily="49" charset="0"/>
              </a:rPr>
              <a:t>mavlink</a:t>
            </a:r>
            <a:r>
              <a:rPr lang="en-US" sz="1000" dirty="0" smtClean="0">
                <a:latin typeface="Courier New" pitchFamily="49" charset="0"/>
                <a:cs typeface="Courier New" pitchFamily="49" charset="0"/>
              </a:rPr>
              <a:t>/include/common/</a:t>
            </a:r>
            <a:r>
              <a:rPr lang="en-US" sz="1000" dirty="0" err="1" smtClean="0">
                <a:latin typeface="Courier New" pitchFamily="49" charset="0"/>
                <a:cs typeface="Courier New" pitchFamily="49" charset="0"/>
              </a:rPr>
              <a:t>common.h</a:t>
            </a:r>
            <a:r>
              <a:rPr lang="en-US" sz="1000" dirty="0" smtClean="0">
                <a:latin typeface="Courier New" pitchFamily="49" charset="0"/>
                <a:cs typeface="Courier New" pitchFamily="49" charset="0"/>
              </a:rPr>
              <a:t>&gt;</a:t>
            </a:r>
          </a:p>
          <a:p>
            <a:pPr>
              <a:buNone/>
            </a:pP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 Example variable, by declaring them static they're persistent</a:t>
            </a:r>
          </a:p>
          <a:p>
            <a:pPr>
              <a:buNone/>
            </a:pPr>
            <a:r>
              <a:rPr lang="en-US" sz="1000" dirty="0" smtClean="0">
                <a:latin typeface="Courier New" pitchFamily="49" charset="0"/>
                <a:cs typeface="Courier New" pitchFamily="49" charset="0"/>
              </a:rPr>
              <a:t>// and will thus track the system state</a:t>
            </a:r>
          </a:p>
          <a:p>
            <a:pPr>
              <a:buNone/>
            </a:pPr>
            <a:r>
              <a:rPr lang="en-US" sz="1000" dirty="0" smtClean="0">
                <a:latin typeface="Courier New" pitchFamily="49" charset="0"/>
                <a:cs typeface="Courier New" pitchFamily="49" charset="0"/>
              </a:rPr>
              <a:t>static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packet_drops</a:t>
            </a:r>
            <a:r>
              <a:rPr lang="en-US" sz="1000" dirty="0" smtClean="0">
                <a:latin typeface="Courier New" pitchFamily="49" charset="0"/>
                <a:cs typeface="Courier New" pitchFamily="49" charset="0"/>
              </a:rPr>
              <a:t> = 0;</a:t>
            </a:r>
          </a:p>
          <a:p>
            <a:pPr>
              <a:buNone/>
            </a:pPr>
            <a:r>
              <a:rPr lang="en-US" sz="1000" dirty="0" smtClean="0">
                <a:latin typeface="Courier New" pitchFamily="49" charset="0"/>
                <a:cs typeface="Courier New" pitchFamily="49" charset="0"/>
              </a:rPr>
              <a:t>static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mode = MAV_MODE_UNINIT; /* Defined in </a:t>
            </a:r>
            <a:r>
              <a:rPr lang="en-US" sz="1000" dirty="0" err="1" smtClean="0">
                <a:latin typeface="Courier New" pitchFamily="49" charset="0"/>
                <a:cs typeface="Courier New" pitchFamily="49" charset="0"/>
              </a:rPr>
              <a:t>mavlink_types.h</a:t>
            </a:r>
            <a:r>
              <a:rPr lang="en-US" sz="1000" dirty="0" smtClean="0">
                <a:latin typeface="Courier New" pitchFamily="49" charset="0"/>
                <a:cs typeface="Courier New" pitchFamily="49" charset="0"/>
              </a:rPr>
              <a:t>, which is included by </a:t>
            </a:r>
            <a:r>
              <a:rPr lang="en-US" sz="1000" dirty="0" err="1" smtClean="0">
                <a:latin typeface="Courier New" pitchFamily="49" charset="0"/>
                <a:cs typeface="Courier New" pitchFamily="49" charset="0"/>
              </a:rPr>
              <a:t>mavlink.h</a:t>
            </a: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a:t>
            </a:r>
          </a:p>
          <a:p>
            <a:pPr>
              <a:buNone/>
            </a:pPr>
            <a:r>
              <a:rPr lang="en-US" sz="1000" dirty="0" smtClean="0">
                <a:latin typeface="Courier New" pitchFamily="49" charset="0"/>
                <a:cs typeface="Courier New" pitchFamily="49" charset="0"/>
              </a:rPr>
              <a:t>* @brief Receive communication packets and handle them</a:t>
            </a:r>
          </a:p>
          <a:p>
            <a:pPr>
              <a:buNone/>
            </a:pPr>
            <a:r>
              <a:rPr lang="en-US" sz="1000" dirty="0" smtClean="0">
                <a:latin typeface="Courier New" pitchFamily="49" charset="0"/>
                <a:cs typeface="Courier New" pitchFamily="49" charset="0"/>
              </a:rPr>
              <a:t>*</a:t>
            </a:r>
          </a:p>
          <a:p>
            <a:pPr>
              <a:buNone/>
            </a:pPr>
            <a:r>
              <a:rPr lang="en-US" sz="1000" dirty="0" smtClean="0">
                <a:latin typeface="Courier New" pitchFamily="49" charset="0"/>
                <a:cs typeface="Courier New" pitchFamily="49" charset="0"/>
              </a:rPr>
              <a:t>* This function decodes packets on the protocol level and also handles</a:t>
            </a:r>
          </a:p>
          <a:p>
            <a:pPr>
              <a:buNone/>
            </a:pPr>
            <a:r>
              <a:rPr lang="en-US" sz="1000" dirty="0" smtClean="0">
                <a:latin typeface="Courier New" pitchFamily="49" charset="0"/>
                <a:cs typeface="Courier New" pitchFamily="49" charset="0"/>
              </a:rPr>
              <a:t>* their value by calling the appropriate functions.</a:t>
            </a:r>
          </a:p>
          <a:p>
            <a:pPr>
              <a:buNone/>
            </a:pPr>
            <a:r>
              <a:rPr lang="en-US" sz="1000" dirty="0" smtClean="0">
                <a:latin typeface="Courier New" pitchFamily="49" charset="0"/>
                <a:cs typeface="Courier New" pitchFamily="49" charset="0"/>
              </a:rPr>
              <a:t>*/</a:t>
            </a:r>
          </a:p>
          <a:p>
            <a:pPr>
              <a:buNone/>
            </a:pPr>
            <a:r>
              <a:rPr lang="en-US" sz="1000" dirty="0" smtClean="0">
                <a:latin typeface="Courier New" pitchFamily="49" charset="0"/>
                <a:cs typeface="Courier New" pitchFamily="49" charset="0"/>
              </a:rPr>
              <a:t>static void </a:t>
            </a:r>
            <a:r>
              <a:rPr lang="en-US" sz="1000" dirty="0" err="1" smtClean="0">
                <a:latin typeface="Courier New" pitchFamily="49" charset="0"/>
                <a:cs typeface="Courier New" pitchFamily="49" charset="0"/>
              </a:rPr>
              <a:t>communication_receive</a:t>
            </a:r>
            <a:r>
              <a:rPr lang="en-US" sz="1000" dirty="0" smtClean="0">
                <a:latin typeface="Courier New" pitchFamily="49" charset="0"/>
                <a:cs typeface="Courier New" pitchFamily="49" charset="0"/>
              </a:rPr>
              <a:t>(void)</a:t>
            </a:r>
          </a:p>
          <a:p>
            <a:pPr>
              <a:buNone/>
            </a:pPr>
            <a:r>
              <a:rPr lang="en-US" sz="1000" dirty="0" smtClean="0">
                <a:latin typeface="Courier New" pitchFamily="49" charset="0"/>
                <a:cs typeface="Courier New" pitchFamily="49" charset="0"/>
              </a:rPr>
              <a:t>{</a:t>
            </a:r>
          </a:p>
          <a:p>
            <a:pPr>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mavlink_message_t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msg</a:t>
            </a:r>
            <a:r>
              <a:rPr lang="en-US" sz="1000" dirty="0" smtClean="0">
                <a:latin typeface="Courier New" pitchFamily="49" charset="0"/>
                <a:cs typeface="Courier New" pitchFamily="49" charset="0"/>
              </a:rPr>
              <a:t>;</a:t>
            </a:r>
          </a:p>
          <a:p>
            <a:pPr>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mavlink_status_t</a:t>
            </a:r>
            <a:r>
              <a:rPr lang="en-US" sz="1000" dirty="0" smtClean="0">
                <a:latin typeface="Courier New" pitchFamily="49" charset="0"/>
                <a:cs typeface="Courier New" pitchFamily="49" charset="0"/>
              </a:rPr>
              <a:t> status;</a:t>
            </a:r>
          </a:p>
          <a:p>
            <a:pPr>
              <a:buNone/>
            </a:pP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	// COMMUNICATION THROUGH EXTERNAL UART PORT (</a:t>
            </a:r>
            <a:r>
              <a:rPr lang="en-US" sz="1000" dirty="0" err="1" smtClean="0">
                <a:latin typeface="Courier New" pitchFamily="49" charset="0"/>
                <a:cs typeface="Courier New" pitchFamily="49" charset="0"/>
              </a:rPr>
              <a:t>XBee</a:t>
            </a:r>
            <a:r>
              <a:rPr lang="en-US" sz="1000" dirty="0" smtClean="0">
                <a:latin typeface="Courier New" pitchFamily="49" charset="0"/>
                <a:cs typeface="Courier New" pitchFamily="49" charset="0"/>
              </a:rPr>
              <a:t> serial)</a:t>
            </a:r>
          </a:p>
          <a:p>
            <a:pPr>
              <a:buNone/>
            </a:pP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	while(uart0_char_available())</a:t>
            </a:r>
          </a:p>
          <a:p>
            <a:pPr>
              <a:buNone/>
            </a:pP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		uint8_t c = uart0_get_char();</a:t>
            </a:r>
          </a:p>
          <a:p>
            <a:pPr>
              <a:buNone/>
            </a:pPr>
            <a:r>
              <a:rPr lang="en-US" sz="1000" dirty="0" smtClean="0">
                <a:latin typeface="Courier New" pitchFamily="49" charset="0"/>
                <a:cs typeface="Courier New" pitchFamily="49" charset="0"/>
              </a:rPr>
              <a:t>		// Try to get a new message</a:t>
            </a:r>
          </a:p>
          <a:p>
            <a:pPr>
              <a:buNone/>
            </a:pPr>
            <a:r>
              <a:rPr lang="en-US" sz="1000" dirty="0" smtClean="0">
                <a:latin typeface="Courier New" pitchFamily="49" charset="0"/>
                <a:cs typeface="Courier New" pitchFamily="49" charset="0"/>
              </a:rPr>
              <a:t>		if(</a:t>
            </a:r>
            <a:r>
              <a:rPr lang="en-US" sz="1000" dirty="0" err="1" smtClean="0">
                <a:latin typeface="Courier New" pitchFamily="49" charset="0"/>
                <a:cs typeface="Courier New" pitchFamily="49" charset="0"/>
              </a:rPr>
              <a:t>mavlink_parse_char</a:t>
            </a:r>
            <a:r>
              <a:rPr lang="en-US" sz="1000" dirty="0" smtClean="0">
                <a:latin typeface="Courier New" pitchFamily="49" charset="0"/>
                <a:cs typeface="Courier New" pitchFamily="49" charset="0"/>
              </a:rPr>
              <a:t>(MAVLINK_COMM_0, c, &amp;</a:t>
            </a:r>
            <a:r>
              <a:rPr lang="en-US" sz="1000" dirty="0" err="1" smtClean="0">
                <a:latin typeface="Courier New" pitchFamily="49" charset="0"/>
                <a:cs typeface="Courier New" pitchFamily="49" charset="0"/>
              </a:rPr>
              <a:t>msg</a:t>
            </a:r>
            <a:r>
              <a:rPr lang="en-US" sz="1000" dirty="0" smtClean="0">
                <a:latin typeface="Courier New" pitchFamily="49" charset="0"/>
                <a:cs typeface="Courier New" pitchFamily="49" charset="0"/>
              </a:rPr>
              <a:t>, &amp;status)) {</a:t>
            </a:r>
          </a:p>
          <a:p>
            <a:pPr>
              <a:buNone/>
            </a:pPr>
            <a:r>
              <a:rPr lang="en-US" sz="1000" dirty="0" smtClean="0">
                <a:latin typeface="Courier New" pitchFamily="49" charset="0"/>
                <a:cs typeface="Courier New" pitchFamily="49" charset="0"/>
              </a:rPr>
              <a:t>			// Handle message</a:t>
            </a:r>
          </a:p>
          <a:p>
            <a:pPr>
              <a:buNone/>
            </a:pP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			</a:t>
            </a:r>
            <a:endParaRPr lang="en-US" sz="10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8" name="Rectangle 78"/>
          <p:cNvSpPr>
            <a:spLocks noGrp="1"/>
          </p:cNvSpPr>
          <p:nvPr>
            <p:ph type="title"/>
          </p:nvPr>
        </p:nvSpPr>
        <p:spPr>
          <a:xfrm>
            <a:off x="457200" y="533400"/>
            <a:ext cx="8229600" cy="609600"/>
          </a:xfrm>
          <a:noFill/>
          <a:ln/>
        </p:spPr>
        <p:txBody>
          <a:bodyPr lIns="0" rIns="0" bIns="0" anchor="b"/>
          <a:lstStyle/>
          <a:p>
            <a:r>
              <a:rPr lang="en-US" sz="3600" dirty="0" err="1" smtClean="0"/>
              <a:t>CentMesh</a:t>
            </a:r>
            <a:r>
              <a:rPr lang="en-US" sz="3600" dirty="0" smtClean="0"/>
              <a:t> Nodes</a:t>
            </a:r>
            <a:endParaRPr lang="en-US" sz="3600" dirty="0"/>
          </a:p>
        </p:txBody>
      </p:sp>
      <p:pic>
        <p:nvPicPr>
          <p:cNvPr id="79" name="Picture 4"/>
          <p:cNvPicPr>
            <a:picLocks noChangeAspect="1" noChangeArrowheads="1"/>
          </p:cNvPicPr>
          <p:nvPr/>
        </p:nvPicPr>
        <p:blipFill>
          <a:blip r:embed="rId2" cstate="print"/>
          <a:srcRect/>
          <a:stretch>
            <a:fillRect/>
          </a:stretch>
        </p:blipFill>
        <p:spPr bwMode="auto">
          <a:xfrm>
            <a:off x="4267200" y="3747998"/>
            <a:ext cx="4724400" cy="2957602"/>
          </a:xfrm>
          <a:prstGeom prst="rect">
            <a:avLst/>
          </a:prstGeom>
          <a:noFill/>
          <a:ln w="9525">
            <a:noFill/>
            <a:miter lim="800000"/>
            <a:headEnd/>
            <a:tailEnd/>
          </a:ln>
        </p:spPr>
      </p:pic>
      <p:pic>
        <p:nvPicPr>
          <p:cNvPr id="80" name="Picture 79" descr="centmeshNode.jpg"/>
          <p:cNvPicPr>
            <a:picLocks noChangeAspect="1"/>
          </p:cNvPicPr>
          <p:nvPr/>
        </p:nvPicPr>
        <p:blipFill>
          <a:blip r:embed="rId3" cstate="print"/>
          <a:stretch>
            <a:fillRect/>
          </a:stretch>
        </p:blipFill>
        <p:spPr>
          <a:xfrm>
            <a:off x="304800" y="1676400"/>
            <a:ext cx="3350419" cy="5105400"/>
          </a:xfrm>
          <a:prstGeom prst="rect">
            <a:avLst/>
          </a:prstGeom>
        </p:spPr>
      </p:pic>
      <p:sp>
        <p:nvSpPr>
          <p:cNvPr id="81" name="TextBox 80"/>
          <p:cNvSpPr txBox="1"/>
          <p:nvPr/>
        </p:nvSpPr>
        <p:spPr>
          <a:xfrm>
            <a:off x="887518" y="1219200"/>
            <a:ext cx="2101857" cy="461665"/>
          </a:xfrm>
          <a:prstGeom prst="rect">
            <a:avLst/>
          </a:prstGeom>
          <a:noFill/>
        </p:spPr>
        <p:txBody>
          <a:bodyPr wrap="none" rtlCol="0">
            <a:spAutoFit/>
          </a:bodyPr>
          <a:lstStyle/>
          <a:p>
            <a:r>
              <a:rPr lang="en-US" sz="2400" dirty="0" smtClean="0">
                <a:solidFill>
                  <a:srgbClr val="CC3300"/>
                </a:solidFill>
              </a:rPr>
              <a:t>Fixed Routers</a:t>
            </a:r>
            <a:endParaRPr lang="en-US" sz="2400" dirty="0">
              <a:solidFill>
                <a:srgbClr val="CC3300"/>
              </a:solidFill>
            </a:endParaRPr>
          </a:p>
        </p:txBody>
      </p:sp>
      <p:sp>
        <p:nvSpPr>
          <p:cNvPr id="82" name="TextBox 81"/>
          <p:cNvSpPr txBox="1"/>
          <p:nvPr/>
        </p:nvSpPr>
        <p:spPr>
          <a:xfrm>
            <a:off x="5761228" y="3276600"/>
            <a:ext cx="2257349" cy="461665"/>
          </a:xfrm>
          <a:prstGeom prst="rect">
            <a:avLst/>
          </a:prstGeom>
          <a:noFill/>
        </p:spPr>
        <p:txBody>
          <a:bodyPr wrap="none" rtlCol="0">
            <a:spAutoFit/>
          </a:bodyPr>
          <a:lstStyle/>
          <a:p>
            <a:r>
              <a:rPr lang="en-US" sz="2400" dirty="0" smtClean="0">
                <a:solidFill>
                  <a:srgbClr val="CC3300"/>
                </a:solidFill>
              </a:rPr>
              <a:t>Mobile Routers</a:t>
            </a:r>
            <a:endParaRPr lang="en-US" sz="2400" dirty="0">
              <a:solidFill>
                <a:srgbClr val="CC3300"/>
              </a:solidFill>
            </a:endParaRPr>
          </a:p>
        </p:txBody>
      </p:sp>
      <p:pic>
        <p:nvPicPr>
          <p:cNvPr id="83" name="Picture 2" descr="IMG_0021.jpg"/>
          <p:cNvPicPr>
            <a:picLocks noChangeAspect="1"/>
          </p:cNvPicPr>
          <p:nvPr/>
        </p:nvPicPr>
        <p:blipFill rotWithShape="1">
          <a:blip r:embed="rId4" cstate="print">
            <a:extLst>
              <a:ext uri="{28A0092B-C50C-407E-A947-70E740481C1C}">
                <a14:useLocalDpi xmlns:a14="http://schemas.microsoft.com/office/drawing/2010/main" xmlns=""/>
              </a:ext>
            </a:extLst>
          </a:blip>
          <a:stretch/>
        </p:blipFill>
        <p:spPr bwMode="auto">
          <a:xfrm>
            <a:off x="2895600" y="1143000"/>
            <a:ext cx="1936865" cy="2556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8"/>
          <p:cNvSpPr>
            <a:spLocks noGrp="1"/>
          </p:cNvSpPr>
          <p:nvPr>
            <p:ph type="sldNum" sz="quarter" idx="10"/>
          </p:nvPr>
        </p:nvSpPr>
        <p:spPr/>
        <p:txBody>
          <a:bodyPr/>
          <a:lstStyle/>
          <a:p>
            <a:r>
              <a:rPr lang="en-US" altLang="ko-KR" smtClean="0"/>
              <a:t>         </a:t>
            </a:r>
            <a:fld id="{B8C8FFE7-BBA8-43B8-90FE-D6F688EAC073}" type="slidenum">
              <a:rPr lang="en-US" smtClean="0"/>
              <a:pPr/>
              <a:t>4</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C/C++ Packet Reception Example (2/2)</a:t>
            </a:r>
            <a:endParaRPr lang="en-US" dirty="0"/>
          </a:p>
        </p:txBody>
      </p:sp>
      <p:sp>
        <p:nvSpPr>
          <p:cNvPr id="3" name="Content Placeholder 2"/>
          <p:cNvSpPr>
            <a:spLocks noGrp="1"/>
          </p:cNvSpPr>
          <p:nvPr>
            <p:ph idx="1"/>
          </p:nvPr>
        </p:nvSpPr>
        <p:spPr/>
        <p:txBody>
          <a:bodyPr>
            <a:noAutofit/>
          </a:bodyPr>
          <a:lstStyle/>
          <a:p>
            <a:pPr>
              <a:buNone/>
            </a:pPr>
            <a:r>
              <a:rPr lang="en-US" sz="1000" dirty="0" smtClean="0">
                <a:latin typeface="Courier New" pitchFamily="49" charset="0"/>
                <a:cs typeface="Courier New" pitchFamily="49" charset="0"/>
              </a:rPr>
              <a:t>			switch(</a:t>
            </a:r>
            <a:r>
              <a:rPr lang="en-US" sz="1000" dirty="0" err="1" smtClean="0">
                <a:latin typeface="Courier New" pitchFamily="49" charset="0"/>
                <a:cs typeface="Courier New" pitchFamily="49" charset="0"/>
              </a:rPr>
              <a:t>msg.msgid</a:t>
            </a:r>
            <a:r>
              <a:rPr lang="en-US" sz="1000" dirty="0" smtClean="0">
                <a:latin typeface="Courier New" pitchFamily="49" charset="0"/>
                <a:cs typeface="Courier New" pitchFamily="49" charset="0"/>
              </a:rPr>
              <a:t>)</a:t>
            </a:r>
          </a:p>
          <a:p>
            <a:pPr>
              <a:buNone/>
            </a:pP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			        case MAVLINK_MSG_ID_HEARTBEAT:</a:t>
            </a:r>
          </a:p>
          <a:p>
            <a:pPr>
              <a:buNone/>
            </a:pP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				  // E.g. read GCS heartbeat and go into</a:t>
            </a:r>
          </a:p>
          <a:p>
            <a:pPr>
              <a:buNone/>
            </a:pP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comm</a:t>
            </a:r>
            <a:r>
              <a:rPr lang="en-US" sz="1000" dirty="0" smtClean="0">
                <a:latin typeface="Courier New" pitchFamily="49" charset="0"/>
                <a:cs typeface="Courier New" pitchFamily="49" charset="0"/>
              </a:rPr>
              <a:t> lost mode if timer times out</a:t>
            </a:r>
          </a:p>
          <a:p>
            <a:pPr>
              <a:buNone/>
            </a:pP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			        break;</a:t>
            </a:r>
          </a:p>
          <a:p>
            <a:pPr>
              <a:buNone/>
            </a:pPr>
            <a:r>
              <a:rPr lang="en-US" sz="1000" dirty="0" smtClean="0">
                <a:latin typeface="Courier New" pitchFamily="49" charset="0"/>
                <a:cs typeface="Courier New" pitchFamily="49" charset="0"/>
              </a:rPr>
              <a:t>			case MAVLINK_MSG_ID_COMMAND_LONG:</a:t>
            </a:r>
          </a:p>
          <a:p>
            <a:pPr>
              <a:buNone/>
            </a:pPr>
            <a:r>
              <a:rPr lang="en-US" sz="1000" dirty="0" smtClean="0">
                <a:latin typeface="Courier New" pitchFamily="49" charset="0"/>
                <a:cs typeface="Courier New" pitchFamily="49" charset="0"/>
              </a:rPr>
              <a:t>				// EXECUTE ACTION</a:t>
            </a:r>
          </a:p>
          <a:p>
            <a:pPr>
              <a:buNone/>
            </a:pPr>
            <a:r>
              <a:rPr lang="en-US" sz="1000" dirty="0" smtClean="0">
                <a:latin typeface="Courier New" pitchFamily="49" charset="0"/>
                <a:cs typeface="Courier New" pitchFamily="49" charset="0"/>
              </a:rPr>
              <a:t>				break;</a:t>
            </a:r>
          </a:p>
          <a:p>
            <a:pPr>
              <a:buNone/>
            </a:pPr>
            <a:r>
              <a:rPr lang="en-US" sz="1000" dirty="0" smtClean="0">
                <a:latin typeface="Courier New" pitchFamily="49" charset="0"/>
                <a:cs typeface="Courier New" pitchFamily="49" charset="0"/>
              </a:rPr>
              <a:t>			default:</a:t>
            </a:r>
          </a:p>
          <a:p>
            <a:pPr>
              <a:buNone/>
            </a:pPr>
            <a:r>
              <a:rPr lang="en-US" sz="1000" dirty="0" smtClean="0">
                <a:latin typeface="Courier New" pitchFamily="49" charset="0"/>
                <a:cs typeface="Courier New" pitchFamily="49" charset="0"/>
              </a:rPr>
              <a:t>				//Do nothing</a:t>
            </a:r>
          </a:p>
          <a:p>
            <a:pPr>
              <a:buNone/>
            </a:pPr>
            <a:r>
              <a:rPr lang="en-US" sz="1000" dirty="0" smtClean="0">
                <a:latin typeface="Courier New" pitchFamily="49" charset="0"/>
                <a:cs typeface="Courier New" pitchFamily="49" charset="0"/>
              </a:rPr>
              <a:t>				break;</a:t>
            </a:r>
          </a:p>
          <a:p>
            <a:pPr>
              <a:buNone/>
            </a:pP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		// And get the next one</a:t>
            </a:r>
          </a:p>
          <a:p>
            <a:pPr>
              <a:buNone/>
            </a:pP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 </a:t>
            </a:r>
          </a:p>
          <a:p>
            <a:pPr>
              <a:buNone/>
            </a:pPr>
            <a:r>
              <a:rPr lang="en-US" sz="1000" dirty="0" smtClean="0">
                <a:latin typeface="Courier New" pitchFamily="49" charset="0"/>
                <a:cs typeface="Courier New" pitchFamily="49" charset="0"/>
              </a:rPr>
              <a:t>	// Update global packet drops counter</a:t>
            </a:r>
          </a:p>
          <a:p>
            <a:pPr>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packet_drops</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status.packet_rx_drop_count</a:t>
            </a:r>
            <a:r>
              <a:rPr lang="en-US" sz="1000" dirty="0" smtClean="0">
                <a:latin typeface="Courier New" pitchFamily="49" charset="0"/>
                <a:cs typeface="Courier New" pitchFamily="49" charset="0"/>
              </a:rPr>
              <a:t>;</a:t>
            </a:r>
          </a:p>
          <a:p>
            <a:pPr>
              <a:buNone/>
            </a:pPr>
            <a:r>
              <a:rPr lang="en-US" sz="1000" dirty="0" smtClean="0">
                <a:latin typeface="Courier New" pitchFamily="49" charset="0"/>
                <a:cs typeface="Courier New" pitchFamily="49"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lstStyle/>
          <a:p>
            <a:r>
              <a:rPr lang="en-US" dirty="0" smtClean="0"/>
              <a:t>Sensing API</a:t>
            </a:r>
            <a:br>
              <a:rPr lang="en-US" dirty="0" smtClean="0"/>
            </a:br>
            <a:r>
              <a:rPr lang="en-US" dirty="0" smtClean="0"/>
              <a:t>Big Picture</a:t>
            </a:r>
          </a:p>
        </p:txBody>
      </p:sp>
      <p:grpSp>
        <p:nvGrpSpPr>
          <p:cNvPr id="3" name="Group 10"/>
          <p:cNvGrpSpPr>
            <a:grpSpLocks/>
          </p:cNvGrpSpPr>
          <p:nvPr/>
        </p:nvGrpSpPr>
        <p:grpSpPr bwMode="auto">
          <a:xfrm>
            <a:off x="3810000" y="2667000"/>
            <a:ext cx="287338" cy="549275"/>
            <a:chOff x="3886200" y="2362200"/>
            <a:chExt cx="685800" cy="1310640"/>
          </a:xfrm>
        </p:grpSpPr>
        <p:sp>
          <p:nvSpPr>
            <p:cNvPr id="18502" name="Can 8"/>
            <p:cNvSpPr>
              <a:spLocks noChangeArrowheads="1"/>
            </p:cNvSpPr>
            <p:nvPr/>
          </p:nvSpPr>
          <p:spPr bwMode="auto">
            <a:xfrm>
              <a:off x="40386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503" name="Can 9"/>
            <p:cNvSpPr>
              <a:spLocks noChangeArrowheads="1"/>
            </p:cNvSpPr>
            <p:nvPr/>
          </p:nvSpPr>
          <p:spPr bwMode="auto">
            <a:xfrm>
              <a:off x="43434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504" name="Cube 5"/>
            <p:cNvSpPr>
              <a:spLocks noChangeArrowheads="1"/>
            </p:cNvSpPr>
            <p:nvPr/>
          </p:nvSpPr>
          <p:spPr bwMode="auto">
            <a:xfrm>
              <a:off x="3886200" y="2819400"/>
              <a:ext cx="685800" cy="533400"/>
            </a:xfrm>
            <a:prstGeom prst="cube">
              <a:avLst>
                <a:gd name="adj" fmla="val 12199"/>
              </a:avLst>
            </a:prstGeom>
            <a:solidFill>
              <a:schemeClr val="accent1"/>
            </a:solidFill>
            <a:ln w="12700">
              <a:solidFill>
                <a:schemeClr val="tx1"/>
              </a:solidFill>
              <a:round/>
              <a:headEnd/>
              <a:tailEnd/>
            </a:ln>
          </p:spPr>
          <p:txBody>
            <a:bodyPr/>
            <a:lstStyle/>
            <a:p>
              <a:endParaRPr lang="en-US"/>
            </a:p>
          </p:txBody>
        </p:sp>
        <p:sp>
          <p:nvSpPr>
            <p:cNvPr id="18505" name="Can 6"/>
            <p:cNvSpPr>
              <a:spLocks noChangeArrowheads="1"/>
            </p:cNvSpPr>
            <p:nvPr/>
          </p:nvSpPr>
          <p:spPr bwMode="auto">
            <a:xfrm>
              <a:off x="40386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sp>
          <p:nvSpPr>
            <p:cNvPr id="18506" name="Can 7"/>
            <p:cNvSpPr>
              <a:spLocks noChangeArrowheads="1"/>
            </p:cNvSpPr>
            <p:nvPr/>
          </p:nvSpPr>
          <p:spPr bwMode="auto">
            <a:xfrm>
              <a:off x="43434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grpSp>
      <p:grpSp>
        <p:nvGrpSpPr>
          <p:cNvPr id="5" name="Group 11"/>
          <p:cNvGrpSpPr>
            <a:grpSpLocks/>
          </p:cNvGrpSpPr>
          <p:nvPr/>
        </p:nvGrpSpPr>
        <p:grpSpPr bwMode="auto">
          <a:xfrm>
            <a:off x="5105400" y="1828800"/>
            <a:ext cx="287338" cy="549275"/>
            <a:chOff x="3886200" y="2362200"/>
            <a:chExt cx="685800" cy="1310640"/>
          </a:xfrm>
        </p:grpSpPr>
        <p:sp>
          <p:nvSpPr>
            <p:cNvPr id="18497" name="Can 12"/>
            <p:cNvSpPr>
              <a:spLocks noChangeArrowheads="1"/>
            </p:cNvSpPr>
            <p:nvPr/>
          </p:nvSpPr>
          <p:spPr bwMode="auto">
            <a:xfrm>
              <a:off x="40386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498" name="Can 13"/>
            <p:cNvSpPr>
              <a:spLocks noChangeArrowheads="1"/>
            </p:cNvSpPr>
            <p:nvPr/>
          </p:nvSpPr>
          <p:spPr bwMode="auto">
            <a:xfrm>
              <a:off x="43434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499" name="Cube 14"/>
            <p:cNvSpPr>
              <a:spLocks noChangeArrowheads="1"/>
            </p:cNvSpPr>
            <p:nvPr/>
          </p:nvSpPr>
          <p:spPr bwMode="auto">
            <a:xfrm>
              <a:off x="3886200" y="2819400"/>
              <a:ext cx="685800" cy="533400"/>
            </a:xfrm>
            <a:prstGeom prst="cube">
              <a:avLst>
                <a:gd name="adj" fmla="val 12199"/>
              </a:avLst>
            </a:prstGeom>
            <a:solidFill>
              <a:schemeClr val="accent1"/>
            </a:solidFill>
            <a:ln w="12700">
              <a:solidFill>
                <a:schemeClr val="tx1"/>
              </a:solidFill>
              <a:round/>
              <a:headEnd/>
              <a:tailEnd/>
            </a:ln>
          </p:spPr>
          <p:txBody>
            <a:bodyPr/>
            <a:lstStyle/>
            <a:p>
              <a:endParaRPr lang="en-US"/>
            </a:p>
          </p:txBody>
        </p:sp>
        <p:sp>
          <p:nvSpPr>
            <p:cNvPr id="18500" name="Can 15"/>
            <p:cNvSpPr>
              <a:spLocks noChangeArrowheads="1"/>
            </p:cNvSpPr>
            <p:nvPr/>
          </p:nvSpPr>
          <p:spPr bwMode="auto">
            <a:xfrm>
              <a:off x="40386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sp>
          <p:nvSpPr>
            <p:cNvPr id="18501" name="Can 16"/>
            <p:cNvSpPr>
              <a:spLocks noChangeArrowheads="1"/>
            </p:cNvSpPr>
            <p:nvPr/>
          </p:nvSpPr>
          <p:spPr bwMode="auto">
            <a:xfrm>
              <a:off x="43434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grpSp>
      <p:grpSp>
        <p:nvGrpSpPr>
          <p:cNvPr id="6" name="Group 17"/>
          <p:cNvGrpSpPr>
            <a:grpSpLocks/>
          </p:cNvGrpSpPr>
          <p:nvPr/>
        </p:nvGrpSpPr>
        <p:grpSpPr bwMode="auto">
          <a:xfrm>
            <a:off x="4724400" y="3962400"/>
            <a:ext cx="287338" cy="549275"/>
            <a:chOff x="3886200" y="2362200"/>
            <a:chExt cx="685800" cy="1310640"/>
          </a:xfrm>
        </p:grpSpPr>
        <p:sp>
          <p:nvSpPr>
            <p:cNvPr id="18492" name="Can 18"/>
            <p:cNvSpPr>
              <a:spLocks noChangeArrowheads="1"/>
            </p:cNvSpPr>
            <p:nvPr/>
          </p:nvSpPr>
          <p:spPr bwMode="auto">
            <a:xfrm>
              <a:off x="40386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493" name="Can 19"/>
            <p:cNvSpPr>
              <a:spLocks noChangeArrowheads="1"/>
            </p:cNvSpPr>
            <p:nvPr/>
          </p:nvSpPr>
          <p:spPr bwMode="auto">
            <a:xfrm>
              <a:off x="43434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494" name="Cube 20"/>
            <p:cNvSpPr>
              <a:spLocks noChangeArrowheads="1"/>
            </p:cNvSpPr>
            <p:nvPr/>
          </p:nvSpPr>
          <p:spPr bwMode="auto">
            <a:xfrm>
              <a:off x="3886200" y="2819400"/>
              <a:ext cx="685800" cy="533400"/>
            </a:xfrm>
            <a:prstGeom prst="cube">
              <a:avLst>
                <a:gd name="adj" fmla="val 12199"/>
              </a:avLst>
            </a:prstGeom>
            <a:solidFill>
              <a:schemeClr val="accent1"/>
            </a:solidFill>
            <a:ln w="12700">
              <a:solidFill>
                <a:schemeClr val="tx1"/>
              </a:solidFill>
              <a:round/>
              <a:headEnd/>
              <a:tailEnd/>
            </a:ln>
          </p:spPr>
          <p:txBody>
            <a:bodyPr/>
            <a:lstStyle/>
            <a:p>
              <a:endParaRPr lang="en-US"/>
            </a:p>
          </p:txBody>
        </p:sp>
        <p:sp>
          <p:nvSpPr>
            <p:cNvPr id="18495" name="Can 21"/>
            <p:cNvSpPr>
              <a:spLocks noChangeArrowheads="1"/>
            </p:cNvSpPr>
            <p:nvPr/>
          </p:nvSpPr>
          <p:spPr bwMode="auto">
            <a:xfrm>
              <a:off x="40386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sp>
          <p:nvSpPr>
            <p:cNvPr id="18496" name="Can 22"/>
            <p:cNvSpPr>
              <a:spLocks noChangeArrowheads="1"/>
            </p:cNvSpPr>
            <p:nvPr/>
          </p:nvSpPr>
          <p:spPr bwMode="auto">
            <a:xfrm>
              <a:off x="43434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grpSp>
      <p:grpSp>
        <p:nvGrpSpPr>
          <p:cNvPr id="7" name="Group 23"/>
          <p:cNvGrpSpPr>
            <a:grpSpLocks/>
          </p:cNvGrpSpPr>
          <p:nvPr/>
        </p:nvGrpSpPr>
        <p:grpSpPr bwMode="auto">
          <a:xfrm>
            <a:off x="2667000" y="4191000"/>
            <a:ext cx="287338" cy="549275"/>
            <a:chOff x="3886200" y="2362200"/>
            <a:chExt cx="685800" cy="1310640"/>
          </a:xfrm>
        </p:grpSpPr>
        <p:sp>
          <p:nvSpPr>
            <p:cNvPr id="18487" name="Can 24"/>
            <p:cNvSpPr>
              <a:spLocks noChangeArrowheads="1"/>
            </p:cNvSpPr>
            <p:nvPr/>
          </p:nvSpPr>
          <p:spPr bwMode="auto">
            <a:xfrm>
              <a:off x="40386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488" name="Can 25"/>
            <p:cNvSpPr>
              <a:spLocks noChangeArrowheads="1"/>
            </p:cNvSpPr>
            <p:nvPr/>
          </p:nvSpPr>
          <p:spPr bwMode="auto">
            <a:xfrm>
              <a:off x="43434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489" name="Cube 26"/>
            <p:cNvSpPr>
              <a:spLocks noChangeArrowheads="1"/>
            </p:cNvSpPr>
            <p:nvPr/>
          </p:nvSpPr>
          <p:spPr bwMode="auto">
            <a:xfrm>
              <a:off x="3886200" y="2819400"/>
              <a:ext cx="685800" cy="533400"/>
            </a:xfrm>
            <a:prstGeom prst="cube">
              <a:avLst>
                <a:gd name="adj" fmla="val 12199"/>
              </a:avLst>
            </a:prstGeom>
            <a:solidFill>
              <a:schemeClr val="accent1"/>
            </a:solidFill>
            <a:ln w="12700">
              <a:solidFill>
                <a:schemeClr val="tx1"/>
              </a:solidFill>
              <a:round/>
              <a:headEnd/>
              <a:tailEnd/>
            </a:ln>
          </p:spPr>
          <p:txBody>
            <a:bodyPr/>
            <a:lstStyle/>
            <a:p>
              <a:endParaRPr lang="en-US"/>
            </a:p>
          </p:txBody>
        </p:sp>
        <p:sp>
          <p:nvSpPr>
            <p:cNvPr id="18490" name="Can 27"/>
            <p:cNvSpPr>
              <a:spLocks noChangeArrowheads="1"/>
            </p:cNvSpPr>
            <p:nvPr/>
          </p:nvSpPr>
          <p:spPr bwMode="auto">
            <a:xfrm>
              <a:off x="40386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sp>
          <p:nvSpPr>
            <p:cNvPr id="18491" name="Can 28"/>
            <p:cNvSpPr>
              <a:spLocks noChangeArrowheads="1"/>
            </p:cNvSpPr>
            <p:nvPr/>
          </p:nvSpPr>
          <p:spPr bwMode="auto">
            <a:xfrm>
              <a:off x="43434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grpSp>
      <p:grpSp>
        <p:nvGrpSpPr>
          <p:cNvPr id="8" name="Group 29"/>
          <p:cNvGrpSpPr>
            <a:grpSpLocks/>
          </p:cNvGrpSpPr>
          <p:nvPr/>
        </p:nvGrpSpPr>
        <p:grpSpPr bwMode="auto">
          <a:xfrm>
            <a:off x="6248400" y="3124200"/>
            <a:ext cx="287338" cy="549275"/>
            <a:chOff x="3886200" y="2362200"/>
            <a:chExt cx="685800" cy="1310640"/>
          </a:xfrm>
        </p:grpSpPr>
        <p:sp>
          <p:nvSpPr>
            <p:cNvPr id="18482" name="Can 30"/>
            <p:cNvSpPr>
              <a:spLocks noChangeArrowheads="1"/>
            </p:cNvSpPr>
            <p:nvPr/>
          </p:nvSpPr>
          <p:spPr bwMode="auto">
            <a:xfrm>
              <a:off x="40386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483" name="Can 31"/>
            <p:cNvSpPr>
              <a:spLocks noChangeArrowheads="1"/>
            </p:cNvSpPr>
            <p:nvPr/>
          </p:nvSpPr>
          <p:spPr bwMode="auto">
            <a:xfrm>
              <a:off x="43434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484" name="Cube 32"/>
            <p:cNvSpPr>
              <a:spLocks noChangeArrowheads="1"/>
            </p:cNvSpPr>
            <p:nvPr/>
          </p:nvSpPr>
          <p:spPr bwMode="auto">
            <a:xfrm>
              <a:off x="3886200" y="2819400"/>
              <a:ext cx="685800" cy="533400"/>
            </a:xfrm>
            <a:prstGeom prst="cube">
              <a:avLst>
                <a:gd name="adj" fmla="val 12199"/>
              </a:avLst>
            </a:prstGeom>
            <a:solidFill>
              <a:schemeClr val="accent1"/>
            </a:solidFill>
            <a:ln w="12700">
              <a:solidFill>
                <a:schemeClr val="tx1"/>
              </a:solidFill>
              <a:round/>
              <a:headEnd/>
              <a:tailEnd/>
            </a:ln>
          </p:spPr>
          <p:txBody>
            <a:bodyPr/>
            <a:lstStyle/>
            <a:p>
              <a:endParaRPr lang="en-US"/>
            </a:p>
          </p:txBody>
        </p:sp>
        <p:sp>
          <p:nvSpPr>
            <p:cNvPr id="18485" name="Can 33"/>
            <p:cNvSpPr>
              <a:spLocks noChangeArrowheads="1"/>
            </p:cNvSpPr>
            <p:nvPr/>
          </p:nvSpPr>
          <p:spPr bwMode="auto">
            <a:xfrm>
              <a:off x="40386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sp>
          <p:nvSpPr>
            <p:cNvPr id="18486" name="Can 34"/>
            <p:cNvSpPr>
              <a:spLocks noChangeArrowheads="1"/>
            </p:cNvSpPr>
            <p:nvPr/>
          </p:nvSpPr>
          <p:spPr bwMode="auto">
            <a:xfrm>
              <a:off x="43434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grpSp>
      <p:grpSp>
        <p:nvGrpSpPr>
          <p:cNvPr id="9" name="Group 35"/>
          <p:cNvGrpSpPr>
            <a:grpSpLocks/>
          </p:cNvGrpSpPr>
          <p:nvPr/>
        </p:nvGrpSpPr>
        <p:grpSpPr bwMode="auto">
          <a:xfrm>
            <a:off x="7315200" y="2057400"/>
            <a:ext cx="287338" cy="549275"/>
            <a:chOff x="3886200" y="2362200"/>
            <a:chExt cx="685800" cy="1310640"/>
          </a:xfrm>
        </p:grpSpPr>
        <p:sp>
          <p:nvSpPr>
            <p:cNvPr id="18477" name="Can 36"/>
            <p:cNvSpPr>
              <a:spLocks noChangeArrowheads="1"/>
            </p:cNvSpPr>
            <p:nvPr/>
          </p:nvSpPr>
          <p:spPr bwMode="auto">
            <a:xfrm>
              <a:off x="40386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478" name="Can 37"/>
            <p:cNvSpPr>
              <a:spLocks noChangeArrowheads="1"/>
            </p:cNvSpPr>
            <p:nvPr/>
          </p:nvSpPr>
          <p:spPr bwMode="auto">
            <a:xfrm>
              <a:off x="43434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479" name="Cube 38"/>
            <p:cNvSpPr>
              <a:spLocks noChangeArrowheads="1"/>
            </p:cNvSpPr>
            <p:nvPr/>
          </p:nvSpPr>
          <p:spPr bwMode="auto">
            <a:xfrm>
              <a:off x="3886200" y="2819400"/>
              <a:ext cx="685800" cy="533400"/>
            </a:xfrm>
            <a:prstGeom prst="cube">
              <a:avLst>
                <a:gd name="adj" fmla="val 12199"/>
              </a:avLst>
            </a:prstGeom>
            <a:solidFill>
              <a:schemeClr val="accent1"/>
            </a:solidFill>
            <a:ln w="12700">
              <a:solidFill>
                <a:schemeClr val="tx1"/>
              </a:solidFill>
              <a:round/>
              <a:headEnd/>
              <a:tailEnd/>
            </a:ln>
          </p:spPr>
          <p:txBody>
            <a:bodyPr/>
            <a:lstStyle/>
            <a:p>
              <a:endParaRPr lang="en-US"/>
            </a:p>
          </p:txBody>
        </p:sp>
        <p:sp>
          <p:nvSpPr>
            <p:cNvPr id="18480" name="Can 39"/>
            <p:cNvSpPr>
              <a:spLocks noChangeArrowheads="1"/>
            </p:cNvSpPr>
            <p:nvPr/>
          </p:nvSpPr>
          <p:spPr bwMode="auto">
            <a:xfrm>
              <a:off x="40386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sp>
          <p:nvSpPr>
            <p:cNvPr id="18481" name="Can 40"/>
            <p:cNvSpPr>
              <a:spLocks noChangeArrowheads="1"/>
            </p:cNvSpPr>
            <p:nvPr/>
          </p:nvSpPr>
          <p:spPr bwMode="auto">
            <a:xfrm>
              <a:off x="43434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grpSp>
      <p:grpSp>
        <p:nvGrpSpPr>
          <p:cNvPr id="10" name="Group 47"/>
          <p:cNvGrpSpPr>
            <a:grpSpLocks/>
          </p:cNvGrpSpPr>
          <p:nvPr/>
        </p:nvGrpSpPr>
        <p:grpSpPr bwMode="auto">
          <a:xfrm>
            <a:off x="5943600" y="5334000"/>
            <a:ext cx="287338" cy="549275"/>
            <a:chOff x="3886200" y="2362200"/>
            <a:chExt cx="685800" cy="1310640"/>
          </a:xfrm>
        </p:grpSpPr>
        <p:sp>
          <p:nvSpPr>
            <p:cNvPr id="18472" name="Can 48"/>
            <p:cNvSpPr>
              <a:spLocks noChangeArrowheads="1"/>
            </p:cNvSpPr>
            <p:nvPr/>
          </p:nvSpPr>
          <p:spPr bwMode="auto">
            <a:xfrm>
              <a:off x="40386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473" name="Can 49"/>
            <p:cNvSpPr>
              <a:spLocks noChangeArrowheads="1"/>
            </p:cNvSpPr>
            <p:nvPr/>
          </p:nvSpPr>
          <p:spPr bwMode="auto">
            <a:xfrm>
              <a:off x="43434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18474" name="Cube 50"/>
            <p:cNvSpPr>
              <a:spLocks noChangeArrowheads="1"/>
            </p:cNvSpPr>
            <p:nvPr/>
          </p:nvSpPr>
          <p:spPr bwMode="auto">
            <a:xfrm>
              <a:off x="3886200" y="2819400"/>
              <a:ext cx="685800" cy="533400"/>
            </a:xfrm>
            <a:prstGeom prst="cube">
              <a:avLst>
                <a:gd name="adj" fmla="val 12199"/>
              </a:avLst>
            </a:prstGeom>
            <a:solidFill>
              <a:schemeClr val="accent1"/>
            </a:solidFill>
            <a:ln w="12700">
              <a:solidFill>
                <a:schemeClr val="tx1"/>
              </a:solidFill>
              <a:round/>
              <a:headEnd/>
              <a:tailEnd/>
            </a:ln>
          </p:spPr>
          <p:txBody>
            <a:bodyPr/>
            <a:lstStyle/>
            <a:p>
              <a:endParaRPr lang="en-US"/>
            </a:p>
          </p:txBody>
        </p:sp>
        <p:sp>
          <p:nvSpPr>
            <p:cNvPr id="18475" name="Can 51"/>
            <p:cNvSpPr>
              <a:spLocks noChangeArrowheads="1"/>
            </p:cNvSpPr>
            <p:nvPr/>
          </p:nvSpPr>
          <p:spPr bwMode="auto">
            <a:xfrm>
              <a:off x="40386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sp>
          <p:nvSpPr>
            <p:cNvPr id="18476" name="Can 52"/>
            <p:cNvSpPr>
              <a:spLocks noChangeArrowheads="1"/>
            </p:cNvSpPr>
            <p:nvPr/>
          </p:nvSpPr>
          <p:spPr bwMode="auto">
            <a:xfrm>
              <a:off x="43434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grpSp>
      <p:sp>
        <p:nvSpPr>
          <p:cNvPr id="54" name="Freeform 53"/>
          <p:cNvSpPr>
            <a:spLocks/>
          </p:cNvSpPr>
          <p:nvPr/>
        </p:nvSpPr>
        <p:spPr bwMode="auto">
          <a:xfrm>
            <a:off x="3003550" y="3222625"/>
            <a:ext cx="723900" cy="982663"/>
          </a:xfrm>
          <a:custGeom>
            <a:avLst/>
            <a:gdLst>
              <a:gd name="T0" fmla="*/ 0 w 723736"/>
              <a:gd name="T1" fmla="*/ 982663 h 983128"/>
              <a:gd name="T2" fmla="*/ 259512 w 723736"/>
              <a:gd name="T3" fmla="*/ 354850 h 983128"/>
              <a:gd name="T4" fmla="*/ 409755 w 723736"/>
              <a:gd name="T5" fmla="*/ 586868 h 983128"/>
              <a:gd name="T6" fmla="*/ 723900 w 723736"/>
              <a:gd name="T7" fmla="*/ 0 h 983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3736" h="983128">
                <a:moveTo>
                  <a:pt x="0" y="983128"/>
                </a:moveTo>
                <a:lnTo>
                  <a:pt x="259453" y="355018"/>
                </a:lnTo>
                <a:lnTo>
                  <a:pt x="409662" y="587146"/>
                </a:lnTo>
                <a:lnTo>
                  <a:pt x="723736" y="0"/>
                </a:lnTo>
              </a:path>
            </a:pathLst>
          </a:custGeom>
          <a:noFill/>
          <a:ln w="38100" cap="flat" cmpd="sng">
            <a:solidFill>
              <a:srgbClr val="7F7F7F"/>
            </a:solidFill>
            <a:prstDash val="solid"/>
            <a:round/>
            <a:headEnd/>
            <a:tailEnd/>
          </a:ln>
          <a:effectLst>
            <a:outerShdw dist="23000" dir="5400000" rotWithShape="0">
              <a:srgbClr val="000000">
                <a:alpha val="34999"/>
              </a:srgbClr>
            </a:outerShdw>
          </a:effectLst>
        </p:spPr>
        <p:txBody>
          <a:bodyPr/>
          <a:lstStyle/>
          <a:p>
            <a:endParaRPr lang="en-US"/>
          </a:p>
        </p:txBody>
      </p:sp>
      <p:sp>
        <p:nvSpPr>
          <p:cNvPr id="55" name="Freeform 54"/>
          <p:cNvSpPr>
            <a:spLocks/>
          </p:cNvSpPr>
          <p:nvPr/>
        </p:nvSpPr>
        <p:spPr bwMode="auto">
          <a:xfrm>
            <a:off x="3155950" y="4114800"/>
            <a:ext cx="1263650" cy="242888"/>
          </a:xfrm>
          <a:custGeom>
            <a:avLst/>
            <a:gdLst>
              <a:gd name="T0" fmla="*/ 0 w 723736"/>
              <a:gd name="T1" fmla="*/ 242888 h 983128"/>
              <a:gd name="T2" fmla="*/ 453007 w 723736"/>
              <a:gd name="T3" fmla="*/ 87709 h 983128"/>
              <a:gd name="T4" fmla="*/ 715274 w 723736"/>
              <a:gd name="T5" fmla="*/ 145058 h 983128"/>
              <a:gd name="T6" fmla="*/ 1263650 w 723736"/>
              <a:gd name="T7" fmla="*/ 0 h 983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3736" h="983128">
                <a:moveTo>
                  <a:pt x="0" y="983128"/>
                </a:moveTo>
                <a:lnTo>
                  <a:pt x="259453" y="355018"/>
                </a:lnTo>
                <a:lnTo>
                  <a:pt x="409662" y="587146"/>
                </a:lnTo>
                <a:lnTo>
                  <a:pt x="723736" y="0"/>
                </a:lnTo>
              </a:path>
            </a:pathLst>
          </a:custGeom>
          <a:noFill/>
          <a:ln w="38100" cap="flat" cmpd="sng">
            <a:solidFill>
              <a:srgbClr val="7F7F7F"/>
            </a:solidFill>
            <a:prstDash val="solid"/>
            <a:round/>
            <a:headEnd/>
            <a:tailEnd/>
          </a:ln>
          <a:effectLst>
            <a:outerShdw dist="23000" dir="5400000" rotWithShape="0">
              <a:srgbClr val="000000">
                <a:alpha val="34999"/>
              </a:srgbClr>
            </a:outerShdw>
          </a:effectLst>
        </p:spPr>
        <p:txBody>
          <a:bodyPr/>
          <a:lstStyle/>
          <a:p>
            <a:endParaRPr lang="en-US"/>
          </a:p>
        </p:txBody>
      </p:sp>
      <p:sp>
        <p:nvSpPr>
          <p:cNvPr id="56" name="Freeform 55"/>
          <p:cNvSpPr>
            <a:spLocks/>
          </p:cNvSpPr>
          <p:nvPr/>
        </p:nvSpPr>
        <p:spPr bwMode="auto">
          <a:xfrm>
            <a:off x="5029200" y="3657600"/>
            <a:ext cx="1263650" cy="242888"/>
          </a:xfrm>
          <a:custGeom>
            <a:avLst/>
            <a:gdLst>
              <a:gd name="T0" fmla="*/ 0 w 723736"/>
              <a:gd name="T1" fmla="*/ 242888 h 983128"/>
              <a:gd name="T2" fmla="*/ 453007 w 723736"/>
              <a:gd name="T3" fmla="*/ 87709 h 983128"/>
              <a:gd name="T4" fmla="*/ 715274 w 723736"/>
              <a:gd name="T5" fmla="*/ 145058 h 983128"/>
              <a:gd name="T6" fmla="*/ 1263650 w 723736"/>
              <a:gd name="T7" fmla="*/ 0 h 983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3736" h="983128">
                <a:moveTo>
                  <a:pt x="0" y="983128"/>
                </a:moveTo>
                <a:lnTo>
                  <a:pt x="259453" y="355018"/>
                </a:lnTo>
                <a:lnTo>
                  <a:pt x="409662" y="587146"/>
                </a:lnTo>
                <a:lnTo>
                  <a:pt x="723736" y="0"/>
                </a:lnTo>
              </a:path>
            </a:pathLst>
          </a:custGeom>
          <a:noFill/>
          <a:ln w="38100" cap="flat" cmpd="sng">
            <a:solidFill>
              <a:srgbClr val="7F7F7F"/>
            </a:solidFill>
            <a:prstDash val="solid"/>
            <a:round/>
            <a:headEnd/>
            <a:tailEnd/>
          </a:ln>
          <a:effectLst>
            <a:outerShdw dist="23000" dir="5400000" rotWithShape="0">
              <a:srgbClr val="000000">
                <a:alpha val="34999"/>
              </a:srgbClr>
            </a:outerShdw>
          </a:effectLst>
        </p:spPr>
        <p:txBody>
          <a:bodyPr/>
          <a:lstStyle/>
          <a:p>
            <a:endParaRPr lang="en-US"/>
          </a:p>
        </p:txBody>
      </p:sp>
      <p:sp>
        <p:nvSpPr>
          <p:cNvPr id="57" name="Freeform 56"/>
          <p:cNvSpPr>
            <a:spLocks/>
          </p:cNvSpPr>
          <p:nvPr/>
        </p:nvSpPr>
        <p:spPr bwMode="auto">
          <a:xfrm>
            <a:off x="4267200" y="2057400"/>
            <a:ext cx="806450" cy="609600"/>
          </a:xfrm>
          <a:custGeom>
            <a:avLst/>
            <a:gdLst>
              <a:gd name="T0" fmla="*/ 0 w 723736"/>
              <a:gd name="T1" fmla="*/ 609600 h 983128"/>
              <a:gd name="T2" fmla="*/ 289105 w 723736"/>
              <a:gd name="T3" fmla="*/ 220133 h 983128"/>
              <a:gd name="T4" fmla="*/ 456481 w 723736"/>
              <a:gd name="T5" fmla="*/ 364067 h 983128"/>
              <a:gd name="T6" fmla="*/ 806450 w 723736"/>
              <a:gd name="T7" fmla="*/ 0 h 983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3736" h="983128">
                <a:moveTo>
                  <a:pt x="0" y="983128"/>
                </a:moveTo>
                <a:lnTo>
                  <a:pt x="259453" y="355018"/>
                </a:lnTo>
                <a:lnTo>
                  <a:pt x="409662" y="587146"/>
                </a:lnTo>
                <a:lnTo>
                  <a:pt x="723736" y="0"/>
                </a:lnTo>
              </a:path>
            </a:pathLst>
          </a:custGeom>
          <a:noFill/>
          <a:ln w="38100" cap="flat" cmpd="sng">
            <a:solidFill>
              <a:srgbClr val="7F7F7F"/>
            </a:solidFill>
            <a:prstDash val="solid"/>
            <a:round/>
            <a:headEnd/>
            <a:tailEnd/>
          </a:ln>
          <a:effectLst>
            <a:outerShdw dist="23000" dir="5400000" rotWithShape="0">
              <a:srgbClr val="000000">
                <a:alpha val="34999"/>
              </a:srgbClr>
            </a:outerShdw>
          </a:effectLst>
        </p:spPr>
        <p:txBody>
          <a:bodyPr/>
          <a:lstStyle/>
          <a:p>
            <a:endParaRPr lang="en-US"/>
          </a:p>
        </p:txBody>
      </p:sp>
      <p:sp>
        <p:nvSpPr>
          <p:cNvPr id="58" name="Freeform 57"/>
          <p:cNvSpPr>
            <a:spLocks/>
          </p:cNvSpPr>
          <p:nvPr/>
        </p:nvSpPr>
        <p:spPr bwMode="auto">
          <a:xfrm flipV="1">
            <a:off x="4114800" y="3352800"/>
            <a:ext cx="609600" cy="381000"/>
          </a:xfrm>
          <a:custGeom>
            <a:avLst/>
            <a:gdLst>
              <a:gd name="T0" fmla="*/ 0 w 723736"/>
              <a:gd name="T1" fmla="*/ 381000 h 983128"/>
              <a:gd name="T2" fmla="*/ 218536 w 723736"/>
              <a:gd name="T3" fmla="*/ 137583 h 983128"/>
              <a:gd name="T4" fmla="*/ 345057 w 723736"/>
              <a:gd name="T5" fmla="*/ 227542 h 983128"/>
              <a:gd name="T6" fmla="*/ 609600 w 723736"/>
              <a:gd name="T7" fmla="*/ 0 h 983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3736" h="983128">
                <a:moveTo>
                  <a:pt x="0" y="983128"/>
                </a:moveTo>
                <a:lnTo>
                  <a:pt x="259453" y="355018"/>
                </a:lnTo>
                <a:lnTo>
                  <a:pt x="409662" y="587146"/>
                </a:lnTo>
                <a:lnTo>
                  <a:pt x="723736" y="0"/>
                </a:lnTo>
              </a:path>
            </a:pathLst>
          </a:custGeom>
          <a:noFill/>
          <a:ln w="38100" cap="flat" cmpd="sng">
            <a:solidFill>
              <a:srgbClr val="7F7F7F"/>
            </a:solidFill>
            <a:prstDash val="solid"/>
            <a:round/>
            <a:headEnd/>
            <a:tailEnd/>
          </a:ln>
          <a:effectLst>
            <a:outerShdw dist="23000" dir="5400000" rotWithShape="0">
              <a:srgbClr val="000000">
                <a:alpha val="34999"/>
              </a:srgbClr>
            </a:outerShdw>
          </a:effectLst>
        </p:spPr>
        <p:txBody>
          <a:bodyPr/>
          <a:lstStyle/>
          <a:p>
            <a:endParaRPr lang="en-US"/>
          </a:p>
        </p:txBody>
      </p:sp>
      <p:sp>
        <p:nvSpPr>
          <p:cNvPr id="60" name="Freeform 59"/>
          <p:cNvSpPr>
            <a:spLocks/>
          </p:cNvSpPr>
          <p:nvPr/>
        </p:nvSpPr>
        <p:spPr bwMode="auto">
          <a:xfrm flipV="1">
            <a:off x="5105400" y="4343400"/>
            <a:ext cx="1066800" cy="838200"/>
          </a:xfrm>
          <a:custGeom>
            <a:avLst/>
            <a:gdLst>
              <a:gd name="T0" fmla="*/ 0 w 723736"/>
              <a:gd name="T1" fmla="*/ 838200 h 983128"/>
              <a:gd name="T2" fmla="*/ 382438 w 723736"/>
              <a:gd name="T3" fmla="*/ 302683 h 983128"/>
              <a:gd name="T4" fmla="*/ 603849 w 723736"/>
              <a:gd name="T5" fmla="*/ 500592 h 983128"/>
              <a:gd name="T6" fmla="*/ 1066800 w 723736"/>
              <a:gd name="T7" fmla="*/ 0 h 983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3736" h="983128">
                <a:moveTo>
                  <a:pt x="0" y="983128"/>
                </a:moveTo>
                <a:lnTo>
                  <a:pt x="259453" y="355018"/>
                </a:lnTo>
                <a:lnTo>
                  <a:pt x="409662" y="587146"/>
                </a:lnTo>
                <a:lnTo>
                  <a:pt x="723736" y="0"/>
                </a:lnTo>
              </a:path>
            </a:pathLst>
          </a:custGeom>
          <a:noFill/>
          <a:ln w="38100" cap="flat" cmpd="sng">
            <a:solidFill>
              <a:srgbClr val="7F7F7F"/>
            </a:solidFill>
            <a:prstDash val="solid"/>
            <a:round/>
            <a:headEnd/>
            <a:tailEnd/>
          </a:ln>
          <a:effectLst>
            <a:outerShdw dist="23000" dir="5400000" rotWithShape="0">
              <a:srgbClr val="000000">
                <a:alpha val="34999"/>
              </a:srgbClr>
            </a:outerShdw>
          </a:effectLst>
        </p:spPr>
        <p:txBody>
          <a:bodyPr/>
          <a:lstStyle/>
          <a:p>
            <a:endParaRPr lang="en-US"/>
          </a:p>
        </p:txBody>
      </p:sp>
      <p:sp>
        <p:nvSpPr>
          <p:cNvPr id="62" name="Freeform 61"/>
          <p:cNvSpPr>
            <a:spLocks/>
          </p:cNvSpPr>
          <p:nvPr/>
        </p:nvSpPr>
        <p:spPr bwMode="auto">
          <a:xfrm>
            <a:off x="5638800" y="2133600"/>
            <a:ext cx="1371600" cy="152400"/>
          </a:xfrm>
          <a:custGeom>
            <a:avLst/>
            <a:gdLst>
              <a:gd name="T0" fmla="*/ 0 w 723736"/>
              <a:gd name="T1" fmla="*/ 152400 h 983128"/>
              <a:gd name="T2" fmla="*/ 491707 w 723736"/>
              <a:gd name="T3" fmla="*/ 55033 h 983128"/>
              <a:gd name="T4" fmla="*/ 776378 w 723736"/>
              <a:gd name="T5" fmla="*/ 91017 h 983128"/>
              <a:gd name="T6" fmla="*/ 1371600 w 723736"/>
              <a:gd name="T7" fmla="*/ 0 h 983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3736" h="983128">
                <a:moveTo>
                  <a:pt x="0" y="983128"/>
                </a:moveTo>
                <a:lnTo>
                  <a:pt x="259453" y="355018"/>
                </a:lnTo>
                <a:lnTo>
                  <a:pt x="409662" y="587146"/>
                </a:lnTo>
                <a:lnTo>
                  <a:pt x="723736" y="0"/>
                </a:lnTo>
              </a:path>
            </a:pathLst>
          </a:custGeom>
          <a:noFill/>
          <a:ln w="38100" cap="flat" cmpd="sng">
            <a:solidFill>
              <a:srgbClr val="7F7F7F"/>
            </a:solidFill>
            <a:prstDash val="solid"/>
            <a:round/>
            <a:headEnd/>
            <a:tailEnd/>
          </a:ln>
          <a:effectLst>
            <a:outerShdw dist="23000" dir="5400000" rotWithShape="0">
              <a:srgbClr val="000000">
                <a:alpha val="34999"/>
              </a:srgbClr>
            </a:outerShdw>
          </a:effectLst>
        </p:spPr>
        <p:txBody>
          <a:bodyPr/>
          <a:lstStyle/>
          <a:p>
            <a:endParaRPr lang="en-US"/>
          </a:p>
        </p:txBody>
      </p:sp>
      <p:sp>
        <p:nvSpPr>
          <p:cNvPr id="63" name="Freeform 62"/>
          <p:cNvSpPr>
            <a:spLocks/>
          </p:cNvSpPr>
          <p:nvPr/>
        </p:nvSpPr>
        <p:spPr bwMode="auto">
          <a:xfrm flipV="1">
            <a:off x="5410200" y="2514600"/>
            <a:ext cx="762000" cy="762000"/>
          </a:xfrm>
          <a:custGeom>
            <a:avLst/>
            <a:gdLst>
              <a:gd name="T0" fmla="*/ 0 w 723736"/>
              <a:gd name="T1" fmla="*/ 762000 h 983128"/>
              <a:gd name="T2" fmla="*/ 273170 w 723736"/>
              <a:gd name="T3" fmla="*/ 275166 h 983128"/>
              <a:gd name="T4" fmla="*/ 431321 w 723736"/>
              <a:gd name="T5" fmla="*/ 455083 h 983128"/>
              <a:gd name="T6" fmla="*/ 762000 w 723736"/>
              <a:gd name="T7" fmla="*/ 0 h 983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3736" h="983128">
                <a:moveTo>
                  <a:pt x="0" y="983128"/>
                </a:moveTo>
                <a:lnTo>
                  <a:pt x="259453" y="355018"/>
                </a:lnTo>
                <a:lnTo>
                  <a:pt x="409662" y="587146"/>
                </a:lnTo>
                <a:lnTo>
                  <a:pt x="723736" y="0"/>
                </a:lnTo>
              </a:path>
            </a:pathLst>
          </a:custGeom>
          <a:noFill/>
          <a:ln w="38100" cap="flat" cmpd="sng">
            <a:solidFill>
              <a:srgbClr val="7F7F7F"/>
            </a:solidFill>
            <a:prstDash val="solid"/>
            <a:round/>
            <a:headEnd/>
            <a:tailEnd/>
          </a:ln>
          <a:effectLst>
            <a:outerShdw dist="23000" dir="5400000" rotWithShape="0">
              <a:srgbClr val="000000">
                <a:alpha val="34999"/>
              </a:srgbClr>
            </a:outerShdw>
          </a:effectLst>
        </p:spPr>
        <p:txBody>
          <a:bodyPr/>
          <a:lstStyle/>
          <a:p>
            <a:endParaRPr lang="en-US"/>
          </a:p>
        </p:txBody>
      </p:sp>
      <p:sp>
        <p:nvSpPr>
          <p:cNvPr id="64" name="Freeform 63"/>
          <p:cNvSpPr>
            <a:spLocks/>
          </p:cNvSpPr>
          <p:nvPr/>
        </p:nvSpPr>
        <p:spPr bwMode="auto">
          <a:xfrm>
            <a:off x="6629400" y="2590800"/>
            <a:ext cx="609600" cy="609600"/>
          </a:xfrm>
          <a:custGeom>
            <a:avLst/>
            <a:gdLst>
              <a:gd name="T0" fmla="*/ 0 w 723736"/>
              <a:gd name="T1" fmla="*/ 609600 h 983128"/>
              <a:gd name="T2" fmla="*/ 218536 w 723736"/>
              <a:gd name="T3" fmla="*/ 220133 h 983128"/>
              <a:gd name="T4" fmla="*/ 345057 w 723736"/>
              <a:gd name="T5" fmla="*/ 364067 h 983128"/>
              <a:gd name="T6" fmla="*/ 609600 w 723736"/>
              <a:gd name="T7" fmla="*/ 0 h 983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3736" h="983128">
                <a:moveTo>
                  <a:pt x="0" y="983128"/>
                </a:moveTo>
                <a:lnTo>
                  <a:pt x="259453" y="355018"/>
                </a:lnTo>
                <a:lnTo>
                  <a:pt x="409662" y="587146"/>
                </a:lnTo>
                <a:lnTo>
                  <a:pt x="723736" y="0"/>
                </a:lnTo>
              </a:path>
            </a:pathLst>
          </a:custGeom>
          <a:noFill/>
          <a:ln w="38100" cap="flat" cmpd="sng">
            <a:solidFill>
              <a:srgbClr val="7F7F7F"/>
            </a:solidFill>
            <a:prstDash val="solid"/>
            <a:round/>
            <a:headEnd/>
            <a:tailEnd/>
          </a:ln>
          <a:effectLst>
            <a:outerShdw dist="23000" dir="5400000" rotWithShape="0">
              <a:srgbClr val="000000">
                <a:alpha val="34999"/>
              </a:srgbClr>
            </a:outerShdw>
          </a:effectLst>
        </p:spPr>
        <p:txBody>
          <a:bodyPr/>
          <a:lstStyle/>
          <a:p>
            <a:endParaRPr lang="en-US"/>
          </a:p>
        </p:txBody>
      </p:sp>
      <p:grpSp>
        <p:nvGrpSpPr>
          <p:cNvPr id="11" name="Group 103"/>
          <p:cNvGrpSpPr>
            <a:grpSpLocks/>
          </p:cNvGrpSpPr>
          <p:nvPr/>
        </p:nvGrpSpPr>
        <p:grpSpPr bwMode="auto">
          <a:xfrm>
            <a:off x="7646988" y="1371600"/>
            <a:ext cx="1497012" cy="1236663"/>
            <a:chOff x="6625131" y="2677631"/>
            <a:chExt cx="2819302" cy="2328492"/>
          </a:xfrm>
        </p:grpSpPr>
        <p:pic>
          <p:nvPicPr>
            <p:cNvPr id="18470" name="Picture 104"/>
            <p:cNvPicPr>
              <a:picLocks noChangeAspect="1"/>
            </p:cNvPicPr>
            <p:nvPr/>
          </p:nvPicPr>
          <p:blipFill>
            <a:blip r:embed="rId2" cstate="print"/>
            <a:srcRect/>
            <a:stretch>
              <a:fillRect/>
            </a:stretch>
          </p:blipFill>
          <p:spPr bwMode="auto">
            <a:xfrm>
              <a:off x="6625131" y="2677631"/>
              <a:ext cx="2819302" cy="2328492"/>
            </a:xfrm>
            <a:prstGeom prst="rect">
              <a:avLst/>
            </a:prstGeom>
            <a:noFill/>
            <a:ln w="9525">
              <a:noFill/>
              <a:miter lim="800000"/>
              <a:headEnd/>
              <a:tailEnd/>
            </a:ln>
          </p:spPr>
        </p:pic>
        <p:pic>
          <p:nvPicPr>
            <p:cNvPr id="18471" name="Picture 105"/>
            <p:cNvPicPr>
              <a:picLocks noChangeAspect="1"/>
            </p:cNvPicPr>
            <p:nvPr/>
          </p:nvPicPr>
          <p:blipFill>
            <a:blip r:embed="rId3" cstate="print"/>
            <a:srcRect/>
            <a:stretch>
              <a:fillRect/>
            </a:stretch>
          </p:blipFill>
          <p:spPr bwMode="auto">
            <a:xfrm>
              <a:off x="7349279" y="3211854"/>
              <a:ext cx="814064" cy="814064"/>
            </a:xfrm>
            <a:prstGeom prst="rect">
              <a:avLst/>
            </a:prstGeom>
            <a:noFill/>
            <a:ln w="9525">
              <a:noFill/>
              <a:miter lim="800000"/>
              <a:headEnd/>
              <a:tailEnd/>
            </a:ln>
          </p:spPr>
        </p:pic>
      </p:grpSp>
      <p:sp>
        <p:nvSpPr>
          <p:cNvPr id="77" name="Freeform 76"/>
          <p:cNvSpPr>
            <a:spLocks/>
          </p:cNvSpPr>
          <p:nvPr/>
        </p:nvSpPr>
        <p:spPr bwMode="auto">
          <a:xfrm rot="15755907">
            <a:off x="2647158" y="4988456"/>
            <a:ext cx="914400" cy="609600"/>
          </a:xfrm>
          <a:custGeom>
            <a:avLst/>
            <a:gdLst>
              <a:gd name="T0" fmla="*/ 0 w 723736"/>
              <a:gd name="T1" fmla="*/ 609600 h 983128"/>
              <a:gd name="T2" fmla="*/ 327804 w 723736"/>
              <a:gd name="T3" fmla="*/ 220133 h 983128"/>
              <a:gd name="T4" fmla="*/ 517585 w 723736"/>
              <a:gd name="T5" fmla="*/ 364067 h 983128"/>
              <a:gd name="T6" fmla="*/ 914400 w 723736"/>
              <a:gd name="T7" fmla="*/ 0 h 983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3736" h="983128">
                <a:moveTo>
                  <a:pt x="0" y="983128"/>
                </a:moveTo>
                <a:lnTo>
                  <a:pt x="259453" y="355018"/>
                </a:lnTo>
                <a:lnTo>
                  <a:pt x="409662" y="587146"/>
                </a:lnTo>
                <a:lnTo>
                  <a:pt x="723736" y="0"/>
                </a:lnTo>
              </a:path>
            </a:pathLst>
          </a:custGeom>
          <a:noFill/>
          <a:ln w="25400" cap="flat" cmpd="sng">
            <a:solidFill>
              <a:srgbClr val="59C1FF"/>
            </a:solidFill>
            <a:prstDash val="solid"/>
            <a:round/>
            <a:headEnd/>
            <a:tailEnd/>
          </a:ln>
          <a:effectLst>
            <a:outerShdw dist="20000" dir="5400000" rotWithShape="0">
              <a:srgbClr val="000000">
                <a:alpha val="37999"/>
              </a:srgbClr>
            </a:outerShdw>
          </a:effectLst>
        </p:spPr>
        <p:txBody>
          <a:bodyPr/>
          <a:lstStyle/>
          <a:p>
            <a:endParaRPr lang="en-US"/>
          </a:p>
        </p:txBody>
      </p:sp>
      <p:grpSp>
        <p:nvGrpSpPr>
          <p:cNvPr id="78" name="Group 77"/>
          <p:cNvGrpSpPr/>
          <p:nvPr/>
        </p:nvGrpSpPr>
        <p:grpSpPr>
          <a:xfrm>
            <a:off x="3200400" y="5486400"/>
            <a:ext cx="1533832" cy="990600"/>
            <a:chOff x="5715000" y="2609850"/>
            <a:chExt cx="1533832" cy="990600"/>
          </a:xfrm>
        </p:grpSpPr>
        <p:pic>
          <p:nvPicPr>
            <p:cNvPr id="79" name="Picture 78" descr="http://www.jamcopters.cz/images/products/normal/hexacopter-f550-dji-arf-178.png"/>
            <p:cNvPicPr>
              <a:picLocks noChangeAspect="1" noChangeArrowheads="1"/>
            </p:cNvPicPr>
            <p:nvPr/>
          </p:nvPicPr>
          <p:blipFill>
            <a:blip r:embed="rId4" cstate="print">
              <a:clrChange>
                <a:clrFrom>
                  <a:srgbClr val="FEFEFE"/>
                </a:clrFrom>
                <a:clrTo>
                  <a:srgbClr val="FEFEFE">
                    <a:alpha val="0"/>
                  </a:srgbClr>
                </a:clrTo>
              </a:clrChange>
            </a:blip>
            <a:srcRect l="1962" t="8136" r="3860" b="7797"/>
            <a:stretch>
              <a:fillRect/>
            </a:stretch>
          </p:blipFill>
          <p:spPr bwMode="auto">
            <a:xfrm>
              <a:off x="5715000" y="2609850"/>
              <a:ext cx="1533832" cy="990600"/>
            </a:xfrm>
            <a:prstGeom prst="rect">
              <a:avLst/>
            </a:prstGeom>
            <a:noFill/>
          </p:spPr>
        </p:pic>
        <p:pic>
          <p:nvPicPr>
            <p:cNvPr id="80"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43600" y="2743200"/>
              <a:ext cx="1000124" cy="552450"/>
            </a:xfrm>
            <a:prstGeom prst="rect">
              <a:avLst/>
            </a:prstGeom>
            <a:noFill/>
            <a:ln w="9525">
              <a:noFill/>
              <a:miter lim="800000"/>
              <a:headEnd/>
              <a:tailEnd/>
            </a:ln>
          </p:spPr>
        </p:pic>
      </p:grpSp>
      <p:sp>
        <p:nvSpPr>
          <p:cNvPr id="81" name="Freeform 80"/>
          <p:cNvSpPr>
            <a:spLocks/>
          </p:cNvSpPr>
          <p:nvPr/>
        </p:nvSpPr>
        <p:spPr bwMode="auto">
          <a:xfrm>
            <a:off x="4933158" y="5445655"/>
            <a:ext cx="914400" cy="609600"/>
          </a:xfrm>
          <a:custGeom>
            <a:avLst/>
            <a:gdLst>
              <a:gd name="T0" fmla="*/ 0 w 723736"/>
              <a:gd name="T1" fmla="*/ 609600 h 983128"/>
              <a:gd name="T2" fmla="*/ 327804 w 723736"/>
              <a:gd name="T3" fmla="*/ 220133 h 983128"/>
              <a:gd name="T4" fmla="*/ 517585 w 723736"/>
              <a:gd name="T5" fmla="*/ 364067 h 983128"/>
              <a:gd name="T6" fmla="*/ 914400 w 723736"/>
              <a:gd name="T7" fmla="*/ 0 h 983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3736" h="983128">
                <a:moveTo>
                  <a:pt x="0" y="983128"/>
                </a:moveTo>
                <a:lnTo>
                  <a:pt x="259453" y="355018"/>
                </a:lnTo>
                <a:lnTo>
                  <a:pt x="409662" y="587146"/>
                </a:lnTo>
                <a:lnTo>
                  <a:pt x="723736" y="0"/>
                </a:lnTo>
              </a:path>
            </a:pathLst>
          </a:custGeom>
          <a:noFill/>
          <a:ln w="25400" cap="flat" cmpd="sng">
            <a:solidFill>
              <a:srgbClr val="59C1FF"/>
            </a:solidFill>
            <a:prstDash val="solid"/>
            <a:round/>
            <a:headEnd/>
            <a:tailEnd/>
          </a:ln>
          <a:effectLst>
            <a:outerShdw dist="20000" dir="5400000" rotWithShape="0">
              <a:srgbClr val="000000">
                <a:alpha val="37999"/>
              </a:srgbClr>
            </a:outerShdw>
          </a:effectLst>
        </p:spPr>
        <p:txBody>
          <a:bodyPr/>
          <a:lstStyle/>
          <a:p>
            <a:endParaRPr lang="en-US"/>
          </a:p>
        </p:txBody>
      </p:sp>
      <p:grpSp>
        <p:nvGrpSpPr>
          <p:cNvPr id="82" name="Group 81"/>
          <p:cNvGrpSpPr/>
          <p:nvPr/>
        </p:nvGrpSpPr>
        <p:grpSpPr>
          <a:xfrm>
            <a:off x="7315200" y="4038600"/>
            <a:ext cx="1533832" cy="990600"/>
            <a:chOff x="5715000" y="2609850"/>
            <a:chExt cx="1533832" cy="990600"/>
          </a:xfrm>
        </p:grpSpPr>
        <p:pic>
          <p:nvPicPr>
            <p:cNvPr id="83" name="Picture 82" descr="http://www.jamcopters.cz/images/products/normal/hexacopter-f550-dji-arf-178.png"/>
            <p:cNvPicPr>
              <a:picLocks noChangeAspect="1" noChangeArrowheads="1"/>
            </p:cNvPicPr>
            <p:nvPr/>
          </p:nvPicPr>
          <p:blipFill>
            <a:blip r:embed="rId4" cstate="print">
              <a:clrChange>
                <a:clrFrom>
                  <a:srgbClr val="FEFEFE"/>
                </a:clrFrom>
                <a:clrTo>
                  <a:srgbClr val="FEFEFE">
                    <a:alpha val="0"/>
                  </a:srgbClr>
                </a:clrTo>
              </a:clrChange>
            </a:blip>
            <a:srcRect l="1962" t="8136" r="3860" b="7797"/>
            <a:stretch>
              <a:fillRect/>
            </a:stretch>
          </p:blipFill>
          <p:spPr bwMode="auto">
            <a:xfrm>
              <a:off x="5715000" y="2609850"/>
              <a:ext cx="1533832" cy="990600"/>
            </a:xfrm>
            <a:prstGeom prst="rect">
              <a:avLst/>
            </a:prstGeom>
            <a:noFill/>
          </p:spPr>
        </p:pic>
        <p:pic>
          <p:nvPicPr>
            <p:cNvPr id="8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43600" y="2743200"/>
              <a:ext cx="1000124" cy="552450"/>
            </a:xfrm>
            <a:prstGeom prst="rect">
              <a:avLst/>
            </a:prstGeom>
            <a:noFill/>
            <a:ln w="9525">
              <a:noFill/>
              <a:miter lim="800000"/>
              <a:headEnd/>
              <a:tailEnd/>
            </a:ln>
          </p:spPr>
        </p:pic>
      </p:grpSp>
      <p:grpSp>
        <p:nvGrpSpPr>
          <p:cNvPr id="85" name="Group 84"/>
          <p:cNvGrpSpPr/>
          <p:nvPr/>
        </p:nvGrpSpPr>
        <p:grpSpPr>
          <a:xfrm>
            <a:off x="0" y="2895600"/>
            <a:ext cx="1533832" cy="990600"/>
            <a:chOff x="5715000" y="2609850"/>
            <a:chExt cx="1533832" cy="990600"/>
          </a:xfrm>
        </p:grpSpPr>
        <p:pic>
          <p:nvPicPr>
            <p:cNvPr id="86" name="Picture 85" descr="http://www.jamcopters.cz/images/products/normal/hexacopter-f550-dji-arf-178.png"/>
            <p:cNvPicPr>
              <a:picLocks noChangeAspect="1" noChangeArrowheads="1"/>
            </p:cNvPicPr>
            <p:nvPr/>
          </p:nvPicPr>
          <p:blipFill>
            <a:blip r:embed="rId4" cstate="print">
              <a:clrChange>
                <a:clrFrom>
                  <a:srgbClr val="FEFEFE"/>
                </a:clrFrom>
                <a:clrTo>
                  <a:srgbClr val="FEFEFE">
                    <a:alpha val="0"/>
                  </a:srgbClr>
                </a:clrTo>
              </a:clrChange>
            </a:blip>
            <a:srcRect l="1962" t="8136" r="3860" b="7797"/>
            <a:stretch>
              <a:fillRect/>
            </a:stretch>
          </p:blipFill>
          <p:spPr bwMode="auto">
            <a:xfrm>
              <a:off x="5715000" y="2609850"/>
              <a:ext cx="1533832" cy="990600"/>
            </a:xfrm>
            <a:prstGeom prst="rect">
              <a:avLst/>
            </a:prstGeom>
            <a:noFill/>
          </p:spPr>
        </p:pic>
        <p:pic>
          <p:nvPicPr>
            <p:cNvPr id="87"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43600" y="2743200"/>
              <a:ext cx="1000124" cy="552450"/>
            </a:xfrm>
            <a:prstGeom prst="rect">
              <a:avLst/>
            </a:prstGeom>
            <a:noFill/>
            <a:ln w="9525">
              <a:noFill/>
              <a:miter lim="800000"/>
              <a:headEnd/>
              <a:tailEnd/>
            </a:ln>
          </p:spPr>
        </p:pic>
      </p:grpSp>
      <p:sp>
        <p:nvSpPr>
          <p:cNvPr id="90" name="Freeform 89"/>
          <p:cNvSpPr/>
          <p:nvPr/>
        </p:nvSpPr>
        <p:spPr bwMode="auto">
          <a:xfrm>
            <a:off x="956930" y="4476307"/>
            <a:ext cx="1743740" cy="1424763"/>
          </a:xfrm>
          <a:custGeom>
            <a:avLst/>
            <a:gdLst>
              <a:gd name="connsiteX0" fmla="*/ 0 w 1743740"/>
              <a:gd name="connsiteY0" fmla="*/ 0 h 1424763"/>
              <a:gd name="connsiteX1" fmla="*/ 457200 w 1743740"/>
              <a:gd name="connsiteY1" fmla="*/ 754912 h 1424763"/>
              <a:gd name="connsiteX2" fmla="*/ 1743740 w 1743740"/>
              <a:gd name="connsiteY2" fmla="*/ 1424763 h 1424763"/>
            </a:gdLst>
            <a:ahLst/>
            <a:cxnLst>
              <a:cxn ang="0">
                <a:pos x="connsiteX0" y="connsiteY0"/>
              </a:cxn>
              <a:cxn ang="0">
                <a:pos x="connsiteX1" y="connsiteY1"/>
              </a:cxn>
              <a:cxn ang="0">
                <a:pos x="connsiteX2" y="connsiteY2"/>
              </a:cxn>
            </a:cxnLst>
            <a:rect l="l" t="t" r="r" b="b"/>
            <a:pathLst>
              <a:path w="1743740" h="1424763">
                <a:moveTo>
                  <a:pt x="0" y="0"/>
                </a:moveTo>
                <a:cubicBezTo>
                  <a:pt x="83288" y="258725"/>
                  <a:pt x="166577" y="517451"/>
                  <a:pt x="457200" y="754912"/>
                </a:cubicBezTo>
                <a:cubicBezTo>
                  <a:pt x="747823" y="992373"/>
                  <a:pt x="1245781" y="1208568"/>
                  <a:pt x="1743740" y="1424763"/>
                </a:cubicBezTo>
              </a:path>
            </a:pathLst>
          </a:custGeom>
          <a:noFill/>
          <a:ln w="57150" cap="flat" cmpd="sng" algn="ctr">
            <a:solidFill>
              <a:srgbClr val="CC33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1" name="Freeform 90"/>
          <p:cNvSpPr/>
          <p:nvPr/>
        </p:nvSpPr>
        <p:spPr bwMode="auto">
          <a:xfrm>
            <a:off x="4799418" y="5257800"/>
            <a:ext cx="3201582" cy="1079500"/>
          </a:xfrm>
          <a:custGeom>
            <a:avLst/>
            <a:gdLst>
              <a:gd name="connsiteX0" fmla="*/ 0 w 1743740"/>
              <a:gd name="connsiteY0" fmla="*/ 0 h 1424763"/>
              <a:gd name="connsiteX1" fmla="*/ 457200 w 1743740"/>
              <a:gd name="connsiteY1" fmla="*/ 754912 h 1424763"/>
              <a:gd name="connsiteX2" fmla="*/ 1743740 w 1743740"/>
              <a:gd name="connsiteY2" fmla="*/ 1424763 h 1424763"/>
              <a:gd name="connsiteX0" fmla="*/ 0 w 1676400"/>
              <a:gd name="connsiteY0" fmla="*/ 0 h 818412"/>
              <a:gd name="connsiteX1" fmla="*/ 457200 w 1676400"/>
              <a:gd name="connsiteY1" fmla="*/ 754912 h 818412"/>
              <a:gd name="connsiteX2" fmla="*/ 1676400 w 1676400"/>
              <a:gd name="connsiteY2" fmla="*/ 381000 h 818412"/>
              <a:gd name="connsiteX0" fmla="*/ 1143000 w 2819400"/>
              <a:gd name="connsiteY0" fmla="*/ 0 h 1573619"/>
              <a:gd name="connsiteX1" fmla="*/ 76200 w 2819400"/>
              <a:gd name="connsiteY1" fmla="*/ 1447800 h 1573619"/>
              <a:gd name="connsiteX2" fmla="*/ 1600200 w 2819400"/>
              <a:gd name="connsiteY2" fmla="*/ 754912 h 1573619"/>
              <a:gd name="connsiteX3" fmla="*/ 2819400 w 2819400"/>
              <a:gd name="connsiteY3" fmla="*/ 381000 h 1573619"/>
              <a:gd name="connsiteX0" fmla="*/ 1181 w 3582581"/>
              <a:gd name="connsiteY0" fmla="*/ 1206795 h 1385776"/>
              <a:gd name="connsiteX1" fmla="*/ 839381 w 3582581"/>
              <a:gd name="connsiteY1" fmla="*/ 1282995 h 1385776"/>
              <a:gd name="connsiteX2" fmla="*/ 2363381 w 3582581"/>
              <a:gd name="connsiteY2" fmla="*/ 590107 h 1385776"/>
              <a:gd name="connsiteX3" fmla="*/ 3582581 w 3582581"/>
              <a:gd name="connsiteY3" fmla="*/ 216195 h 1385776"/>
              <a:gd name="connsiteX0" fmla="*/ 1181 w 3582581"/>
              <a:gd name="connsiteY0" fmla="*/ 990600 h 1169581"/>
              <a:gd name="connsiteX1" fmla="*/ 839381 w 3582581"/>
              <a:gd name="connsiteY1" fmla="*/ 1066800 h 1169581"/>
              <a:gd name="connsiteX2" fmla="*/ 2363381 w 3582581"/>
              <a:gd name="connsiteY2" fmla="*/ 373912 h 1169581"/>
              <a:gd name="connsiteX3" fmla="*/ 3582581 w 3582581"/>
              <a:gd name="connsiteY3" fmla="*/ 0 h 1169581"/>
              <a:gd name="connsiteX0" fmla="*/ 1181 w 3582581"/>
              <a:gd name="connsiteY0" fmla="*/ 990600 h 1231900"/>
              <a:gd name="connsiteX1" fmla="*/ 839381 w 3582581"/>
              <a:gd name="connsiteY1" fmla="*/ 1066800 h 1231900"/>
              <a:gd name="connsiteX2" fmla="*/ 3582581 w 3582581"/>
              <a:gd name="connsiteY2" fmla="*/ 0 h 1231900"/>
              <a:gd name="connsiteX0" fmla="*/ 1181 w 3582581"/>
              <a:gd name="connsiteY0" fmla="*/ 990600 h 1079498"/>
              <a:gd name="connsiteX1" fmla="*/ 1982382 w 3582581"/>
              <a:gd name="connsiteY1" fmla="*/ 914398 h 1079498"/>
              <a:gd name="connsiteX2" fmla="*/ 3582581 w 3582581"/>
              <a:gd name="connsiteY2" fmla="*/ 0 h 1079498"/>
              <a:gd name="connsiteX0" fmla="*/ 1181 w 3201582"/>
              <a:gd name="connsiteY0" fmla="*/ 990602 h 1079500"/>
              <a:gd name="connsiteX1" fmla="*/ 1982382 w 3201582"/>
              <a:gd name="connsiteY1" fmla="*/ 914400 h 1079500"/>
              <a:gd name="connsiteX2" fmla="*/ 3201582 w 3201582"/>
              <a:gd name="connsiteY2" fmla="*/ 0 h 1079500"/>
              <a:gd name="connsiteX0" fmla="*/ 1181 w 3201582"/>
              <a:gd name="connsiteY0" fmla="*/ 990602 h 1079500"/>
              <a:gd name="connsiteX1" fmla="*/ 1982382 w 3201582"/>
              <a:gd name="connsiteY1" fmla="*/ 914400 h 1079500"/>
              <a:gd name="connsiteX2" fmla="*/ 3201582 w 3201582"/>
              <a:gd name="connsiteY2" fmla="*/ 0 h 1079500"/>
            </a:gdLst>
            <a:ahLst/>
            <a:cxnLst>
              <a:cxn ang="0">
                <a:pos x="connsiteX0" y="connsiteY0"/>
              </a:cxn>
              <a:cxn ang="0">
                <a:pos x="connsiteX1" y="connsiteY1"/>
              </a:cxn>
              <a:cxn ang="0">
                <a:pos x="connsiteX2" y="connsiteY2"/>
              </a:cxn>
            </a:cxnLst>
            <a:rect l="l" t="t" r="r" b="b"/>
            <a:pathLst>
              <a:path w="3201582" h="1079500">
                <a:moveTo>
                  <a:pt x="1181" y="990602"/>
                </a:moveTo>
                <a:cubicBezTo>
                  <a:pt x="0" y="991193"/>
                  <a:pt x="1448982" y="1079500"/>
                  <a:pt x="1982382" y="914400"/>
                </a:cubicBezTo>
                <a:cubicBezTo>
                  <a:pt x="2515782" y="749300"/>
                  <a:pt x="2998677" y="488064"/>
                  <a:pt x="3201582" y="0"/>
                </a:cubicBezTo>
              </a:path>
            </a:pathLst>
          </a:custGeom>
          <a:noFill/>
          <a:ln w="57150" cap="flat" cmpd="sng" algn="ctr">
            <a:solidFill>
              <a:srgbClr val="CC33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 API</a:t>
            </a:r>
            <a:endParaRPr lang="en-US" dirty="0"/>
          </a:p>
        </p:txBody>
      </p:sp>
      <p:sp>
        <p:nvSpPr>
          <p:cNvPr id="3" name="Content Placeholder 2"/>
          <p:cNvSpPr>
            <a:spLocks noGrp="1"/>
          </p:cNvSpPr>
          <p:nvPr>
            <p:ph idx="1"/>
          </p:nvPr>
        </p:nvSpPr>
        <p:spPr>
          <a:xfrm>
            <a:off x="457200" y="1600200"/>
            <a:ext cx="8229600" cy="2362200"/>
          </a:xfrm>
        </p:spPr>
        <p:txBody>
          <a:bodyPr/>
          <a:lstStyle/>
          <a:p>
            <a:r>
              <a:rPr lang="en-US" sz="2000" dirty="0" smtClean="0"/>
              <a:t>Allows the mobile nodes to send sensor data to </a:t>
            </a:r>
            <a:r>
              <a:rPr lang="en-US" sz="2000" dirty="0" err="1" smtClean="0"/>
              <a:t>CentMesh</a:t>
            </a:r>
            <a:r>
              <a:rPr lang="en-US" sz="2000" dirty="0" smtClean="0"/>
              <a:t> nodes;</a:t>
            </a:r>
          </a:p>
          <a:p>
            <a:r>
              <a:rPr lang="en-US" sz="2000" dirty="0" smtClean="0"/>
              <a:t>Allows for delay tolerant reporting; </a:t>
            </a:r>
          </a:p>
          <a:p>
            <a:r>
              <a:rPr lang="en-US" sz="2000" dirty="0" smtClean="0"/>
              <a:t>Allows for having zero, one or more connections from a drone to a mesh node at any one time;</a:t>
            </a:r>
          </a:p>
          <a:p>
            <a:r>
              <a:rPr lang="en-US" sz="2000" dirty="0" smtClean="0"/>
              <a:t>Details on the protocol not needed for the challenge</a:t>
            </a:r>
          </a:p>
          <a:p>
            <a:endParaRPr lang="en-US" sz="20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42</a:t>
            </a:fld>
            <a:endParaRPr lang="en-US" dirty="0"/>
          </a:p>
        </p:txBody>
      </p:sp>
      <p:grpSp>
        <p:nvGrpSpPr>
          <p:cNvPr id="5" name="Group 6"/>
          <p:cNvGrpSpPr>
            <a:grpSpLocks/>
          </p:cNvGrpSpPr>
          <p:nvPr/>
        </p:nvGrpSpPr>
        <p:grpSpPr bwMode="auto">
          <a:xfrm>
            <a:off x="5854700" y="4114800"/>
            <a:ext cx="393700" cy="750888"/>
            <a:chOff x="3886200" y="2362200"/>
            <a:chExt cx="685800" cy="1310640"/>
          </a:xfrm>
        </p:grpSpPr>
        <p:sp>
          <p:nvSpPr>
            <p:cNvPr id="6" name="Can 13"/>
            <p:cNvSpPr>
              <a:spLocks noChangeArrowheads="1"/>
            </p:cNvSpPr>
            <p:nvPr/>
          </p:nvSpPr>
          <p:spPr bwMode="auto">
            <a:xfrm>
              <a:off x="40386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7" name="Can 14"/>
            <p:cNvSpPr>
              <a:spLocks noChangeArrowheads="1"/>
            </p:cNvSpPr>
            <p:nvPr/>
          </p:nvSpPr>
          <p:spPr bwMode="auto">
            <a:xfrm>
              <a:off x="4343400" y="3337560"/>
              <a:ext cx="76200" cy="335280"/>
            </a:xfrm>
            <a:prstGeom prst="can">
              <a:avLst>
                <a:gd name="adj" fmla="val 24994"/>
              </a:avLst>
            </a:prstGeom>
            <a:solidFill>
              <a:schemeClr val="accent1"/>
            </a:solidFill>
            <a:ln w="12700">
              <a:solidFill>
                <a:schemeClr val="tx1"/>
              </a:solidFill>
              <a:round/>
              <a:headEnd/>
              <a:tailEnd/>
            </a:ln>
          </p:spPr>
          <p:txBody>
            <a:bodyPr/>
            <a:lstStyle/>
            <a:p>
              <a:endParaRPr lang="en-US"/>
            </a:p>
          </p:txBody>
        </p:sp>
        <p:sp>
          <p:nvSpPr>
            <p:cNvPr id="8" name="Cube 15"/>
            <p:cNvSpPr>
              <a:spLocks noChangeArrowheads="1"/>
            </p:cNvSpPr>
            <p:nvPr/>
          </p:nvSpPr>
          <p:spPr bwMode="auto">
            <a:xfrm>
              <a:off x="3886200" y="2819400"/>
              <a:ext cx="685800" cy="533400"/>
            </a:xfrm>
            <a:prstGeom prst="cube">
              <a:avLst>
                <a:gd name="adj" fmla="val 12199"/>
              </a:avLst>
            </a:prstGeom>
            <a:solidFill>
              <a:schemeClr val="accent1"/>
            </a:solidFill>
            <a:ln w="12700">
              <a:solidFill>
                <a:schemeClr val="tx1"/>
              </a:solidFill>
              <a:round/>
              <a:headEnd/>
              <a:tailEnd/>
            </a:ln>
          </p:spPr>
          <p:txBody>
            <a:bodyPr/>
            <a:lstStyle/>
            <a:p>
              <a:endParaRPr lang="en-US"/>
            </a:p>
          </p:txBody>
        </p:sp>
        <p:sp>
          <p:nvSpPr>
            <p:cNvPr id="9" name="Can 16"/>
            <p:cNvSpPr>
              <a:spLocks noChangeArrowheads="1"/>
            </p:cNvSpPr>
            <p:nvPr/>
          </p:nvSpPr>
          <p:spPr bwMode="auto">
            <a:xfrm>
              <a:off x="40386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sp>
          <p:nvSpPr>
            <p:cNvPr id="10" name="Can 17"/>
            <p:cNvSpPr>
              <a:spLocks noChangeArrowheads="1"/>
            </p:cNvSpPr>
            <p:nvPr/>
          </p:nvSpPr>
          <p:spPr bwMode="auto">
            <a:xfrm>
              <a:off x="4343400" y="2362200"/>
              <a:ext cx="76200" cy="533400"/>
            </a:xfrm>
            <a:prstGeom prst="can">
              <a:avLst>
                <a:gd name="adj" fmla="val 24986"/>
              </a:avLst>
            </a:prstGeom>
            <a:solidFill>
              <a:schemeClr val="accent1"/>
            </a:solidFill>
            <a:ln w="12700">
              <a:solidFill>
                <a:schemeClr val="tx1"/>
              </a:solidFill>
              <a:round/>
              <a:headEnd/>
              <a:tailEnd/>
            </a:ln>
          </p:spPr>
          <p:txBody>
            <a:bodyPr/>
            <a:lstStyle/>
            <a:p>
              <a:endParaRPr lang="en-US"/>
            </a:p>
          </p:txBody>
        </p:sp>
      </p:grpSp>
      <p:sp>
        <p:nvSpPr>
          <p:cNvPr id="11" name="Freeform 10"/>
          <p:cNvSpPr>
            <a:spLocks/>
          </p:cNvSpPr>
          <p:nvPr/>
        </p:nvSpPr>
        <p:spPr bwMode="auto">
          <a:xfrm>
            <a:off x="3036888" y="4267200"/>
            <a:ext cx="2678112" cy="369888"/>
          </a:xfrm>
          <a:custGeom>
            <a:avLst/>
            <a:gdLst>
              <a:gd name="T0" fmla="*/ 0 w 723736"/>
              <a:gd name="T1" fmla="*/ 369888 h 983128"/>
              <a:gd name="T2" fmla="*/ 960080 w 723736"/>
              <a:gd name="T3" fmla="*/ 133570 h 983128"/>
              <a:gd name="T4" fmla="*/ 1515913 w 723736"/>
              <a:gd name="T5" fmla="*/ 220905 h 983128"/>
              <a:gd name="T6" fmla="*/ 2678112 w 723736"/>
              <a:gd name="T7" fmla="*/ 0 h 983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3736" h="983128">
                <a:moveTo>
                  <a:pt x="0" y="983128"/>
                </a:moveTo>
                <a:lnTo>
                  <a:pt x="259453" y="355018"/>
                </a:lnTo>
                <a:lnTo>
                  <a:pt x="409662" y="587146"/>
                </a:lnTo>
                <a:lnTo>
                  <a:pt x="723736" y="0"/>
                </a:lnTo>
              </a:path>
            </a:pathLst>
          </a:custGeom>
          <a:noFill/>
          <a:ln w="25400" cap="flat" cmpd="sng">
            <a:solidFill>
              <a:srgbClr val="59C1FF"/>
            </a:solidFill>
            <a:prstDash val="solid"/>
            <a:round/>
            <a:headEnd/>
            <a:tailEnd/>
          </a:ln>
          <a:effectLst>
            <a:outerShdw dist="20000" dir="5400000" rotWithShape="0">
              <a:srgbClr val="000000">
                <a:alpha val="37999"/>
              </a:srgbClr>
            </a:outerShdw>
          </a:effectLst>
        </p:spPr>
        <p:txBody>
          <a:bodyPr/>
          <a:lstStyle/>
          <a:p>
            <a:endParaRPr lang="en-US"/>
          </a:p>
        </p:txBody>
      </p:sp>
      <p:sp>
        <p:nvSpPr>
          <p:cNvPr id="12" name="Rounded Rectangle 20"/>
          <p:cNvSpPr>
            <a:spLocks noChangeArrowheads="1"/>
          </p:cNvSpPr>
          <p:nvPr/>
        </p:nvSpPr>
        <p:spPr bwMode="auto">
          <a:xfrm>
            <a:off x="1447800" y="5029200"/>
            <a:ext cx="2286000" cy="1524000"/>
          </a:xfrm>
          <a:prstGeom prst="roundRect">
            <a:avLst>
              <a:gd name="adj" fmla="val 16667"/>
            </a:avLst>
          </a:prstGeom>
          <a:solidFill>
            <a:schemeClr val="accent1"/>
          </a:solidFill>
          <a:ln w="12700">
            <a:solidFill>
              <a:schemeClr val="tx1"/>
            </a:solidFill>
            <a:round/>
            <a:headEnd/>
            <a:tailEnd/>
          </a:ln>
        </p:spPr>
        <p:txBody>
          <a:bodyPr/>
          <a:lstStyle/>
          <a:p>
            <a:endParaRPr lang="en-US"/>
          </a:p>
        </p:txBody>
      </p:sp>
      <p:sp>
        <p:nvSpPr>
          <p:cNvPr id="13" name="Rounded Rectangle 21"/>
          <p:cNvSpPr>
            <a:spLocks noChangeArrowheads="1"/>
          </p:cNvSpPr>
          <p:nvPr/>
        </p:nvSpPr>
        <p:spPr bwMode="auto">
          <a:xfrm>
            <a:off x="5181600" y="5029200"/>
            <a:ext cx="1752600" cy="1524000"/>
          </a:xfrm>
          <a:prstGeom prst="roundRect">
            <a:avLst>
              <a:gd name="adj" fmla="val 16667"/>
            </a:avLst>
          </a:prstGeom>
          <a:solidFill>
            <a:schemeClr val="accent1"/>
          </a:solidFill>
          <a:ln w="12700">
            <a:solidFill>
              <a:schemeClr val="tx1"/>
            </a:solidFill>
            <a:round/>
            <a:headEnd/>
            <a:tailEnd/>
          </a:ln>
        </p:spPr>
        <p:txBody>
          <a:bodyPr/>
          <a:lstStyle/>
          <a:p>
            <a:endParaRPr lang="en-US"/>
          </a:p>
        </p:txBody>
      </p:sp>
      <p:sp>
        <p:nvSpPr>
          <p:cNvPr id="14" name="Rectangle 13"/>
          <p:cNvSpPr/>
          <p:nvPr/>
        </p:nvSpPr>
        <p:spPr bwMode="auto">
          <a:xfrm>
            <a:off x="5181600" y="5410200"/>
            <a:ext cx="457200" cy="8382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latin typeface="Times New Roman" pitchFamily="-112" charset="0"/>
            </a:endParaRPr>
          </a:p>
        </p:txBody>
      </p:sp>
      <p:sp>
        <p:nvSpPr>
          <p:cNvPr id="15" name="Rectangle 14"/>
          <p:cNvSpPr/>
          <p:nvPr/>
        </p:nvSpPr>
        <p:spPr bwMode="auto">
          <a:xfrm>
            <a:off x="3276600" y="5410200"/>
            <a:ext cx="457200" cy="8382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latin typeface="Times New Roman" pitchFamily="-112" charset="0"/>
            </a:endParaRPr>
          </a:p>
        </p:txBody>
      </p:sp>
      <p:sp>
        <p:nvSpPr>
          <p:cNvPr id="16" name="TextBox 15"/>
          <p:cNvSpPr txBox="1"/>
          <p:nvPr/>
        </p:nvSpPr>
        <p:spPr>
          <a:xfrm>
            <a:off x="5715000" y="5557838"/>
            <a:ext cx="1095375" cy="461962"/>
          </a:xfrm>
          <a:prstGeom prst="rect">
            <a:avLst/>
          </a:prstGeom>
          <a:noFill/>
        </p:spPr>
        <p:txBody>
          <a:bodyPr wrap="none">
            <a:spAutoFit/>
          </a:bodyPr>
          <a:lstStyle/>
          <a:p>
            <a:pPr>
              <a:defRPr/>
            </a:pPr>
            <a:r>
              <a:rPr lang="en-US" sz="2400" dirty="0">
                <a:latin typeface="+mn-lt"/>
                <a:ea typeface="ＭＳ Ｐゴシック" charset="0"/>
                <a:cs typeface="ＭＳ Ｐゴシック" charset="0"/>
              </a:rPr>
              <a:t>Server</a:t>
            </a:r>
          </a:p>
        </p:txBody>
      </p:sp>
      <p:sp>
        <p:nvSpPr>
          <p:cNvPr id="17" name="Snip Single Corner Rectangle 16"/>
          <p:cNvSpPr/>
          <p:nvPr/>
        </p:nvSpPr>
        <p:spPr bwMode="auto">
          <a:xfrm rot="5400000">
            <a:off x="1866900" y="4914900"/>
            <a:ext cx="533400" cy="762000"/>
          </a:xfrm>
          <a:prstGeom prst="snip1Rect">
            <a:avLst>
              <a:gd name="adj" fmla="val 4354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latin typeface="Times New Roman" pitchFamily="-112" charset="0"/>
            </a:endParaRPr>
          </a:p>
        </p:txBody>
      </p:sp>
      <p:sp>
        <p:nvSpPr>
          <p:cNvPr id="18" name="TextBox 17"/>
          <p:cNvSpPr txBox="1"/>
          <p:nvPr/>
        </p:nvSpPr>
        <p:spPr>
          <a:xfrm rot="16200000">
            <a:off x="4911725" y="5680075"/>
            <a:ext cx="939800" cy="400050"/>
          </a:xfrm>
          <a:prstGeom prst="rect">
            <a:avLst/>
          </a:prstGeom>
          <a:noFill/>
        </p:spPr>
        <p:txBody>
          <a:bodyPr wrap="none">
            <a:spAutoFit/>
          </a:bodyPr>
          <a:lstStyle/>
          <a:p>
            <a:pPr>
              <a:defRPr/>
            </a:pPr>
            <a:r>
              <a:rPr lang="en-US" sz="2000" dirty="0" err="1">
                <a:solidFill>
                  <a:schemeClr val="bg2"/>
                </a:solidFill>
                <a:latin typeface="+mn-lt"/>
                <a:ea typeface="ＭＳ Ｐゴシック" charset="0"/>
                <a:cs typeface="ＭＳ Ｐゴシック" charset="0"/>
              </a:rPr>
              <a:t>Comm</a:t>
            </a:r>
            <a:endParaRPr lang="en-US" sz="2000" dirty="0">
              <a:solidFill>
                <a:schemeClr val="bg2"/>
              </a:solidFill>
              <a:latin typeface="+mn-lt"/>
              <a:ea typeface="ＭＳ Ｐゴシック" charset="0"/>
              <a:cs typeface="ＭＳ Ｐゴシック" charset="0"/>
            </a:endParaRPr>
          </a:p>
        </p:txBody>
      </p:sp>
      <p:sp>
        <p:nvSpPr>
          <p:cNvPr id="19" name="TextBox 18"/>
          <p:cNvSpPr txBox="1"/>
          <p:nvPr/>
        </p:nvSpPr>
        <p:spPr>
          <a:xfrm rot="16200000">
            <a:off x="3006725" y="5654675"/>
            <a:ext cx="939800" cy="400050"/>
          </a:xfrm>
          <a:prstGeom prst="rect">
            <a:avLst/>
          </a:prstGeom>
          <a:noFill/>
        </p:spPr>
        <p:txBody>
          <a:bodyPr wrap="none">
            <a:spAutoFit/>
          </a:bodyPr>
          <a:lstStyle/>
          <a:p>
            <a:pPr>
              <a:defRPr/>
            </a:pPr>
            <a:r>
              <a:rPr lang="en-US" sz="2000" dirty="0" err="1">
                <a:solidFill>
                  <a:schemeClr val="bg2"/>
                </a:solidFill>
                <a:latin typeface="+mn-lt"/>
                <a:ea typeface="ＭＳ Ｐゴシック" charset="0"/>
                <a:cs typeface="ＭＳ Ｐゴシック" charset="0"/>
              </a:rPr>
              <a:t>Comm</a:t>
            </a:r>
            <a:endParaRPr lang="en-US" sz="2000" dirty="0">
              <a:solidFill>
                <a:schemeClr val="bg2"/>
              </a:solidFill>
              <a:latin typeface="+mn-lt"/>
              <a:ea typeface="ＭＳ Ｐゴシック" charset="0"/>
              <a:cs typeface="ＭＳ Ｐゴシック" charset="0"/>
            </a:endParaRPr>
          </a:p>
        </p:txBody>
      </p:sp>
      <p:sp>
        <p:nvSpPr>
          <p:cNvPr id="20" name="Can 19"/>
          <p:cNvSpPr/>
          <p:nvPr/>
        </p:nvSpPr>
        <p:spPr bwMode="auto">
          <a:xfrm>
            <a:off x="1905000" y="6096000"/>
            <a:ext cx="444500" cy="381000"/>
          </a:xfrm>
          <a:prstGeom prst="can">
            <a:avLst/>
          </a:prstGeom>
          <a:solidFill>
            <a:srgbClr val="FF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defRPr/>
            </a:pPr>
            <a:endParaRPr lang="en-US">
              <a:solidFill>
                <a:schemeClr val="tx1"/>
              </a:solidFill>
              <a:latin typeface="Times New Roman" pitchFamily="-112" charset="0"/>
            </a:endParaRPr>
          </a:p>
        </p:txBody>
      </p:sp>
      <p:sp>
        <p:nvSpPr>
          <p:cNvPr id="21" name="TextBox 20"/>
          <p:cNvSpPr txBox="1"/>
          <p:nvPr/>
        </p:nvSpPr>
        <p:spPr>
          <a:xfrm>
            <a:off x="2220913" y="5562600"/>
            <a:ext cx="979487" cy="461963"/>
          </a:xfrm>
          <a:prstGeom prst="rect">
            <a:avLst/>
          </a:prstGeom>
          <a:noFill/>
        </p:spPr>
        <p:txBody>
          <a:bodyPr wrap="none">
            <a:spAutoFit/>
          </a:bodyPr>
          <a:lstStyle/>
          <a:p>
            <a:pPr>
              <a:defRPr/>
            </a:pPr>
            <a:r>
              <a:rPr lang="en-US" sz="2400" dirty="0">
                <a:latin typeface="+mn-lt"/>
                <a:ea typeface="ＭＳ Ｐゴシック" charset="0"/>
                <a:cs typeface="ＭＳ Ｐゴシック" charset="0"/>
              </a:rPr>
              <a:t>Client</a:t>
            </a:r>
          </a:p>
        </p:txBody>
      </p:sp>
      <p:sp>
        <p:nvSpPr>
          <p:cNvPr id="22" name="Left-Right Arrow 21"/>
          <p:cNvSpPr>
            <a:spLocks noChangeArrowheads="1"/>
          </p:cNvSpPr>
          <p:nvPr/>
        </p:nvSpPr>
        <p:spPr bwMode="auto">
          <a:xfrm>
            <a:off x="3810000" y="5562600"/>
            <a:ext cx="1295400" cy="609600"/>
          </a:xfrm>
          <a:prstGeom prst="leftRightArrow">
            <a:avLst>
              <a:gd name="adj1" fmla="val 50000"/>
              <a:gd name="adj2" fmla="val 49997"/>
            </a:avLst>
          </a:prstGeom>
          <a:solidFill>
            <a:srgbClr val="CCFFCC"/>
          </a:solidFill>
          <a:ln w="9525">
            <a:solidFill>
              <a:srgbClr val="6094FD"/>
            </a:solidFill>
            <a:miter lim="800000"/>
            <a:headEnd/>
            <a:tailEnd/>
          </a:ln>
          <a:effectLst>
            <a:outerShdw dist="20000" dir="5400000" rotWithShape="0">
              <a:srgbClr val="808080">
                <a:alpha val="37999"/>
              </a:srgbClr>
            </a:outerShdw>
          </a:effectLst>
        </p:spPr>
        <p:txBody>
          <a:bodyPr/>
          <a:lstStyle/>
          <a:p>
            <a:pPr>
              <a:defRPr/>
            </a:pPr>
            <a:endParaRPr lang="en-US">
              <a:latin typeface="Times New Roman" pitchFamily="-112" charset="0"/>
              <a:ea typeface="+mn-ea"/>
            </a:endParaRPr>
          </a:p>
        </p:txBody>
      </p:sp>
      <p:sp>
        <p:nvSpPr>
          <p:cNvPr id="23" name="TextBox 22"/>
          <p:cNvSpPr txBox="1"/>
          <p:nvPr/>
        </p:nvSpPr>
        <p:spPr>
          <a:xfrm>
            <a:off x="1752600" y="4978400"/>
            <a:ext cx="835025" cy="584200"/>
          </a:xfrm>
          <a:prstGeom prst="rect">
            <a:avLst/>
          </a:prstGeom>
          <a:noFill/>
        </p:spPr>
        <p:txBody>
          <a:bodyPr wrap="none">
            <a:spAutoFit/>
          </a:bodyPr>
          <a:lstStyle/>
          <a:p>
            <a:pPr>
              <a:defRPr/>
            </a:pPr>
            <a:r>
              <a:rPr lang="en-US" sz="1600" dirty="0">
                <a:solidFill>
                  <a:schemeClr val="bg2"/>
                </a:solidFill>
                <a:latin typeface="+mn-lt"/>
                <a:ea typeface="ＭＳ Ｐゴシック" charset="0"/>
                <a:cs typeface="ＭＳ Ｐゴシック" charset="0"/>
              </a:rPr>
              <a:t>Sensor</a:t>
            </a:r>
          </a:p>
          <a:p>
            <a:pPr>
              <a:defRPr/>
            </a:pPr>
            <a:r>
              <a:rPr lang="en-US" sz="1600" dirty="0" err="1">
                <a:solidFill>
                  <a:schemeClr val="bg2"/>
                </a:solidFill>
                <a:latin typeface="+mn-lt"/>
                <a:ea typeface="ＭＳ Ｐゴシック" charset="0"/>
                <a:cs typeface="ＭＳ Ｐゴシック" charset="0"/>
              </a:rPr>
              <a:t>Mgr</a:t>
            </a:r>
            <a:endParaRPr lang="en-US" sz="1600" dirty="0">
              <a:solidFill>
                <a:schemeClr val="bg2"/>
              </a:solidFill>
              <a:latin typeface="+mn-lt"/>
              <a:ea typeface="ＭＳ Ｐゴシック" charset="0"/>
              <a:cs typeface="ＭＳ Ｐゴシック" charset="0"/>
            </a:endParaRPr>
          </a:p>
        </p:txBody>
      </p:sp>
      <p:sp>
        <p:nvSpPr>
          <p:cNvPr id="25" name="Can 24"/>
          <p:cNvSpPr/>
          <p:nvPr/>
        </p:nvSpPr>
        <p:spPr bwMode="auto">
          <a:xfrm>
            <a:off x="5943600" y="6019800"/>
            <a:ext cx="609600" cy="457200"/>
          </a:xfrm>
          <a:prstGeom prst="can">
            <a:avLst/>
          </a:prstGeom>
          <a:solidFill>
            <a:srgbClr val="00FF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defRPr/>
            </a:pPr>
            <a:endParaRPr lang="en-US">
              <a:solidFill>
                <a:schemeClr val="tx1"/>
              </a:solidFill>
              <a:latin typeface="Times New Roman" pitchFamily="-112" charset="0"/>
            </a:endParaRPr>
          </a:p>
        </p:txBody>
      </p:sp>
      <p:grpSp>
        <p:nvGrpSpPr>
          <p:cNvPr id="26" name="Group 25"/>
          <p:cNvGrpSpPr/>
          <p:nvPr/>
        </p:nvGrpSpPr>
        <p:grpSpPr>
          <a:xfrm>
            <a:off x="1447800" y="3962400"/>
            <a:ext cx="1533832" cy="990600"/>
            <a:chOff x="5715000" y="2609850"/>
            <a:chExt cx="1533832" cy="990600"/>
          </a:xfrm>
        </p:grpSpPr>
        <p:pic>
          <p:nvPicPr>
            <p:cNvPr id="27" name="Picture 26" descr="http://www.jamcopters.cz/images/products/normal/hexacopter-f550-dji-arf-178.png"/>
            <p:cNvPicPr>
              <a:picLocks noChangeAspect="1" noChangeArrowheads="1"/>
            </p:cNvPicPr>
            <p:nvPr/>
          </p:nvPicPr>
          <p:blipFill>
            <a:blip r:embed="rId2" cstate="print">
              <a:clrChange>
                <a:clrFrom>
                  <a:srgbClr val="FEFEFE"/>
                </a:clrFrom>
                <a:clrTo>
                  <a:srgbClr val="FEFEFE">
                    <a:alpha val="0"/>
                  </a:srgbClr>
                </a:clrTo>
              </a:clrChange>
            </a:blip>
            <a:srcRect l="1962" t="8136" r="3860" b="7797"/>
            <a:stretch>
              <a:fillRect/>
            </a:stretch>
          </p:blipFill>
          <p:spPr bwMode="auto">
            <a:xfrm>
              <a:off x="5715000" y="2609850"/>
              <a:ext cx="1533832" cy="990600"/>
            </a:xfrm>
            <a:prstGeom prst="rect">
              <a:avLst/>
            </a:prstGeom>
            <a:noFill/>
          </p:spPr>
        </p:pic>
        <p:pic>
          <p:nvPicPr>
            <p:cNvPr id="2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43600" y="2743200"/>
              <a:ext cx="1000124" cy="55245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52600"/>
            <a:ext cx="8229600" cy="4572000"/>
          </a:xfrm>
        </p:spPr>
        <p:txBody>
          <a:bodyPr/>
          <a:lstStyle/>
          <a:p>
            <a:r>
              <a:rPr lang="en-US" dirty="0" err="1" smtClean="0"/>
              <a:t>CentMesh</a:t>
            </a:r>
            <a:r>
              <a:rPr lang="en-US" dirty="0" smtClean="0"/>
              <a:t> Overview</a:t>
            </a:r>
          </a:p>
          <a:p>
            <a:r>
              <a:rPr lang="en-US" dirty="0" err="1" smtClean="0"/>
              <a:t>CentMesh</a:t>
            </a:r>
            <a:r>
              <a:rPr lang="en-US" dirty="0" smtClean="0"/>
              <a:t> Drones Challenge Overview</a:t>
            </a:r>
          </a:p>
          <a:p>
            <a:r>
              <a:rPr lang="en-US" dirty="0" smtClean="0"/>
              <a:t>Drone Hardware Architecture</a:t>
            </a:r>
          </a:p>
          <a:p>
            <a:r>
              <a:rPr lang="en-US" dirty="0" smtClean="0"/>
              <a:t>Drone Software Architecture</a:t>
            </a:r>
          </a:p>
          <a:p>
            <a:r>
              <a:rPr lang="en-US" dirty="0" smtClean="0">
                <a:solidFill>
                  <a:srgbClr val="C00000"/>
                </a:solidFill>
              </a:rPr>
              <a:t>SITL Introduction</a:t>
            </a:r>
          </a:p>
          <a:p>
            <a:r>
              <a:rPr lang="en-US" dirty="0" smtClean="0"/>
              <a:t>Drone Programming 101</a:t>
            </a:r>
          </a:p>
          <a:p>
            <a:r>
              <a:rPr lang="en-US" dirty="0" smtClean="0"/>
              <a:t>Drone Hardware Details</a:t>
            </a:r>
          </a:p>
        </p:txBody>
      </p:sp>
      <p:sp>
        <p:nvSpPr>
          <p:cNvPr id="5" name="Slide Number Placeholder 4"/>
          <p:cNvSpPr>
            <a:spLocks noGrp="1"/>
          </p:cNvSpPr>
          <p:nvPr>
            <p:ph type="sldNum" sz="quarter" idx="10"/>
          </p:nvPr>
        </p:nvSpPr>
        <p:spPr/>
        <p:txBody>
          <a:bodyPr/>
          <a:lstStyle/>
          <a:p>
            <a:r>
              <a:rPr lang="en-US" altLang="ko-KR" smtClean="0"/>
              <a:t>         </a:t>
            </a:r>
            <a:fld id="{B8C8FFE7-BBA8-43B8-90FE-D6F688EAC073}" type="slidenum">
              <a:rPr lang="en-US" smtClean="0"/>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In The Loop (SITL) introduction</a:t>
            </a:r>
            <a:endParaRPr lang="en-US" dirty="0"/>
          </a:p>
        </p:txBody>
      </p:sp>
      <p:sp>
        <p:nvSpPr>
          <p:cNvPr id="3" name="Content Placeholder 2"/>
          <p:cNvSpPr>
            <a:spLocks noGrp="1"/>
          </p:cNvSpPr>
          <p:nvPr>
            <p:ph idx="1"/>
          </p:nvPr>
        </p:nvSpPr>
        <p:spPr/>
        <p:txBody>
          <a:bodyPr/>
          <a:lstStyle/>
          <a:p>
            <a:r>
              <a:rPr lang="en-US" dirty="0" smtClean="0"/>
              <a:t>To facilitate convenient programming we provide a software in the loop (SITL) emulation alternative to the real drone</a:t>
            </a:r>
          </a:p>
          <a:p>
            <a:r>
              <a:rPr lang="en-US" dirty="0" smtClean="0"/>
              <a:t>The same application works for both the real drone and the emulation</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44</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1295400" y="1828800"/>
            <a:ext cx="4114800" cy="1295400"/>
          </a:xfrm>
          <a:prstGeom prst="round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 name="Rounded Rectangle 51"/>
          <p:cNvSpPr/>
          <p:nvPr/>
        </p:nvSpPr>
        <p:spPr bwMode="auto">
          <a:xfrm>
            <a:off x="152400" y="3886200"/>
            <a:ext cx="5181600" cy="2819400"/>
          </a:xfrm>
          <a:prstGeom prst="round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6" name="Rounded Rectangle 55"/>
          <p:cNvSpPr/>
          <p:nvPr/>
        </p:nvSpPr>
        <p:spPr bwMode="auto">
          <a:xfrm>
            <a:off x="5791200" y="4724400"/>
            <a:ext cx="3124200" cy="1981200"/>
          </a:xfrm>
          <a:prstGeom prst="round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457200" y="457200"/>
            <a:ext cx="8229600" cy="990600"/>
          </a:xfrm>
        </p:spPr>
        <p:txBody>
          <a:bodyPr/>
          <a:lstStyle/>
          <a:p>
            <a:r>
              <a:rPr lang="en-US" dirty="0" smtClean="0"/>
              <a:t>Real Drone</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45</a:t>
            </a:fld>
            <a:endParaRPr lang="en-US" dirty="0"/>
          </a:p>
        </p:txBody>
      </p:sp>
      <p:sp>
        <p:nvSpPr>
          <p:cNvPr id="24" name="Rounded Rectangle 23"/>
          <p:cNvSpPr/>
          <p:nvPr/>
        </p:nvSpPr>
        <p:spPr>
          <a:xfrm>
            <a:off x="6435988" y="2133600"/>
            <a:ext cx="232931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ysClr val="windowText" lastClr="000000"/>
                </a:solidFill>
              </a:rPr>
              <a:t>Airframe</a:t>
            </a:r>
            <a:endParaRPr lang="en-US" sz="2400" dirty="0">
              <a:solidFill>
                <a:sysClr val="windowText" lastClr="000000"/>
              </a:solidFill>
            </a:endParaRPr>
          </a:p>
        </p:txBody>
      </p:sp>
      <p:sp>
        <p:nvSpPr>
          <p:cNvPr id="25" name="Rounded Rectangle 24"/>
          <p:cNvSpPr/>
          <p:nvPr/>
        </p:nvSpPr>
        <p:spPr>
          <a:xfrm>
            <a:off x="6646145" y="5377983"/>
            <a:ext cx="2040665" cy="12811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GCS</a:t>
            </a:r>
            <a:endParaRPr lang="en-US" sz="2400" dirty="0">
              <a:solidFill>
                <a:sysClr val="windowText" lastClr="000000"/>
              </a:solidFill>
            </a:endParaRPr>
          </a:p>
        </p:txBody>
      </p:sp>
      <p:sp>
        <p:nvSpPr>
          <p:cNvPr id="28" name="Right Arrow 27"/>
          <p:cNvSpPr/>
          <p:nvPr/>
        </p:nvSpPr>
        <p:spPr>
          <a:xfrm>
            <a:off x="4724400" y="2462499"/>
            <a:ext cx="1676400" cy="274696"/>
          </a:xfrm>
          <a:prstGeom prst="rightArrow">
            <a:avLst>
              <a:gd name="adj1" fmla="val 50000"/>
              <a:gd name="adj2" fmla="val 75088"/>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057400" y="2137059"/>
            <a:ext cx="2667000" cy="834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Autopilot</a:t>
            </a:r>
          </a:p>
          <a:p>
            <a:pPr algn="ctr"/>
            <a:r>
              <a:rPr lang="en-US" sz="2400" b="1" dirty="0" smtClean="0">
                <a:solidFill>
                  <a:schemeClr val="tx1"/>
                </a:solidFill>
              </a:rPr>
              <a:t>Software</a:t>
            </a:r>
            <a:endParaRPr lang="en-US" sz="2400" b="1" dirty="0">
              <a:solidFill>
                <a:schemeClr val="tx1"/>
              </a:solidFill>
            </a:endParaRPr>
          </a:p>
        </p:txBody>
      </p:sp>
      <p:sp>
        <p:nvSpPr>
          <p:cNvPr id="31" name="Rounded Rectangle 30"/>
          <p:cNvSpPr/>
          <p:nvPr/>
        </p:nvSpPr>
        <p:spPr>
          <a:xfrm>
            <a:off x="228600" y="4114800"/>
            <a:ext cx="1524000" cy="6521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App</a:t>
            </a:r>
            <a:endParaRPr lang="en-US" sz="2400" dirty="0">
              <a:solidFill>
                <a:sysClr val="windowText" lastClr="000000"/>
              </a:solidFill>
            </a:endParaRPr>
          </a:p>
        </p:txBody>
      </p:sp>
      <p:sp>
        <p:nvSpPr>
          <p:cNvPr id="36" name="Left-Right Arrow 35"/>
          <p:cNvSpPr/>
          <p:nvPr/>
        </p:nvSpPr>
        <p:spPr>
          <a:xfrm>
            <a:off x="4724400" y="5943600"/>
            <a:ext cx="1057774"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bwMode="auto">
          <a:xfrm>
            <a:off x="5791200" y="57912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14550</a:t>
            </a:r>
            <a:endParaRPr kumimoji="0" lang="en-US" sz="1800" b="0" i="0" u="none" strike="noStrike" cap="none" normalizeH="0" baseline="0" dirty="0" smtClean="0">
              <a:ln>
                <a:noFill/>
              </a:ln>
              <a:effectLst/>
              <a:latin typeface="Arial" charset="0"/>
            </a:endParaRPr>
          </a:p>
        </p:txBody>
      </p:sp>
      <p:sp>
        <p:nvSpPr>
          <p:cNvPr id="42" name="Rounded Rectangle 41"/>
          <p:cNvSpPr/>
          <p:nvPr/>
        </p:nvSpPr>
        <p:spPr>
          <a:xfrm>
            <a:off x="2209800" y="5486400"/>
            <a:ext cx="1698975" cy="1066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MAVPROXY</a:t>
            </a:r>
            <a:endParaRPr lang="en-US" dirty="0">
              <a:solidFill>
                <a:sysClr val="windowText" lastClr="000000"/>
              </a:solidFill>
            </a:endParaRPr>
          </a:p>
        </p:txBody>
      </p:sp>
      <p:sp>
        <p:nvSpPr>
          <p:cNvPr id="43" name="Rectangle 42"/>
          <p:cNvSpPr/>
          <p:nvPr/>
        </p:nvSpPr>
        <p:spPr bwMode="auto">
          <a:xfrm>
            <a:off x="381000" y="46482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ZZZ</a:t>
            </a:r>
            <a:endParaRPr kumimoji="0" lang="en-US" sz="1800" b="0" i="0" u="none" strike="noStrike" cap="none" normalizeH="0" baseline="0" dirty="0" smtClean="0">
              <a:ln>
                <a:noFill/>
              </a:ln>
              <a:effectLst/>
              <a:latin typeface="Arial" charset="0"/>
            </a:endParaRPr>
          </a:p>
        </p:txBody>
      </p:sp>
      <p:sp>
        <p:nvSpPr>
          <p:cNvPr id="44" name="Rectangle 43"/>
          <p:cNvSpPr/>
          <p:nvPr/>
        </p:nvSpPr>
        <p:spPr bwMode="auto">
          <a:xfrm>
            <a:off x="1295400" y="57912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p:txBody>
      </p:sp>
      <p:sp>
        <p:nvSpPr>
          <p:cNvPr id="45" name="Left-Right Arrow 44"/>
          <p:cNvSpPr/>
          <p:nvPr/>
        </p:nvSpPr>
        <p:spPr>
          <a:xfrm rot="2621326">
            <a:off x="349279" y="5444483"/>
            <a:ext cx="1057774"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rot="5400000">
            <a:off x="1918689" y="4101109"/>
            <a:ext cx="2438401"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648200" y="5105400"/>
            <a:ext cx="1447800" cy="923330"/>
          </a:xfrm>
          <a:prstGeom prst="rect">
            <a:avLst/>
          </a:prstGeom>
          <a:noFill/>
        </p:spPr>
        <p:txBody>
          <a:bodyPr wrap="square" rtlCol="0">
            <a:spAutoFit/>
          </a:bodyPr>
          <a:lstStyle/>
          <a:p>
            <a:r>
              <a:rPr lang="en-US" dirty="0" err="1" smtClean="0"/>
              <a:t>MAVLink</a:t>
            </a:r>
            <a:r>
              <a:rPr lang="en-US" dirty="0" smtClean="0"/>
              <a:t> over</a:t>
            </a:r>
          </a:p>
          <a:p>
            <a:r>
              <a:rPr lang="en-US" dirty="0" err="1" smtClean="0"/>
              <a:t>WiFi</a:t>
            </a:r>
            <a:endParaRPr lang="en-US" dirty="0"/>
          </a:p>
        </p:txBody>
      </p:sp>
      <p:sp>
        <p:nvSpPr>
          <p:cNvPr id="49" name="TextBox 48"/>
          <p:cNvSpPr txBox="1"/>
          <p:nvPr/>
        </p:nvSpPr>
        <p:spPr>
          <a:xfrm>
            <a:off x="3200400" y="3124200"/>
            <a:ext cx="1447800" cy="923330"/>
          </a:xfrm>
          <a:prstGeom prst="rect">
            <a:avLst/>
          </a:prstGeom>
          <a:noFill/>
        </p:spPr>
        <p:txBody>
          <a:bodyPr wrap="square" rtlCol="0">
            <a:spAutoFit/>
          </a:bodyPr>
          <a:lstStyle/>
          <a:p>
            <a:r>
              <a:rPr lang="en-US" dirty="0" err="1" smtClean="0"/>
              <a:t>MAVLink</a:t>
            </a:r>
            <a:r>
              <a:rPr lang="en-US" dirty="0" smtClean="0"/>
              <a:t> over</a:t>
            </a:r>
          </a:p>
          <a:p>
            <a:r>
              <a:rPr lang="en-US" dirty="0" smtClean="0"/>
              <a:t>USB</a:t>
            </a:r>
            <a:endParaRPr lang="en-US" dirty="0"/>
          </a:p>
        </p:txBody>
      </p:sp>
      <p:sp>
        <p:nvSpPr>
          <p:cNvPr id="50" name="TextBox 49"/>
          <p:cNvSpPr txBox="1"/>
          <p:nvPr/>
        </p:nvSpPr>
        <p:spPr>
          <a:xfrm>
            <a:off x="-152400" y="5791200"/>
            <a:ext cx="1447800" cy="923330"/>
          </a:xfrm>
          <a:prstGeom prst="rect">
            <a:avLst/>
          </a:prstGeom>
          <a:noFill/>
        </p:spPr>
        <p:txBody>
          <a:bodyPr wrap="square" rtlCol="0">
            <a:spAutoFit/>
          </a:bodyPr>
          <a:lstStyle/>
          <a:p>
            <a:r>
              <a:rPr lang="en-US" dirty="0" err="1" smtClean="0"/>
              <a:t>MAVLink</a:t>
            </a:r>
            <a:r>
              <a:rPr lang="en-US" dirty="0" smtClean="0"/>
              <a:t> over</a:t>
            </a:r>
          </a:p>
          <a:p>
            <a:r>
              <a:rPr lang="en-US" dirty="0" smtClean="0"/>
              <a:t>loopback</a:t>
            </a:r>
            <a:endParaRPr lang="en-US" dirty="0"/>
          </a:p>
        </p:txBody>
      </p:sp>
      <p:sp>
        <p:nvSpPr>
          <p:cNvPr id="51" name="TextBox 50"/>
          <p:cNvSpPr txBox="1"/>
          <p:nvPr/>
        </p:nvSpPr>
        <p:spPr>
          <a:xfrm>
            <a:off x="4876800" y="2667000"/>
            <a:ext cx="1447800" cy="369332"/>
          </a:xfrm>
          <a:prstGeom prst="rect">
            <a:avLst/>
          </a:prstGeom>
          <a:noFill/>
        </p:spPr>
        <p:txBody>
          <a:bodyPr wrap="square" rtlCol="0">
            <a:spAutoFit/>
          </a:bodyPr>
          <a:lstStyle/>
          <a:p>
            <a:r>
              <a:rPr lang="en-US" dirty="0" smtClean="0"/>
              <a:t>PWM x 6</a:t>
            </a:r>
            <a:endParaRPr lang="en-US" dirty="0"/>
          </a:p>
        </p:txBody>
      </p:sp>
      <p:sp>
        <p:nvSpPr>
          <p:cNvPr id="41" name="Rectangle 40"/>
          <p:cNvSpPr/>
          <p:nvPr/>
        </p:nvSpPr>
        <p:spPr bwMode="auto">
          <a:xfrm>
            <a:off x="3733800" y="57912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p:txBody>
      </p:sp>
      <p:sp>
        <p:nvSpPr>
          <p:cNvPr id="53" name="TextBox 52"/>
          <p:cNvSpPr txBox="1"/>
          <p:nvPr/>
        </p:nvSpPr>
        <p:spPr>
          <a:xfrm>
            <a:off x="5105400" y="3505200"/>
            <a:ext cx="1447800" cy="646331"/>
          </a:xfrm>
          <a:prstGeom prst="rect">
            <a:avLst/>
          </a:prstGeom>
          <a:noFill/>
        </p:spPr>
        <p:txBody>
          <a:bodyPr wrap="square" rtlCol="0">
            <a:spAutoFit/>
          </a:bodyPr>
          <a:lstStyle/>
          <a:p>
            <a:r>
              <a:rPr lang="en-US" dirty="0" smtClean="0">
                <a:solidFill>
                  <a:srgbClr val="C00000"/>
                </a:solidFill>
              </a:rPr>
              <a:t>Beagle Bone Black</a:t>
            </a:r>
            <a:endParaRPr lang="en-US" dirty="0">
              <a:solidFill>
                <a:srgbClr val="C00000"/>
              </a:solidFill>
            </a:endParaRPr>
          </a:p>
        </p:txBody>
      </p:sp>
      <p:sp>
        <p:nvSpPr>
          <p:cNvPr id="55" name="TextBox 54"/>
          <p:cNvSpPr txBox="1"/>
          <p:nvPr/>
        </p:nvSpPr>
        <p:spPr>
          <a:xfrm>
            <a:off x="4953000" y="1524000"/>
            <a:ext cx="1447800" cy="369332"/>
          </a:xfrm>
          <a:prstGeom prst="rect">
            <a:avLst/>
          </a:prstGeom>
          <a:noFill/>
        </p:spPr>
        <p:txBody>
          <a:bodyPr wrap="square" rtlCol="0">
            <a:spAutoFit/>
          </a:bodyPr>
          <a:lstStyle/>
          <a:p>
            <a:r>
              <a:rPr lang="en-US" dirty="0" smtClean="0">
                <a:solidFill>
                  <a:srgbClr val="C00000"/>
                </a:solidFill>
              </a:rPr>
              <a:t>APM 2.6</a:t>
            </a:r>
            <a:endParaRPr lang="en-US" dirty="0">
              <a:solidFill>
                <a:srgbClr val="C00000"/>
              </a:solidFill>
            </a:endParaRPr>
          </a:p>
        </p:txBody>
      </p:sp>
      <p:sp>
        <p:nvSpPr>
          <p:cNvPr id="57" name="TextBox 56"/>
          <p:cNvSpPr txBox="1"/>
          <p:nvPr/>
        </p:nvSpPr>
        <p:spPr>
          <a:xfrm>
            <a:off x="7620000" y="4114800"/>
            <a:ext cx="1447800" cy="646331"/>
          </a:xfrm>
          <a:prstGeom prst="rect">
            <a:avLst/>
          </a:prstGeom>
          <a:noFill/>
        </p:spPr>
        <p:txBody>
          <a:bodyPr wrap="square" rtlCol="0">
            <a:spAutoFit/>
          </a:bodyPr>
          <a:lstStyle/>
          <a:p>
            <a:r>
              <a:rPr lang="en-US" dirty="0" smtClean="0">
                <a:solidFill>
                  <a:srgbClr val="C00000"/>
                </a:solidFill>
              </a:rPr>
              <a:t>Laptop on the ground</a:t>
            </a:r>
            <a:endParaRPr lang="en-US" dirty="0">
              <a:solidFill>
                <a:srgbClr val="C00000"/>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bwMode="auto">
          <a:xfrm>
            <a:off x="152400" y="1219200"/>
            <a:ext cx="8839200" cy="5486400"/>
          </a:xfrm>
          <a:prstGeom prst="round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457200" y="457200"/>
            <a:ext cx="8229600" cy="762000"/>
          </a:xfrm>
        </p:spPr>
        <p:txBody>
          <a:bodyPr/>
          <a:lstStyle/>
          <a:p>
            <a:r>
              <a:rPr lang="en-US" dirty="0" smtClean="0"/>
              <a:t>SITL Setup</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46</a:t>
            </a:fld>
            <a:endParaRPr lang="en-US" dirty="0"/>
          </a:p>
        </p:txBody>
      </p:sp>
      <p:sp>
        <p:nvSpPr>
          <p:cNvPr id="25" name="Rounded Rectangle 24"/>
          <p:cNvSpPr/>
          <p:nvPr/>
        </p:nvSpPr>
        <p:spPr>
          <a:xfrm>
            <a:off x="6646145" y="5377983"/>
            <a:ext cx="2040665" cy="12811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GCS</a:t>
            </a:r>
            <a:endParaRPr lang="en-US" sz="2400" dirty="0">
              <a:solidFill>
                <a:sysClr val="windowText" lastClr="000000"/>
              </a:solidFill>
            </a:endParaRPr>
          </a:p>
        </p:txBody>
      </p:sp>
      <p:sp>
        <p:nvSpPr>
          <p:cNvPr id="29" name="Rounded Rectangle 28"/>
          <p:cNvSpPr/>
          <p:nvPr/>
        </p:nvSpPr>
        <p:spPr>
          <a:xfrm>
            <a:off x="1600200" y="1752601"/>
            <a:ext cx="3124200" cy="1219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SITL Executable (</a:t>
            </a:r>
            <a:r>
              <a:rPr lang="en-US" sz="2400" b="1" dirty="0" err="1" smtClean="0">
                <a:solidFill>
                  <a:schemeClr val="tx1"/>
                </a:solidFill>
              </a:rPr>
              <a:t>Arducopter</a:t>
            </a:r>
            <a:r>
              <a:rPr lang="en-US" sz="2400" b="1" dirty="0" smtClean="0">
                <a:solidFill>
                  <a:schemeClr val="tx1"/>
                </a:solidFill>
              </a:rPr>
              <a:t> compiled for PC)</a:t>
            </a:r>
            <a:endParaRPr lang="en-US" sz="2400" b="1" dirty="0">
              <a:solidFill>
                <a:schemeClr val="tx1"/>
              </a:solidFill>
            </a:endParaRPr>
          </a:p>
        </p:txBody>
      </p:sp>
      <p:sp>
        <p:nvSpPr>
          <p:cNvPr id="31" name="Rounded Rectangle 30"/>
          <p:cNvSpPr/>
          <p:nvPr/>
        </p:nvSpPr>
        <p:spPr>
          <a:xfrm>
            <a:off x="228600" y="4114800"/>
            <a:ext cx="1524000" cy="6521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App</a:t>
            </a:r>
            <a:endParaRPr lang="en-US" sz="2400" dirty="0">
              <a:solidFill>
                <a:sysClr val="windowText" lastClr="000000"/>
              </a:solidFill>
            </a:endParaRPr>
          </a:p>
        </p:txBody>
      </p:sp>
      <p:sp>
        <p:nvSpPr>
          <p:cNvPr id="36" name="Left-Right Arrow 35"/>
          <p:cNvSpPr/>
          <p:nvPr/>
        </p:nvSpPr>
        <p:spPr>
          <a:xfrm>
            <a:off x="4724400" y="5943600"/>
            <a:ext cx="1057774"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bwMode="auto">
          <a:xfrm>
            <a:off x="5791200" y="57912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14550</a:t>
            </a:r>
            <a:endParaRPr kumimoji="0" lang="en-US" sz="1800" b="0" i="0" u="none" strike="noStrike" cap="none" normalizeH="0" baseline="0" dirty="0" smtClean="0">
              <a:ln>
                <a:noFill/>
              </a:ln>
              <a:effectLst/>
              <a:latin typeface="Arial" charset="0"/>
            </a:endParaRPr>
          </a:p>
        </p:txBody>
      </p:sp>
      <p:sp>
        <p:nvSpPr>
          <p:cNvPr id="42" name="Rounded Rectangle 41"/>
          <p:cNvSpPr/>
          <p:nvPr/>
        </p:nvSpPr>
        <p:spPr>
          <a:xfrm>
            <a:off x="2209800" y="5486400"/>
            <a:ext cx="1698975" cy="1066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MAVPROXY</a:t>
            </a:r>
            <a:endParaRPr lang="en-US" dirty="0">
              <a:solidFill>
                <a:sysClr val="windowText" lastClr="000000"/>
              </a:solidFill>
            </a:endParaRPr>
          </a:p>
        </p:txBody>
      </p:sp>
      <p:sp>
        <p:nvSpPr>
          <p:cNvPr id="43" name="Rectangle 42"/>
          <p:cNvSpPr/>
          <p:nvPr/>
        </p:nvSpPr>
        <p:spPr bwMode="auto">
          <a:xfrm>
            <a:off x="381000" y="46482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ZZZ</a:t>
            </a:r>
            <a:endParaRPr kumimoji="0" lang="en-US" sz="1800" b="0" i="0" u="none" strike="noStrike" cap="none" normalizeH="0" baseline="0" dirty="0" smtClean="0">
              <a:ln>
                <a:noFill/>
              </a:ln>
              <a:effectLst/>
              <a:latin typeface="Arial" charset="0"/>
            </a:endParaRPr>
          </a:p>
        </p:txBody>
      </p:sp>
      <p:sp>
        <p:nvSpPr>
          <p:cNvPr id="44" name="Rectangle 43"/>
          <p:cNvSpPr/>
          <p:nvPr/>
        </p:nvSpPr>
        <p:spPr bwMode="auto">
          <a:xfrm>
            <a:off x="1295400" y="57912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p:txBody>
      </p:sp>
      <p:sp>
        <p:nvSpPr>
          <p:cNvPr id="45" name="Left-Right Arrow 44"/>
          <p:cNvSpPr/>
          <p:nvPr/>
        </p:nvSpPr>
        <p:spPr>
          <a:xfrm rot="2621326">
            <a:off x="349279" y="5444483"/>
            <a:ext cx="1057774"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rot="5400000">
            <a:off x="1918689" y="4101109"/>
            <a:ext cx="2438401"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648200" y="5105400"/>
            <a:ext cx="1447800" cy="923330"/>
          </a:xfrm>
          <a:prstGeom prst="rect">
            <a:avLst/>
          </a:prstGeom>
          <a:noFill/>
        </p:spPr>
        <p:txBody>
          <a:bodyPr wrap="square" rtlCol="0">
            <a:spAutoFit/>
          </a:bodyPr>
          <a:lstStyle/>
          <a:p>
            <a:r>
              <a:rPr lang="en-US" dirty="0" err="1" smtClean="0"/>
              <a:t>MAVLink</a:t>
            </a:r>
            <a:r>
              <a:rPr lang="en-US" dirty="0" smtClean="0"/>
              <a:t> over</a:t>
            </a:r>
          </a:p>
          <a:p>
            <a:r>
              <a:rPr lang="en-US" dirty="0" err="1" smtClean="0"/>
              <a:t>WiFi</a:t>
            </a:r>
            <a:endParaRPr lang="en-US" dirty="0"/>
          </a:p>
        </p:txBody>
      </p:sp>
      <p:sp>
        <p:nvSpPr>
          <p:cNvPr id="49" name="TextBox 48"/>
          <p:cNvSpPr txBox="1"/>
          <p:nvPr/>
        </p:nvSpPr>
        <p:spPr>
          <a:xfrm>
            <a:off x="1752600" y="3124200"/>
            <a:ext cx="1447800" cy="923330"/>
          </a:xfrm>
          <a:prstGeom prst="rect">
            <a:avLst/>
          </a:prstGeom>
          <a:noFill/>
        </p:spPr>
        <p:txBody>
          <a:bodyPr wrap="square" rtlCol="0">
            <a:spAutoFit/>
          </a:bodyPr>
          <a:lstStyle/>
          <a:p>
            <a:r>
              <a:rPr lang="en-US" dirty="0" err="1" smtClean="0"/>
              <a:t>MAVLink</a:t>
            </a:r>
            <a:r>
              <a:rPr lang="en-US" dirty="0" smtClean="0"/>
              <a:t> over </a:t>
            </a:r>
          </a:p>
          <a:p>
            <a:r>
              <a:rPr lang="en-US" dirty="0" smtClean="0"/>
              <a:t>TCP 5770</a:t>
            </a:r>
            <a:endParaRPr lang="en-US" dirty="0"/>
          </a:p>
        </p:txBody>
      </p:sp>
      <p:sp>
        <p:nvSpPr>
          <p:cNvPr id="50" name="TextBox 49"/>
          <p:cNvSpPr txBox="1"/>
          <p:nvPr/>
        </p:nvSpPr>
        <p:spPr>
          <a:xfrm>
            <a:off x="-152400" y="5791200"/>
            <a:ext cx="1447800" cy="923330"/>
          </a:xfrm>
          <a:prstGeom prst="rect">
            <a:avLst/>
          </a:prstGeom>
          <a:noFill/>
        </p:spPr>
        <p:txBody>
          <a:bodyPr wrap="square" rtlCol="0">
            <a:spAutoFit/>
          </a:bodyPr>
          <a:lstStyle/>
          <a:p>
            <a:r>
              <a:rPr lang="en-US" dirty="0" err="1" smtClean="0"/>
              <a:t>MAVLink</a:t>
            </a:r>
            <a:r>
              <a:rPr lang="en-US" dirty="0" smtClean="0"/>
              <a:t> over</a:t>
            </a:r>
          </a:p>
          <a:p>
            <a:r>
              <a:rPr lang="en-US" dirty="0" smtClean="0"/>
              <a:t>loopback</a:t>
            </a:r>
            <a:endParaRPr lang="en-US" dirty="0"/>
          </a:p>
        </p:txBody>
      </p:sp>
      <p:sp>
        <p:nvSpPr>
          <p:cNvPr id="41" name="Rectangle 40"/>
          <p:cNvSpPr/>
          <p:nvPr/>
        </p:nvSpPr>
        <p:spPr bwMode="auto">
          <a:xfrm>
            <a:off x="3733800" y="57912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p:txBody>
      </p:sp>
      <p:sp>
        <p:nvSpPr>
          <p:cNvPr id="53" name="TextBox 52"/>
          <p:cNvSpPr txBox="1"/>
          <p:nvPr/>
        </p:nvSpPr>
        <p:spPr>
          <a:xfrm>
            <a:off x="152400" y="1792069"/>
            <a:ext cx="1447800" cy="1200329"/>
          </a:xfrm>
          <a:prstGeom prst="rect">
            <a:avLst/>
          </a:prstGeom>
          <a:noFill/>
        </p:spPr>
        <p:txBody>
          <a:bodyPr wrap="square" rtlCol="0">
            <a:spAutoFit/>
          </a:bodyPr>
          <a:lstStyle/>
          <a:p>
            <a:r>
              <a:rPr lang="en-US" dirty="0" smtClean="0">
                <a:solidFill>
                  <a:srgbClr val="C00000"/>
                </a:solidFill>
              </a:rPr>
              <a:t>One Linux PC</a:t>
            </a:r>
          </a:p>
          <a:p>
            <a:r>
              <a:rPr lang="en-US" dirty="0" smtClean="0">
                <a:solidFill>
                  <a:srgbClr val="C00000"/>
                </a:solidFill>
              </a:rPr>
              <a:t>(or VCL Image)</a:t>
            </a:r>
            <a:endParaRPr lang="en-US" dirty="0">
              <a:solidFill>
                <a:srgbClr val="C00000"/>
              </a:solidFill>
            </a:endParaRPr>
          </a:p>
        </p:txBody>
      </p:sp>
      <p:sp>
        <p:nvSpPr>
          <p:cNvPr id="30" name="Left-Right Arrow 29"/>
          <p:cNvSpPr/>
          <p:nvPr/>
        </p:nvSpPr>
        <p:spPr>
          <a:xfrm>
            <a:off x="5486400" y="1828800"/>
            <a:ext cx="914400"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 Arrow 31"/>
          <p:cNvSpPr/>
          <p:nvPr/>
        </p:nvSpPr>
        <p:spPr>
          <a:xfrm>
            <a:off x="5486400" y="2743200"/>
            <a:ext cx="914400"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bwMode="auto">
          <a:xfrm>
            <a:off x="4495800" y="16764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5502</a:t>
            </a:r>
            <a:endParaRPr kumimoji="0" lang="en-US" sz="1800" b="0" i="0" u="none" strike="noStrike" cap="none" normalizeH="0" baseline="0" dirty="0" smtClean="0">
              <a:ln>
                <a:noFill/>
              </a:ln>
              <a:effectLst/>
              <a:latin typeface="Arial" charset="0"/>
            </a:endParaRPr>
          </a:p>
        </p:txBody>
      </p:sp>
      <p:sp>
        <p:nvSpPr>
          <p:cNvPr id="34" name="Rectangle 33"/>
          <p:cNvSpPr/>
          <p:nvPr/>
        </p:nvSpPr>
        <p:spPr bwMode="auto">
          <a:xfrm>
            <a:off x="4495800" y="25908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5501</a:t>
            </a:r>
            <a:endParaRPr kumimoji="0" lang="en-US" sz="1800" b="0" i="0" u="none" strike="noStrike" cap="none" normalizeH="0" baseline="0" dirty="0" smtClean="0">
              <a:ln>
                <a:noFill/>
              </a:ln>
              <a:effectLst/>
              <a:latin typeface="Arial" charset="0"/>
            </a:endParaRPr>
          </a:p>
        </p:txBody>
      </p:sp>
      <p:sp>
        <p:nvSpPr>
          <p:cNvPr id="35" name="Rectangle 34"/>
          <p:cNvSpPr/>
          <p:nvPr/>
        </p:nvSpPr>
        <p:spPr bwMode="auto">
          <a:xfrm>
            <a:off x="6400800" y="15240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p:txBody>
      </p:sp>
      <p:sp>
        <p:nvSpPr>
          <p:cNvPr id="37" name="Rectangle 36"/>
          <p:cNvSpPr/>
          <p:nvPr/>
        </p:nvSpPr>
        <p:spPr bwMode="auto">
          <a:xfrm>
            <a:off x="6400800" y="24384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p:txBody>
      </p:sp>
      <p:sp>
        <p:nvSpPr>
          <p:cNvPr id="24" name="Rounded Rectangle 23"/>
          <p:cNvSpPr/>
          <p:nvPr/>
        </p:nvSpPr>
        <p:spPr>
          <a:xfrm>
            <a:off x="7162800" y="1524000"/>
            <a:ext cx="179591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ysClr val="windowText" lastClr="000000"/>
                </a:solidFill>
              </a:rPr>
              <a:t>Physics Simulation</a:t>
            </a:r>
            <a:br>
              <a:rPr lang="en-US" sz="1400" dirty="0" smtClean="0">
                <a:solidFill>
                  <a:sysClr val="windowText" lastClr="000000"/>
                </a:solidFill>
              </a:rPr>
            </a:br>
            <a:r>
              <a:rPr lang="en-US" sz="1400" dirty="0" smtClean="0">
                <a:solidFill>
                  <a:sysClr val="windowText" lastClr="000000"/>
                </a:solidFill>
              </a:rPr>
              <a:t>sim_multicopter.py</a:t>
            </a:r>
          </a:p>
        </p:txBody>
      </p:sp>
      <p:sp>
        <p:nvSpPr>
          <p:cNvPr id="38" name="Rectangle 37"/>
          <p:cNvSpPr/>
          <p:nvPr/>
        </p:nvSpPr>
        <p:spPr bwMode="auto">
          <a:xfrm>
            <a:off x="7620000" y="2743200"/>
            <a:ext cx="990600" cy="6096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5503</a:t>
            </a:r>
            <a:endParaRPr kumimoji="0" lang="en-US" sz="1800" b="0" i="0" u="none" strike="noStrike" cap="none" normalizeH="0" baseline="0" dirty="0" smtClean="0">
              <a:ln>
                <a:noFill/>
              </a:ln>
              <a:effectLst/>
              <a:latin typeface="Arial" charset="0"/>
            </a:endParaRPr>
          </a:p>
        </p:txBody>
      </p:sp>
      <p:sp>
        <p:nvSpPr>
          <p:cNvPr id="39" name="Rectangle 38"/>
          <p:cNvSpPr/>
          <p:nvPr/>
        </p:nvSpPr>
        <p:spPr bwMode="auto">
          <a:xfrm>
            <a:off x="7620000" y="3810000"/>
            <a:ext cx="9906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p:txBody>
      </p:sp>
      <p:sp>
        <p:nvSpPr>
          <p:cNvPr id="48" name="Rounded Rectangle 47"/>
          <p:cNvSpPr/>
          <p:nvPr/>
        </p:nvSpPr>
        <p:spPr>
          <a:xfrm>
            <a:off x="6858000" y="4114800"/>
            <a:ext cx="2057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ysClr val="windowText" lastClr="000000"/>
                </a:solidFill>
              </a:rPr>
              <a:t>FlightGear</a:t>
            </a:r>
            <a:endParaRPr lang="en-US" dirty="0" smtClean="0">
              <a:solidFill>
                <a:sysClr val="windowText" lastClr="000000"/>
              </a:solidFill>
            </a:endParaRPr>
          </a:p>
          <a:p>
            <a:r>
              <a:rPr lang="en-US" dirty="0" smtClean="0">
                <a:solidFill>
                  <a:sysClr val="windowText" lastClr="000000"/>
                </a:solidFill>
              </a:rPr>
              <a:t>Visualization</a:t>
            </a:r>
          </a:p>
        </p:txBody>
      </p:sp>
      <p:sp>
        <p:nvSpPr>
          <p:cNvPr id="58" name="Left-Right Arrow 57"/>
          <p:cNvSpPr/>
          <p:nvPr/>
        </p:nvSpPr>
        <p:spPr>
          <a:xfrm rot="5400000">
            <a:off x="8167092" y="3425846"/>
            <a:ext cx="914400"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bwMode="auto">
          <a:xfrm>
            <a:off x="3429000" y="5257800"/>
            <a:ext cx="990600" cy="3048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charset="0"/>
              </a:rPr>
              <a:t>UDP</a:t>
            </a:r>
          </a:p>
        </p:txBody>
      </p:sp>
      <p:sp>
        <p:nvSpPr>
          <p:cNvPr id="60" name="Left-Right Arrow 59"/>
          <p:cNvSpPr/>
          <p:nvPr/>
        </p:nvSpPr>
        <p:spPr>
          <a:xfrm rot="7337062">
            <a:off x="3306216" y="4077543"/>
            <a:ext cx="2438401" cy="3321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724400" y="3810000"/>
            <a:ext cx="1447800" cy="646331"/>
          </a:xfrm>
          <a:prstGeom prst="rect">
            <a:avLst/>
          </a:prstGeom>
          <a:noFill/>
        </p:spPr>
        <p:txBody>
          <a:bodyPr wrap="square" rtlCol="0">
            <a:spAutoFit/>
          </a:bodyPr>
          <a:lstStyle/>
          <a:p>
            <a:r>
              <a:rPr lang="en-US" dirty="0" smtClean="0"/>
              <a:t>Direct RC Commands</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SITL Setup</a:t>
            </a:r>
            <a:endParaRPr lang="en-US" dirty="0"/>
          </a:p>
        </p:txBody>
      </p:sp>
      <p:sp>
        <p:nvSpPr>
          <p:cNvPr id="3" name="Content Placeholder 2"/>
          <p:cNvSpPr>
            <a:spLocks noGrp="1"/>
          </p:cNvSpPr>
          <p:nvPr>
            <p:ph idx="1"/>
          </p:nvPr>
        </p:nvSpPr>
        <p:spPr/>
        <p:txBody>
          <a:bodyPr/>
          <a:lstStyle/>
          <a:p>
            <a:r>
              <a:rPr lang="en-US" dirty="0" smtClean="0"/>
              <a:t>It’s a relatively elaborate setup. Two options:</a:t>
            </a:r>
          </a:p>
          <a:p>
            <a:pPr lvl="1"/>
            <a:r>
              <a:rPr lang="en-US" dirty="0" smtClean="0"/>
              <a:t>Use the VCL image we prepared for you</a:t>
            </a:r>
          </a:p>
          <a:p>
            <a:pPr lvl="1"/>
            <a:r>
              <a:rPr lang="en-US" dirty="0" smtClean="0"/>
              <a:t>Roll your own</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SITL VCL Image</a:t>
            </a:r>
            <a:endParaRPr lang="en-US" dirty="0"/>
          </a:p>
        </p:txBody>
      </p:sp>
      <p:sp>
        <p:nvSpPr>
          <p:cNvPr id="3" name="Content Placeholder 2"/>
          <p:cNvSpPr>
            <a:spLocks noGrp="1"/>
          </p:cNvSpPr>
          <p:nvPr>
            <p:ph idx="1"/>
          </p:nvPr>
        </p:nvSpPr>
        <p:spPr>
          <a:xfrm>
            <a:off x="457200" y="1600200"/>
            <a:ext cx="8229600" cy="4572000"/>
          </a:xfrm>
        </p:spPr>
        <p:txBody>
          <a:bodyPr/>
          <a:lstStyle/>
          <a:p>
            <a:r>
              <a:rPr lang="en-US" sz="2800" dirty="0" smtClean="0"/>
              <a:t>Point your browser to </a:t>
            </a:r>
            <a:r>
              <a:rPr lang="en-US" sz="2800" dirty="0" smtClean="0">
                <a:hlinkClick r:id="rId2"/>
              </a:rPr>
              <a:t>http://vcl.ncsu.edu</a:t>
            </a:r>
            <a:endParaRPr lang="en-US" sz="2800" dirty="0" smtClean="0"/>
          </a:p>
          <a:p>
            <a:r>
              <a:rPr lang="en-US" sz="2800" dirty="0" smtClean="0"/>
              <a:t>Login with your Unity username and password</a:t>
            </a:r>
          </a:p>
          <a:p>
            <a:r>
              <a:rPr lang="en-US" sz="2800" dirty="0" smtClean="0"/>
              <a:t>Select the image “APM_Copter_3DRobotics_SITL_Image” </a:t>
            </a:r>
          </a:p>
          <a:p>
            <a:pPr lvl="1"/>
            <a:r>
              <a:rPr lang="en-US" sz="2400" dirty="0" smtClean="0"/>
              <a:t>If you don’t see it, you probably didn’t register for the event – register and email us and we’ll give you access.</a:t>
            </a:r>
          </a:p>
          <a:p>
            <a:r>
              <a:rPr lang="en-US" dirty="0" smtClean="0"/>
              <a:t>Make a reservation</a:t>
            </a:r>
          </a:p>
          <a:p>
            <a:r>
              <a:rPr lang="en-US" dirty="0" smtClean="0"/>
              <a:t>When that’s done, login with username “</a:t>
            </a:r>
            <a:r>
              <a:rPr lang="en-US" dirty="0" err="1" smtClean="0"/>
              <a:t>droneusr</a:t>
            </a:r>
            <a:r>
              <a:rPr lang="en-US" dirty="0" smtClean="0"/>
              <a:t>”, and password “drone123”</a:t>
            </a:r>
          </a:p>
          <a:p>
            <a:pPr lvl="1"/>
            <a:endParaRPr lang="en-US" sz="2400" dirty="0" smtClean="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48</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SITL Setup</a:t>
            </a:r>
            <a:endParaRPr lang="en-US" dirty="0"/>
          </a:p>
        </p:txBody>
      </p:sp>
      <p:sp>
        <p:nvSpPr>
          <p:cNvPr id="3" name="Content Placeholder 2"/>
          <p:cNvSpPr>
            <a:spLocks noGrp="1"/>
          </p:cNvSpPr>
          <p:nvPr>
            <p:ph idx="1"/>
          </p:nvPr>
        </p:nvSpPr>
        <p:spPr>
          <a:xfrm>
            <a:off x="457200" y="1600200"/>
            <a:ext cx="8229600" cy="4572000"/>
          </a:xfrm>
        </p:spPr>
        <p:txBody>
          <a:bodyPr/>
          <a:lstStyle/>
          <a:p>
            <a:r>
              <a:rPr lang="en-US" sz="2000" dirty="0" smtClean="0"/>
              <a:t>Double click start_SITL.sh – it will open one terminal with four tabs and </a:t>
            </a:r>
            <a:r>
              <a:rPr lang="en-US" sz="2000" dirty="0" err="1" smtClean="0"/>
              <a:t>qgroundcontrol</a:t>
            </a:r>
            <a:r>
              <a:rPr lang="en-US" sz="2000" dirty="0" smtClean="0"/>
              <a:t>:</a:t>
            </a:r>
          </a:p>
          <a:p>
            <a:pPr lvl="1"/>
            <a:r>
              <a:rPr lang="en-US" sz="1800" dirty="0" smtClean="0"/>
              <a:t>Tab 1: AUTOPILOT</a:t>
            </a:r>
          </a:p>
          <a:p>
            <a:pPr lvl="2"/>
            <a:r>
              <a:rPr lang="en-US" sz="1600" dirty="0" smtClean="0">
                <a:solidFill>
                  <a:schemeClr val="bg2"/>
                </a:solidFill>
              </a:rPr>
              <a:t>Arducopter.elf</a:t>
            </a:r>
          </a:p>
          <a:p>
            <a:pPr lvl="1"/>
            <a:r>
              <a:rPr lang="en-US" sz="1800" dirty="0" smtClean="0"/>
              <a:t>Tab 2: PHYSICS_SIMULATION</a:t>
            </a:r>
          </a:p>
          <a:p>
            <a:pPr lvl="2"/>
            <a:r>
              <a:rPr lang="en-US" sz="1600" dirty="0" smtClean="0">
                <a:solidFill>
                  <a:schemeClr val="bg2"/>
                </a:solidFill>
              </a:rPr>
              <a:t>sim_multicopter.py --frame=+ --home=35.7713121,-78.6743912,584,270" </a:t>
            </a:r>
          </a:p>
          <a:p>
            <a:pPr lvl="1"/>
            <a:r>
              <a:rPr lang="en-US" sz="2200" dirty="0" smtClean="0"/>
              <a:t>Tab 3: MAVPROXY</a:t>
            </a:r>
          </a:p>
          <a:p>
            <a:pPr lvl="2"/>
            <a:r>
              <a:rPr lang="en-US" sz="1600" dirty="0" smtClean="0">
                <a:solidFill>
                  <a:schemeClr val="bg2"/>
                </a:solidFill>
              </a:rPr>
              <a:t>mavproxy.py --master tcp:127.0.0.1:5760 --</a:t>
            </a:r>
            <a:r>
              <a:rPr lang="en-US" sz="1600" dirty="0" err="1" smtClean="0">
                <a:solidFill>
                  <a:schemeClr val="bg2"/>
                </a:solidFill>
              </a:rPr>
              <a:t>sitl</a:t>
            </a:r>
            <a:r>
              <a:rPr lang="en-US" sz="1600" dirty="0" smtClean="0">
                <a:solidFill>
                  <a:schemeClr val="bg2"/>
                </a:solidFill>
              </a:rPr>
              <a:t> 127.0.0.1:5501 --out 127.0.0.1:14550 –</a:t>
            </a:r>
            <a:r>
              <a:rPr lang="en-US" sz="1600" dirty="0" err="1" smtClean="0">
                <a:solidFill>
                  <a:schemeClr val="bg2"/>
                </a:solidFill>
              </a:rPr>
              <a:t>quadcopter</a:t>
            </a:r>
            <a:endParaRPr lang="en-US" sz="1600" dirty="0" smtClean="0">
              <a:solidFill>
                <a:schemeClr val="bg2"/>
              </a:solidFill>
            </a:endParaRPr>
          </a:p>
          <a:p>
            <a:pPr lvl="2"/>
            <a:r>
              <a:rPr lang="en-US" sz="1800" dirty="0" smtClean="0"/>
              <a:t>Use it to control the drone manually</a:t>
            </a:r>
          </a:p>
          <a:p>
            <a:pPr lvl="1"/>
            <a:r>
              <a:rPr lang="en-US" sz="1800" dirty="0" smtClean="0"/>
              <a:t>Tab 4: </a:t>
            </a:r>
            <a:r>
              <a:rPr lang="en-US" sz="1800" dirty="0" err="1" smtClean="0"/>
              <a:t>QGroundControl</a:t>
            </a:r>
            <a:r>
              <a:rPr lang="en-US" sz="1800" dirty="0" smtClean="0"/>
              <a:t> Station</a:t>
            </a:r>
          </a:p>
          <a:p>
            <a:pPr lvl="2"/>
            <a:r>
              <a:rPr lang="en-US" sz="1600" dirty="0" err="1" smtClean="0">
                <a:solidFill>
                  <a:schemeClr val="bg2"/>
                </a:solidFill>
              </a:rPr>
              <a:t>qgroundcontrol</a:t>
            </a:r>
            <a:endParaRPr lang="en-US" sz="1600" dirty="0" smtClean="0">
              <a:solidFill>
                <a:schemeClr val="bg2"/>
              </a:solidFill>
            </a:endParaRPr>
          </a:p>
          <a:p>
            <a:r>
              <a:rPr lang="en-US" sz="2200" dirty="0" smtClean="0"/>
              <a:t>Start your application in a different terminal or a different tab.</a:t>
            </a:r>
            <a:endParaRPr lang="en-US" sz="22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49</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AutoShape 3"/>
          <p:cNvSpPr>
            <a:spLocks noChangeArrowheads="1"/>
          </p:cNvSpPr>
          <p:nvPr/>
        </p:nvSpPr>
        <p:spPr bwMode="auto">
          <a:xfrm>
            <a:off x="1219200" y="2895600"/>
            <a:ext cx="1676400" cy="1066800"/>
          </a:xfrm>
          <a:prstGeom prst="roundRect">
            <a:avLst>
              <a:gd name="adj" fmla="val 16667"/>
            </a:avLst>
          </a:prstGeom>
          <a:solidFill>
            <a:srgbClr val="333399"/>
          </a:solidFill>
          <a:ln w="9525" algn="ctr">
            <a:solidFill>
              <a:schemeClr val="tx1"/>
            </a:solidFill>
            <a:round/>
            <a:headEnd/>
            <a:tailEnd/>
          </a:ln>
          <a:effectLst/>
        </p:spPr>
        <p:txBody>
          <a:bodyPr wrap="none" anchor="ctr"/>
          <a:lstStyle/>
          <a:p>
            <a:endParaRPr lang="en-US"/>
          </a:p>
        </p:txBody>
      </p:sp>
      <p:sp>
        <p:nvSpPr>
          <p:cNvPr id="204804" name="Rectangle 4"/>
          <p:cNvSpPr>
            <a:spLocks noChangeArrowheads="1"/>
          </p:cNvSpPr>
          <p:nvPr/>
        </p:nvSpPr>
        <p:spPr bwMode="auto">
          <a:xfrm>
            <a:off x="1752600" y="30480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P2</a:t>
            </a:r>
            <a:endParaRPr lang="en-US" sz="1000" b="1">
              <a:ea typeface="宋体" pitchFamily="-65" charset="-122"/>
            </a:endParaRPr>
          </a:p>
        </p:txBody>
      </p:sp>
      <p:sp>
        <p:nvSpPr>
          <p:cNvPr id="204805" name="Rectangle 5"/>
          <p:cNvSpPr>
            <a:spLocks noChangeArrowheads="1"/>
          </p:cNvSpPr>
          <p:nvPr/>
        </p:nvSpPr>
        <p:spPr bwMode="auto">
          <a:xfrm>
            <a:off x="1371600" y="30226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P1</a:t>
            </a:r>
            <a:endParaRPr lang="en-US" sz="1000" b="1">
              <a:ea typeface="宋体" pitchFamily="-65" charset="-122"/>
            </a:endParaRPr>
          </a:p>
        </p:txBody>
      </p:sp>
      <p:sp>
        <p:nvSpPr>
          <p:cNvPr id="204806" name="Rectangle 6"/>
          <p:cNvSpPr>
            <a:spLocks noChangeArrowheads="1"/>
          </p:cNvSpPr>
          <p:nvPr/>
        </p:nvSpPr>
        <p:spPr bwMode="auto">
          <a:xfrm>
            <a:off x="1524000" y="3657600"/>
            <a:ext cx="1066800" cy="5334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Communicator</a:t>
            </a:r>
            <a:endParaRPr lang="en-US" sz="1400" b="1">
              <a:ea typeface="宋体" pitchFamily="-65" charset="-122"/>
            </a:endParaRPr>
          </a:p>
        </p:txBody>
      </p:sp>
      <p:grpSp>
        <p:nvGrpSpPr>
          <p:cNvPr id="2" name="Group 7"/>
          <p:cNvGrpSpPr>
            <a:grpSpLocks/>
          </p:cNvGrpSpPr>
          <p:nvPr/>
        </p:nvGrpSpPr>
        <p:grpSpPr bwMode="auto">
          <a:xfrm>
            <a:off x="7010400" y="6324600"/>
            <a:ext cx="1752600" cy="533400"/>
            <a:chOff x="4560" y="432"/>
            <a:chExt cx="1046" cy="384"/>
          </a:xfrm>
        </p:grpSpPr>
        <p:sp>
          <p:nvSpPr>
            <p:cNvPr id="204808" name="Rectangle 8"/>
            <p:cNvSpPr>
              <a:spLocks noChangeArrowheads="1"/>
            </p:cNvSpPr>
            <p:nvPr/>
          </p:nvSpPr>
          <p:spPr bwMode="auto">
            <a:xfrm>
              <a:off x="4560" y="432"/>
              <a:ext cx="1031" cy="384"/>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204809" name="Rectangle 9"/>
            <p:cNvSpPr>
              <a:spLocks noChangeArrowheads="1"/>
            </p:cNvSpPr>
            <p:nvPr/>
          </p:nvSpPr>
          <p:spPr bwMode="auto">
            <a:xfrm>
              <a:off x="5083" y="624"/>
              <a:ext cx="488" cy="192"/>
            </a:xfrm>
            <a:prstGeom prst="rect">
              <a:avLst/>
            </a:prstGeom>
            <a:noFill/>
            <a:ln w="9525" algn="ctr">
              <a:noFill/>
              <a:miter lim="800000"/>
              <a:headEnd/>
              <a:tailEnd/>
            </a:ln>
            <a:effectLst/>
          </p:spPr>
          <p:txBody>
            <a:bodyPr wrap="none">
              <a:spAutoFit/>
            </a:bodyPr>
            <a:lstStyle/>
            <a:p>
              <a:pPr eaLnBrk="1" hangingPunct="1"/>
              <a:r>
                <a:rPr lang="en-US" altLang="ko-KR" sz="1400" b="1">
                  <a:ea typeface="굴림" pitchFamily="52" charset="-127"/>
                </a:rPr>
                <a:t>process</a:t>
              </a:r>
              <a:endParaRPr lang="en-US" sz="1400" b="1">
                <a:ea typeface="宋体" pitchFamily="-65" charset="-122"/>
              </a:endParaRPr>
            </a:p>
          </p:txBody>
        </p:sp>
        <p:sp>
          <p:nvSpPr>
            <p:cNvPr id="204810" name="Rectangle 10"/>
            <p:cNvSpPr>
              <a:spLocks noChangeArrowheads="1"/>
            </p:cNvSpPr>
            <p:nvPr/>
          </p:nvSpPr>
          <p:spPr bwMode="auto">
            <a:xfrm>
              <a:off x="5096" y="432"/>
              <a:ext cx="510" cy="192"/>
            </a:xfrm>
            <a:prstGeom prst="rect">
              <a:avLst/>
            </a:prstGeom>
            <a:noFill/>
            <a:ln w="9525" algn="ctr">
              <a:noFill/>
              <a:miter lim="800000"/>
              <a:headEnd/>
              <a:tailEnd/>
            </a:ln>
            <a:effectLst/>
          </p:spPr>
          <p:txBody>
            <a:bodyPr wrap="none">
              <a:spAutoFit/>
            </a:bodyPr>
            <a:lstStyle/>
            <a:p>
              <a:pPr eaLnBrk="1" hangingPunct="1"/>
              <a:r>
                <a:rPr lang="en-US" altLang="ko-KR" sz="1400" b="1">
                  <a:ea typeface="굴림" pitchFamily="52" charset="-127"/>
                </a:rPr>
                <a:t>machine</a:t>
              </a:r>
              <a:endParaRPr lang="en-US" sz="1400" b="1">
                <a:ea typeface="宋体" pitchFamily="-65" charset="-122"/>
              </a:endParaRPr>
            </a:p>
          </p:txBody>
        </p:sp>
        <p:sp>
          <p:nvSpPr>
            <p:cNvPr id="204811" name="AutoShape 11"/>
            <p:cNvSpPr>
              <a:spLocks noChangeArrowheads="1"/>
            </p:cNvSpPr>
            <p:nvPr/>
          </p:nvSpPr>
          <p:spPr bwMode="auto">
            <a:xfrm>
              <a:off x="4656" y="480"/>
              <a:ext cx="384" cy="96"/>
            </a:xfrm>
            <a:prstGeom prst="roundRect">
              <a:avLst>
                <a:gd name="adj" fmla="val 16667"/>
              </a:avLst>
            </a:prstGeom>
            <a:solidFill>
              <a:srgbClr val="333399"/>
            </a:solidFill>
            <a:ln w="9525" algn="ctr">
              <a:solidFill>
                <a:schemeClr val="tx1"/>
              </a:solidFill>
              <a:round/>
              <a:headEnd/>
              <a:tailEnd/>
            </a:ln>
            <a:effectLst/>
          </p:spPr>
          <p:txBody>
            <a:bodyPr wrap="none" anchor="ctr"/>
            <a:lstStyle/>
            <a:p>
              <a:endParaRPr lang="en-US"/>
            </a:p>
          </p:txBody>
        </p:sp>
        <p:sp>
          <p:nvSpPr>
            <p:cNvPr id="204812" name="Rectangle 12"/>
            <p:cNvSpPr>
              <a:spLocks noChangeArrowheads="1"/>
            </p:cNvSpPr>
            <p:nvPr/>
          </p:nvSpPr>
          <p:spPr bwMode="auto">
            <a:xfrm>
              <a:off x="4656" y="672"/>
              <a:ext cx="384" cy="96"/>
            </a:xfrm>
            <a:prstGeom prst="rect">
              <a:avLst/>
            </a:prstGeom>
            <a:solidFill>
              <a:srgbClr val="CCFFCC"/>
            </a:solidFill>
            <a:ln w="9525" algn="ctr">
              <a:solidFill>
                <a:schemeClr val="tx1"/>
              </a:solidFill>
              <a:miter lim="800000"/>
              <a:headEnd/>
              <a:tailEnd/>
            </a:ln>
            <a:effectLst/>
          </p:spPr>
          <p:txBody>
            <a:bodyPr wrap="none" anchor="ctr"/>
            <a:lstStyle/>
            <a:p>
              <a:pPr eaLnBrk="1" hangingPunct="1"/>
              <a:endParaRPr lang="en-US" sz="1000" b="1">
                <a:ea typeface="宋体" pitchFamily="-65" charset="-122"/>
              </a:endParaRPr>
            </a:p>
          </p:txBody>
        </p:sp>
      </p:grpSp>
      <p:cxnSp>
        <p:nvCxnSpPr>
          <p:cNvPr id="204813" name="AutoShape 13"/>
          <p:cNvCxnSpPr>
            <a:cxnSpLocks noChangeShapeType="1"/>
            <a:stCxn id="204805" idx="2"/>
            <a:endCxn id="204806" idx="0"/>
          </p:cNvCxnSpPr>
          <p:nvPr/>
        </p:nvCxnSpPr>
        <p:spPr bwMode="auto">
          <a:xfrm>
            <a:off x="1485900" y="3403600"/>
            <a:ext cx="571500" cy="254000"/>
          </a:xfrm>
          <a:prstGeom prst="straightConnector1">
            <a:avLst/>
          </a:prstGeom>
          <a:noFill/>
          <a:ln w="9525">
            <a:solidFill>
              <a:srgbClr val="C0C0C0"/>
            </a:solidFill>
            <a:round/>
            <a:headEnd/>
            <a:tailEnd/>
          </a:ln>
          <a:effectLst/>
        </p:spPr>
      </p:cxnSp>
      <p:cxnSp>
        <p:nvCxnSpPr>
          <p:cNvPr id="204814" name="AutoShape 14"/>
          <p:cNvCxnSpPr>
            <a:cxnSpLocks noChangeShapeType="1"/>
            <a:stCxn id="204804" idx="2"/>
            <a:endCxn id="204806" idx="0"/>
          </p:cNvCxnSpPr>
          <p:nvPr/>
        </p:nvCxnSpPr>
        <p:spPr bwMode="auto">
          <a:xfrm>
            <a:off x="1866900" y="3429000"/>
            <a:ext cx="190500" cy="228600"/>
          </a:xfrm>
          <a:prstGeom prst="straightConnector1">
            <a:avLst/>
          </a:prstGeom>
          <a:noFill/>
          <a:ln w="9525">
            <a:solidFill>
              <a:srgbClr val="C0C0C0"/>
            </a:solidFill>
            <a:round/>
            <a:headEnd/>
            <a:tailEnd/>
          </a:ln>
          <a:effectLst/>
        </p:spPr>
      </p:cxnSp>
      <p:sp>
        <p:nvSpPr>
          <p:cNvPr id="204815" name="Rectangle 15"/>
          <p:cNvSpPr>
            <a:spLocks noChangeArrowheads="1"/>
          </p:cNvSpPr>
          <p:nvPr/>
        </p:nvSpPr>
        <p:spPr bwMode="auto">
          <a:xfrm>
            <a:off x="2133600" y="30480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P3</a:t>
            </a:r>
            <a:endParaRPr lang="en-US" sz="1000" b="1">
              <a:ea typeface="宋体" pitchFamily="-65" charset="-122"/>
            </a:endParaRPr>
          </a:p>
        </p:txBody>
      </p:sp>
      <p:cxnSp>
        <p:nvCxnSpPr>
          <p:cNvPr id="204816" name="AutoShape 16"/>
          <p:cNvCxnSpPr>
            <a:cxnSpLocks noChangeShapeType="1"/>
            <a:stCxn id="204815" idx="2"/>
            <a:endCxn id="204806" idx="0"/>
          </p:cNvCxnSpPr>
          <p:nvPr/>
        </p:nvCxnSpPr>
        <p:spPr bwMode="auto">
          <a:xfrm flipH="1">
            <a:off x="2057400" y="3429000"/>
            <a:ext cx="190500" cy="228600"/>
          </a:xfrm>
          <a:prstGeom prst="straightConnector1">
            <a:avLst/>
          </a:prstGeom>
          <a:noFill/>
          <a:ln w="9525">
            <a:solidFill>
              <a:srgbClr val="C0C0C0"/>
            </a:solidFill>
            <a:round/>
            <a:headEnd/>
            <a:tailEnd/>
          </a:ln>
          <a:effectLst/>
        </p:spPr>
      </p:cxnSp>
      <p:sp>
        <p:nvSpPr>
          <p:cNvPr id="204817" name="AutoShape 17"/>
          <p:cNvSpPr>
            <a:spLocks noChangeArrowheads="1"/>
          </p:cNvSpPr>
          <p:nvPr/>
        </p:nvSpPr>
        <p:spPr bwMode="auto">
          <a:xfrm>
            <a:off x="304800" y="5232400"/>
            <a:ext cx="1676400" cy="1066800"/>
          </a:xfrm>
          <a:prstGeom prst="roundRect">
            <a:avLst>
              <a:gd name="adj" fmla="val 16667"/>
            </a:avLst>
          </a:prstGeom>
          <a:solidFill>
            <a:srgbClr val="333399"/>
          </a:solidFill>
          <a:ln w="9525" algn="ctr">
            <a:solidFill>
              <a:schemeClr val="tx1"/>
            </a:solidFill>
            <a:round/>
            <a:headEnd/>
            <a:tailEnd/>
          </a:ln>
          <a:effectLst/>
        </p:spPr>
        <p:txBody>
          <a:bodyPr wrap="none" anchor="ctr"/>
          <a:lstStyle/>
          <a:p>
            <a:endParaRPr lang="en-US"/>
          </a:p>
        </p:txBody>
      </p:sp>
      <p:sp>
        <p:nvSpPr>
          <p:cNvPr id="204818" name="Rectangle 18"/>
          <p:cNvSpPr>
            <a:spLocks noChangeArrowheads="1"/>
          </p:cNvSpPr>
          <p:nvPr/>
        </p:nvSpPr>
        <p:spPr bwMode="auto">
          <a:xfrm>
            <a:off x="1009650" y="58420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P2</a:t>
            </a:r>
            <a:endParaRPr lang="en-US" sz="1000" b="1">
              <a:ea typeface="宋体" pitchFamily="-65" charset="-122"/>
            </a:endParaRPr>
          </a:p>
        </p:txBody>
      </p:sp>
      <p:sp>
        <p:nvSpPr>
          <p:cNvPr id="204819" name="Rectangle 19"/>
          <p:cNvSpPr>
            <a:spLocks noChangeArrowheads="1"/>
          </p:cNvSpPr>
          <p:nvPr/>
        </p:nvSpPr>
        <p:spPr bwMode="auto">
          <a:xfrm>
            <a:off x="628650" y="58166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P1</a:t>
            </a:r>
            <a:endParaRPr lang="en-US" sz="1000" b="1">
              <a:ea typeface="宋体" pitchFamily="-65" charset="-122"/>
            </a:endParaRPr>
          </a:p>
        </p:txBody>
      </p:sp>
      <p:sp>
        <p:nvSpPr>
          <p:cNvPr id="204820" name="Rectangle 20"/>
          <p:cNvSpPr>
            <a:spLocks noChangeArrowheads="1"/>
          </p:cNvSpPr>
          <p:nvPr/>
        </p:nvSpPr>
        <p:spPr bwMode="auto">
          <a:xfrm>
            <a:off x="609600" y="5080000"/>
            <a:ext cx="1066800" cy="5334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Communicator</a:t>
            </a:r>
            <a:endParaRPr lang="en-US" sz="1400" b="1">
              <a:ea typeface="宋体" pitchFamily="-65" charset="-122"/>
            </a:endParaRPr>
          </a:p>
        </p:txBody>
      </p:sp>
      <p:cxnSp>
        <p:nvCxnSpPr>
          <p:cNvPr id="204821" name="AutoShape 21"/>
          <p:cNvCxnSpPr>
            <a:cxnSpLocks noChangeShapeType="1"/>
            <a:stCxn id="204819" idx="0"/>
            <a:endCxn id="204820" idx="2"/>
          </p:cNvCxnSpPr>
          <p:nvPr/>
        </p:nvCxnSpPr>
        <p:spPr bwMode="auto">
          <a:xfrm flipV="1">
            <a:off x="742950" y="5613400"/>
            <a:ext cx="400050" cy="203200"/>
          </a:xfrm>
          <a:prstGeom prst="straightConnector1">
            <a:avLst/>
          </a:prstGeom>
          <a:noFill/>
          <a:ln w="9525">
            <a:solidFill>
              <a:srgbClr val="C0C0C0"/>
            </a:solidFill>
            <a:round/>
            <a:headEnd/>
            <a:tailEnd/>
          </a:ln>
          <a:effectLst/>
        </p:spPr>
      </p:cxnSp>
      <p:cxnSp>
        <p:nvCxnSpPr>
          <p:cNvPr id="204822" name="AutoShape 22"/>
          <p:cNvCxnSpPr>
            <a:cxnSpLocks noChangeShapeType="1"/>
            <a:stCxn id="204818" idx="0"/>
            <a:endCxn id="204820" idx="2"/>
          </p:cNvCxnSpPr>
          <p:nvPr/>
        </p:nvCxnSpPr>
        <p:spPr bwMode="auto">
          <a:xfrm flipV="1">
            <a:off x="1123950" y="5613400"/>
            <a:ext cx="19050" cy="228600"/>
          </a:xfrm>
          <a:prstGeom prst="straightConnector1">
            <a:avLst/>
          </a:prstGeom>
          <a:noFill/>
          <a:ln w="9525">
            <a:solidFill>
              <a:srgbClr val="C0C0C0"/>
            </a:solidFill>
            <a:round/>
            <a:headEnd/>
            <a:tailEnd/>
          </a:ln>
          <a:effectLst/>
        </p:spPr>
      </p:cxnSp>
      <p:sp>
        <p:nvSpPr>
          <p:cNvPr id="204823" name="Rectangle 23"/>
          <p:cNvSpPr>
            <a:spLocks noChangeArrowheads="1"/>
          </p:cNvSpPr>
          <p:nvPr/>
        </p:nvSpPr>
        <p:spPr bwMode="auto">
          <a:xfrm>
            <a:off x="1390650" y="58420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P3</a:t>
            </a:r>
            <a:endParaRPr lang="en-US" sz="1000" b="1">
              <a:ea typeface="宋体" pitchFamily="-65" charset="-122"/>
            </a:endParaRPr>
          </a:p>
        </p:txBody>
      </p:sp>
      <p:cxnSp>
        <p:nvCxnSpPr>
          <p:cNvPr id="204824" name="AutoShape 24"/>
          <p:cNvCxnSpPr>
            <a:cxnSpLocks noChangeShapeType="1"/>
            <a:stCxn id="204823" idx="0"/>
            <a:endCxn id="204820" idx="2"/>
          </p:cNvCxnSpPr>
          <p:nvPr/>
        </p:nvCxnSpPr>
        <p:spPr bwMode="auto">
          <a:xfrm flipH="1" flipV="1">
            <a:off x="1143000" y="5613400"/>
            <a:ext cx="361950" cy="228600"/>
          </a:xfrm>
          <a:prstGeom prst="straightConnector1">
            <a:avLst/>
          </a:prstGeom>
          <a:noFill/>
          <a:ln w="9525">
            <a:solidFill>
              <a:srgbClr val="C0C0C0"/>
            </a:solidFill>
            <a:round/>
            <a:headEnd/>
            <a:tailEnd/>
          </a:ln>
          <a:effectLst/>
        </p:spPr>
      </p:cxnSp>
      <p:sp>
        <p:nvSpPr>
          <p:cNvPr id="204825" name="Rectangle 25"/>
          <p:cNvSpPr>
            <a:spLocks noChangeArrowheads="1"/>
          </p:cNvSpPr>
          <p:nvPr/>
        </p:nvSpPr>
        <p:spPr bwMode="auto">
          <a:xfrm>
            <a:off x="1619250" y="5842000"/>
            <a:ext cx="361950" cy="304800"/>
          </a:xfrm>
          <a:prstGeom prst="rect">
            <a:avLst/>
          </a:prstGeom>
          <a:noFill/>
          <a:ln w="9525" algn="ctr">
            <a:noFill/>
            <a:miter lim="800000"/>
            <a:headEnd/>
            <a:tailEnd/>
          </a:ln>
          <a:effectLst/>
        </p:spPr>
        <p:txBody>
          <a:bodyPr wrap="none">
            <a:spAutoFit/>
          </a:bodyPr>
          <a:lstStyle/>
          <a:p>
            <a:pPr eaLnBrk="1" hangingPunct="1"/>
            <a:r>
              <a:rPr lang="en-US" altLang="ko-KR" sz="1400" b="1">
                <a:solidFill>
                  <a:srgbClr val="FFFFFF"/>
                </a:solidFill>
                <a:ea typeface="굴림" pitchFamily="52" charset="-127"/>
              </a:rPr>
              <a:t>…</a:t>
            </a:r>
            <a:endParaRPr lang="en-US" sz="1400" b="1">
              <a:solidFill>
                <a:srgbClr val="FFFFFF"/>
              </a:solidFill>
              <a:ea typeface="宋体" pitchFamily="-65" charset="-122"/>
            </a:endParaRPr>
          </a:p>
        </p:txBody>
      </p:sp>
      <p:sp>
        <p:nvSpPr>
          <p:cNvPr id="204826" name="Rectangle 26"/>
          <p:cNvSpPr>
            <a:spLocks noChangeArrowheads="1"/>
          </p:cNvSpPr>
          <p:nvPr/>
        </p:nvSpPr>
        <p:spPr bwMode="auto">
          <a:xfrm>
            <a:off x="2381250" y="3048000"/>
            <a:ext cx="361950" cy="304800"/>
          </a:xfrm>
          <a:prstGeom prst="rect">
            <a:avLst/>
          </a:prstGeom>
          <a:noFill/>
          <a:ln w="9525" algn="ctr">
            <a:noFill/>
            <a:miter lim="800000"/>
            <a:headEnd/>
            <a:tailEnd/>
          </a:ln>
          <a:effectLst/>
        </p:spPr>
        <p:txBody>
          <a:bodyPr wrap="none">
            <a:spAutoFit/>
          </a:bodyPr>
          <a:lstStyle/>
          <a:p>
            <a:pPr eaLnBrk="1" hangingPunct="1"/>
            <a:r>
              <a:rPr lang="en-US" altLang="ko-KR" sz="1400" b="1">
                <a:solidFill>
                  <a:srgbClr val="FFFFFF"/>
                </a:solidFill>
                <a:ea typeface="굴림" pitchFamily="52" charset="-127"/>
              </a:rPr>
              <a:t>…</a:t>
            </a:r>
            <a:endParaRPr lang="en-US" sz="1400" b="1">
              <a:solidFill>
                <a:srgbClr val="FFFFFF"/>
              </a:solidFill>
              <a:ea typeface="宋体" pitchFamily="-65" charset="-122"/>
            </a:endParaRPr>
          </a:p>
        </p:txBody>
      </p:sp>
      <p:sp>
        <p:nvSpPr>
          <p:cNvPr id="204827" name="AutoShape 27"/>
          <p:cNvSpPr>
            <a:spLocks noChangeArrowheads="1"/>
          </p:cNvSpPr>
          <p:nvPr/>
        </p:nvSpPr>
        <p:spPr bwMode="auto">
          <a:xfrm>
            <a:off x="6781800" y="5232400"/>
            <a:ext cx="1676400" cy="1066800"/>
          </a:xfrm>
          <a:prstGeom prst="roundRect">
            <a:avLst>
              <a:gd name="adj" fmla="val 16667"/>
            </a:avLst>
          </a:prstGeom>
          <a:solidFill>
            <a:srgbClr val="333399"/>
          </a:solidFill>
          <a:ln w="9525" algn="ctr">
            <a:solidFill>
              <a:schemeClr val="tx1"/>
            </a:solidFill>
            <a:round/>
            <a:headEnd/>
            <a:tailEnd/>
          </a:ln>
          <a:effectLst/>
        </p:spPr>
        <p:txBody>
          <a:bodyPr wrap="none" anchor="ctr"/>
          <a:lstStyle/>
          <a:p>
            <a:endParaRPr lang="en-US"/>
          </a:p>
        </p:txBody>
      </p:sp>
      <p:sp>
        <p:nvSpPr>
          <p:cNvPr id="204828" name="Rectangle 28"/>
          <p:cNvSpPr>
            <a:spLocks noChangeArrowheads="1"/>
          </p:cNvSpPr>
          <p:nvPr/>
        </p:nvSpPr>
        <p:spPr bwMode="auto">
          <a:xfrm>
            <a:off x="7486650" y="58420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P2</a:t>
            </a:r>
            <a:endParaRPr lang="en-US" sz="1000" b="1">
              <a:ea typeface="宋体" pitchFamily="-65" charset="-122"/>
            </a:endParaRPr>
          </a:p>
        </p:txBody>
      </p:sp>
      <p:sp>
        <p:nvSpPr>
          <p:cNvPr id="204829" name="Rectangle 29"/>
          <p:cNvSpPr>
            <a:spLocks noChangeArrowheads="1"/>
          </p:cNvSpPr>
          <p:nvPr/>
        </p:nvSpPr>
        <p:spPr bwMode="auto">
          <a:xfrm>
            <a:off x="7105650" y="58166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P1</a:t>
            </a:r>
            <a:endParaRPr lang="en-US" sz="1000" b="1">
              <a:ea typeface="宋体" pitchFamily="-65" charset="-122"/>
            </a:endParaRPr>
          </a:p>
        </p:txBody>
      </p:sp>
      <p:sp>
        <p:nvSpPr>
          <p:cNvPr id="204830" name="Rectangle 30"/>
          <p:cNvSpPr>
            <a:spLocks noChangeArrowheads="1"/>
          </p:cNvSpPr>
          <p:nvPr/>
        </p:nvSpPr>
        <p:spPr bwMode="auto">
          <a:xfrm>
            <a:off x="7086600" y="5080000"/>
            <a:ext cx="1066800" cy="5334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Communicator</a:t>
            </a:r>
            <a:endParaRPr lang="en-US" sz="1400" b="1">
              <a:ea typeface="宋体" pitchFamily="-65" charset="-122"/>
            </a:endParaRPr>
          </a:p>
        </p:txBody>
      </p:sp>
      <p:cxnSp>
        <p:nvCxnSpPr>
          <p:cNvPr id="204831" name="AutoShape 31"/>
          <p:cNvCxnSpPr>
            <a:cxnSpLocks noChangeShapeType="1"/>
            <a:stCxn id="204829" idx="0"/>
            <a:endCxn id="204830" idx="2"/>
          </p:cNvCxnSpPr>
          <p:nvPr/>
        </p:nvCxnSpPr>
        <p:spPr bwMode="auto">
          <a:xfrm flipV="1">
            <a:off x="7219950" y="5613400"/>
            <a:ext cx="400050" cy="203200"/>
          </a:xfrm>
          <a:prstGeom prst="straightConnector1">
            <a:avLst/>
          </a:prstGeom>
          <a:noFill/>
          <a:ln w="9525">
            <a:solidFill>
              <a:srgbClr val="C0C0C0"/>
            </a:solidFill>
            <a:round/>
            <a:headEnd/>
            <a:tailEnd/>
          </a:ln>
          <a:effectLst/>
        </p:spPr>
      </p:cxnSp>
      <p:cxnSp>
        <p:nvCxnSpPr>
          <p:cNvPr id="204832" name="AutoShape 32"/>
          <p:cNvCxnSpPr>
            <a:cxnSpLocks noChangeShapeType="1"/>
            <a:stCxn id="204828" idx="0"/>
            <a:endCxn id="204830" idx="2"/>
          </p:cNvCxnSpPr>
          <p:nvPr/>
        </p:nvCxnSpPr>
        <p:spPr bwMode="auto">
          <a:xfrm flipV="1">
            <a:off x="7600950" y="5613400"/>
            <a:ext cx="19050" cy="228600"/>
          </a:xfrm>
          <a:prstGeom prst="straightConnector1">
            <a:avLst/>
          </a:prstGeom>
          <a:noFill/>
          <a:ln w="9525">
            <a:solidFill>
              <a:srgbClr val="C0C0C0"/>
            </a:solidFill>
            <a:round/>
            <a:headEnd/>
            <a:tailEnd/>
          </a:ln>
          <a:effectLst/>
        </p:spPr>
      </p:cxnSp>
      <p:sp>
        <p:nvSpPr>
          <p:cNvPr id="204833" name="Rectangle 33"/>
          <p:cNvSpPr>
            <a:spLocks noChangeArrowheads="1"/>
          </p:cNvSpPr>
          <p:nvPr/>
        </p:nvSpPr>
        <p:spPr bwMode="auto">
          <a:xfrm>
            <a:off x="7867650" y="58420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P3</a:t>
            </a:r>
            <a:endParaRPr lang="en-US" sz="1000" b="1">
              <a:ea typeface="宋体" pitchFamily="-65" charset="-122"/>
            </a:endParaRPr>
          </a:p>
        </p:txBody>
      </p:sp>
      <p:cxnSp>
        <p:nvCxnSpPr>
          <p:cNvPr id="204834" name="AutoShape 34"/>
          <p:cNvCxnSpPr>
            <a:cxnSpLocks noChangeShapeType="1"/>
            <a:stCxn id="204833" idx="0"/>
            <a:endCxn id="204830" idx="2"/>
          </p:cNvCxnSpPr>
          <p:nvPr/>
        </p:nvCxnSpPr>
        <p:spPr bwMode="auto">
          <a:xfrm flipH="1" flipV="1">
            <a:off x="7620000" y="5613400"/>
            <a:ext cx="361950" cy="228600"/>
          </a:xfrm>
          <a:prstGeom prst="straightConnector1">
            <a:avLst/>
          </a:prstGeom>
          <a:noFill/>
          <a:ln w="9525">
            <a:solidFill>
              <a:srgbClr val="C0C0C0"/>
            </a:solidFill>
            <a:round/>
            <a:headEnd/>
            <a:tailEnd/>
          </a:ln>
          <a:effectLst/>
        </p:spPr>
      </p:cxnSp>
      <p:sp>
        <p:nvSpPr>
          <p:cNvPr id="204835" name="Rectangle 35"/>
          <p:cNvSpPr>
            <a:spLocks noChangeArrowheads="1"/>
          </p:cNvSpPr>
          <p:nvPr/>
        </p:nvSpPr>
        <p:spPr bwMode="auto">
          <a:xfrm>
            <a:off x="8096250" y="5842000"/>
            <a:ext cx="361950" cy="304800"/>
          </a:xfrm>
          <a:prstGeom prst="rect">
            <a:avLst/>
          </a:prstGeom>
          <a:noFill/>
          <a:ln w="9525" algn="ctr">
            <a:noFill/>
            <a:miter lim="800000"/>
            <a:headEnd/>
            <a:tailEnd/>
          </a:ln>
          <a:effectLst/>
        </p:spPr>
        <p:txBody>
          <a:bodyPr wrap="none">
            <a:spAutoFit/>
          </a:bodyPr>
          <a:lstStyle/>
          <a:p>
            <a:pPr eaLnBrk="1" hangingPunct="1"/>
            <a:r>
              <a:rPr lang="en-US" altLang="ko-KR" sz="1400" b="1">
                <a:solidFill>
                  <a:srgbClr val="FFFFFF"/>
                </a:solidFill>
                <a:ea typeface="굴림" pitchFamily="52" charset="-127"/>
              </a:rPr>
              <a:t>…</a:t>
            </a:r>
            <a:endParaRPr lang="en-US" sz="1400" b="1">
              <a:solidFill>
                <a:srgbClr val="FFFFFF"/>
              </a:solidFill>
              <a:ea typeface="宋体" pitchFamily="-65" charset="-122"/>
            </a:endParaRPr>
          </a:p>
        </p:txBody>
      </p:sp>
      <p:sp>
        <p:nvSpPr>
          <p:cNvPr id="204836" name="AutoShape 36"/>
          <p:cNvSpPr>
            <a:spLocks noChangeArrowheads="1"/>
          </p:cNvSpPr>
          <p:nvPr/>
        </p:nvSpPr>
        <p:spPr bwMode="auto">
          <a:xfrm>
            <a:off x="2362200" y="5232400"/>
            <a:ext cx="1676400" cy="1066800"/>
          </a:xfrm>
          <a:prstGeom prst="roundRect">
            <a:avLst>
              <a:gd name="adj" fmla="val 16667"/>
            </a:avLst>
          </a:prstGeom>
          <a:solidFill>
            <a:srgbClr val="333399"/>
          </a:solidFill>
          <a:ln w="9525" algn="ctr">
            <a:solidFill>
              <a:schemeClr val="tx1"/>
            </a:solidFill>
            <a:round/>
            <a:headEnd/>
            <a:tailEnd/>
          </a:ln>
          <a:effectLst/>
        </p:spPr>
        <p:txBody>
          <a:bodyPr wrap="none" anchor="ctr"/>
          <a:lstStyle/>
          <a:p>
            <a:endParaRPr lang="en-US"/>
          </a:p>
        </p:txBody>
      </p:sp>
      <p:sp>
        <p:nvSpPr>
          <p:cNvPr id="204837" name="Rectangle 37"/>
          <p:cNvSpPr>
            <a:spLocks noChangeArrowheads="1"/>
          </p:cNvSpPr>
          <p:nvPr/>
        </p:nvSpPr>
        <p:spPr bwMode="auto">
          <a:xfrm>
            <a:off x="3067050" y="58420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P2</a:t>
            </a:r>
            <a:endParaRPr lang="en-US" sz="1000" b="1">
              <a:ea typeface="宋体" pitchFamily="-65" charset="-122"/>
            </a:endParaRPr>
          </a:p>
        </p:txBody>
      </p:sp>
      <p:sp>
        <p:nvSpPr>
          <p:cNvPr id="204838" name="Rectangle 38"/>
          <p:cNvSpPr>
            <a:spLocks noChangeArrowheads="1"/>
          </p:cNvSpPr>
          <p:nvPr/>
        </p:nvSpPr>
        <p:spPr bwMode="auto">
          <a:xfrm>
            <a:off x="2686050" y="58166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P1</a:t>
            </a:r>
            <a:endParaRPr lang="en-US" sz="1000" b="1">
              <a:ea typeface="宋体" pitchFamily="-65" charset="-122"/>
            </a:endParaRPr>
          </a:p>
        </p:txBody>
      </p:sp>
      <p:sp>
        <p:nvSpPr>
          <p:cNvPr id="204839" name="Rectangle 39"/>
          <p:cNvSpPr>
            <a:spLocks noChangeArrowheads="1"/>
          </p:cNvSpPr>
          <p:nvPr/>
        </p:nvSpPr>
        <p:spPr bwMode="auto">
          <a:xfrm>
            <a:off x="2667000" y="5080000"/>
            <a:ext cx="1066800" cy="5334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Communicator</a:t>
            </a:r>
            <a:endParaRPr lang="en-US" sz="1400" b="1">
              <a:ea typeface="宋体" pitchFamily="-65" charset="-122"/>
            </a:endParaRPr>
          </a:p>
        </p:txBody>
      </p:sp>
      <p:cxnSp>
        <p:nvCxnSpPr>
          <p:cNvPr id="204840" name="AutoShape 40"/>
          <p:cNvCxnSpPr>
            <a:cxnSpLocks noChangeShapeType="1"/>
            <a:stCxn id="204838" idx="0"/>
            <a:endCxn id="204839" idx="2"/>
          </p:cNvCxnSpPr>
          <p:nvPr/>
        </p:nvCxnSpPr>
        <p:spPr bwMode="auto">
          <a:xfrm flipV="1">
            <a:off x="2800350" y="5613400"/>
            <a:ext cx="400050" cy="203200"/>
          </a:xfrm>
          <a:prstGeom prst="straightConnector1">
            <a:avLst/>
          </a:prstGeom>
          <a:noFill/>
          <a:ln w="9525">
            <a:solidFill>
              <a:srgbClr val="C0C0C0"/>
            </a:solidFill>
            <a:round/>
            <a:headEnd/>
            <a:tailEnd/>
          </a:ln>
          <a:effectLst/>
        </p:spPr>
      </p:cxnSp>
      <p:cxnSp>
        <p:nvCxnSpPr>
          <p:cNvPr id="204841" name="AutoShape 41"/>
          <p:cNvCxnSpPr>
            <a:cxnSpLocks noChangeShapeType="1"/>
            <a:stCxn id="204837" idx="0"/>
            <a:endCxn id="204839" idx="2"/>
          </p:cNvCxnSpPr>
          <p:nvPr/>
        </p:nvCxnSpPr>
        <p:spPr bwMode="auto">
          <a:xfrm flipV="1">
            <a:off x="3181350" y="5613400"/>
            <a:ext cx="19050" cy="228600"/>
          </a:xfrm>
          <a:prstGeom prst="straightConnector1">
            <a:avLst/>
          </a:prstGeom>
          <a:noFill/>
          <a:ln w="9525">
            <a:solidFill>
              <a:srgbClr val="C0C0C0"/>
            </a:solidFill>
            <a:round/>
            <a:headEnd/>
            <a:tailEnd/>
          </a:ln>
          <a:effectLst/>
        </p:spPr>
      </p:cxnSp>
      <p:sp>
        <p:nvSpPr>
          <p:cNvPr id="204842" name="Rectangle 42"/>
          <p:cNvSpPr>
            <a:spLocks noChangeArrowheads="1"/>
          </p:cNvSpPr>
          <p:nvPr/>
        </p:nvSpPr>
        <p:spPr bwMode="auto">
          <a:xfrm>
            <a:off x="3448050" y="58420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P3</a:t>
            </a:r>
            <a:endParaRPr lang="en-US" sz="1000" b="1">
              <a:ea typeface="宋体" pitchFamily="-65" charset="-122"/>
            </a:endParaRPr>
          </a:p>
        </p:txBody>
      </p:sp>
      <p:cxnSp>
        <p:nvCxnSpPr>
          <p:cNvPr id="204843" name="AutoShape 43"/>
          <p:cNvCxnSpPr>
            <a:cxnSpLocks noChangeShapeType="1"/>
            <a:stCxn id="204842" idx="0"/>
            <a:endCxn id="204839" idx="2"/>
          </p:cNvCxnSpPr>
          <p:nvPr/>
        </p:nvCxnSpPr>
        <p:spPr bwMode="auto">
          <a:xfrm flipH="1" flipV="1">
            <a:off x="3200400" y="5613400"/>
            <a:ext cx="361950" cy="228600"/>
          </a:xfrm>
          <a:prstGeom prst="straightConnector1">
            <a:avLst/>
          </a:prstGeom>
          <a:noFill/>
          <a:ln w="9525">
            <a:solidFill>
              <a:srgbClr val="C0C0C0"/>
            </a:solidFill>
            <a:round/>
            <a:headEnd/>
            <a:tailEnd/>
          </a:ln>
          <a:effectLst/>
        </p:spPr>
      </p:cxnSp>
      <p:sp>
        <p:nvSpPr>
          <p:cNvPr id="204844" name="Rectangle 44"/>
          <p:cNvSpPr>
            <a:spLocks noChangeArrowheads="1"/>
          </p:cNvSpPr>
          <p:nvPr/>
        </p:nvSpPr>
        <p:spPr bwMode="auto">
          <a:xfrm>
            <a:off x="3676650" y="5842000"/>
            <a:ext cx="361950" cy="304800"/>
          </a:xfrm>
          <a:prstGeom prst="rect">
            <a:avLst/>
          </a:prstGeom>
          <a:noFill/>
          <a:ln w="9525" algn="ctr">
            <a:noFill/>
            <a:miter lim="800000"/>
            <a:headEnd/>
            <a:tailEnd/>
          </a:ln>
          <a:effectLst/>
        </p:spPr>
        <p:txBody>
          <a:bodyPr wrap="none">
            <a:spAutoFit/>
          </a:bodyPr>
          <a:lstStyle/>
          <a:p>
            <a:pPr eaLnBrk="1" hangingPunct="1"/>
            <a:r>
              <a:rPr lang="en-US" altLang="ko-KR" sz="1400" b="1">
                <a:solidFill>
                  <a:srgbClr val="FFFFFF"/>
                </a:solidFill>
                <a:ea typeface="굴림" pitchFamily="52" charset="-127"/>
              </a:rPr>
              <a:t>…</a:t>
            </a:r>
            <a:endParaRPr lang="en-US" sz="1400" b="1">
              <a:solidFill>
                <a:srgbClr val="FFFFFF"/>
              </a:solidFill>
              <a:ea typeface="宋体" pitchFamily="-65" charset="-122"/>
            </a:endParaRPr>
          </a:p>
        </p:txBody>
      </p:sp>
      <p:grpSp>
        <p:nvGrpSpPr>
          <p:cNvPr id="3" name="Group 45"/>
          <p:cNvGrpSpPr>
            <a:grpSpLocks/>
          </p:cNvGrpSpPr>
          <p:nvPr/>
        </p:nvGrpSpPr>
        <p:grpSpPr bwMode="auto">
          <a:xfrm rot="17563458" flipV="1">
            <a:off x="1127125" y="4587875"/>
            <a:ext cx="685800" cy="196850"/>
            <a:chOff x="4237" y="2879"/>
            <a:chExt cx="1127" cy="332"/>
          </a:xfrm>
        </p:grpSpPr>
        <p:sp>
          <p:nvSpPr>
            <p:cNvPr id="204846" name="AutoShape 46"/>
            <p:cNvSpPr>
              <a:spLocks noChangeAspect="1" noChangeArrowheads="1" noTextEdit="1"/>
            </p:cNvSpPr>
            <p:nvPr/>
          </p:nvSpPr>
          <p:spPr bwMode="auto">
            <a:xfrm>
              <a:off x="4237" y="2879"/>
              <a:ext cx="1127" cy="332"/>
            </a:xfrm>
            <a:prstGeom prst="rect">
              <a:avLst/>
            </a:prstGeom>
            <a:noFill/>
            <a:ln w="9525">
              <a:noFill/>
              <a:miter lim="800000"/>
              <a:headEnd/>
              <a:tailEnd/>
            </a:ln>
          </p:spPr>
          <p:txBody>
            <a:bodyPr/>
            <a:lstStyle/>
            <a:p>
              <a:endParaRPr lang="en-US"/>
            </a:p>
          </p:txBody>
        </p:sp>
        <p:sp>
          <p:nvSpPr>
            <p:cNvPr id="204847" name="Freeform 47"/>
            <p:cNvSpPr>
              <a:spLocks/>
            </p:cNvSpPr>
            <p:nvPr/>
          </p:nvSpPr>
          <p:spPr bwMode="auto">
            <a:xfrm>
              <a:off x="4237" y="2879"/>
              <a:ext cx="1127" cy="332"/>
            </a:xfrm>
            <a:custGeom>
              <a:avLst/>
              <a:gdLst/>
              <a:ahLst/>
              <a:cxnLst>
                <a:cxn ang="0">
                  <a:pos x="899" y="2111"/>
                </a:cxn>
                <a:cxn ang="0">
                  <a:pos x="789" y="2131"/>
                </a:cxn>
                <a:cxn ang="0">
                  <a:pos x="629" y="2168"/>
                </a:cxn>
                <a:cxn ang="0">
                  <a:pos x="517" y="2200"/>
                </a:cxn>
                <a:cxn ang="0">
                  <a:pos x="399" y="2239"/>
                </a:cxn>
                <a:cxn ang="0">
                  <a:pos x="285" y="2287"/>
                </a:cxn>
                <a:cxn ang="0">
                  <a:pos x="179" y="2343"/>
                </a:cxn>
                <a:cxn ang="0">
                  <a:pos x="88" y="2410"/>
                </a:cxn>
                <a:cxn ang="0">
                  <a:pos x="18" y="2486"/>
                </a:cxn>
                <a:cxn ang="0">
                  <a:pos x="0" y="2524"/>
                </a:cxn>
                <a:cxn ang="0">
                  <a:pos x="3" y="2544"/>
                </a:cxn>
                <a:cxn ang="0">
                  <a:pos x="16" y="2571"/>
                </a:cxn>
                <a:cxn ang="0">
                  <a:pos x="43" y="2603"/>
                </a:cxn>
                <a:cxn ang="0">
                  <a:pos x="91" y="2636"/>
                </a:cxn>
                <a:cxn ang="0">
                  <a:pos x="164" y="2667"/>
                </a:cxn>
                <a:cxn ang="0">
                  <a:pos x="268" y="2694"/>
                </a:cxn>
                <a:cxn ang="0">
                  <a:pos x="409" y="2713"/>
                </a:cxn>
                <a:cxn ang="0">
                  <a:pos x="591" y="2722"/>
                </a:cxn>
                <a:cxn ang="0">
                  <a:pos x="820" y="2719"/>
                </a:cxn>
                <a:cxn ang="0">
                  <a:pos x="5851" y="4711"/>
                </a:cxn>
                <a:cxn ang="0">
                  <a:pos x="5833" y="4746"/>
                </a:cxn>
                <a:cxn ang="0">
                  <a:pos x="5816" y="4795"/>
                </a:cxn>
                <a:cxn ang="0">
                  <a:pos x="5811" y="4840"/>
                </a:cxn>
                <a:cxn ang="0">
                  <a:pos x="5821" y="4884"/>
                </a:cxn>
                <a:cxn ang="0">
                  <a:pos x="5849" y="4925"/>
                </a:cxn>
                <a:cxn ang="0">
                  <a:pos x="5904" y="4957"/>
                </a:cxn>
                <a:cxn ang="0">
                  <a:pos x="5992" y="4977"/>
                </a:cxn>
                <a:cxn ang="0">
                  <a:pos x="6117" y="4979"/>
                </a:cxn>
                <a:cxn ang="0">
                  <a:pos x="6288" y="4959"/>
                </a:cxn>
                <a:cxn ang="0">
                  <a:pos x="16280" y="2711"/>
                </a:cxn>
                <a:cxn ang="0">
                  <a:pos x="16449" y="2675"/>
                </a:cxn>
                <a:cxn ang="0">
                  <a:pos x="16534" y="2648"/>
                </a:cxn>
                <a:cxn ang="0">
                  <a:pos x="16623" y="2612"/>
                </a:cxn>
                <a:cxn ang="0">
                  <a:pos x="16708" y="2567"/>
                </a:cxn>
                <a:cxn ang="0">
                  <a:pos x="16786" y="2510"/>
                </a:cxn>
                <a:cxn ang="0">
                  <a:pos x="16848" y="2441"/>
                </a:cxn>
                <a:cxn ang="0">
                  <a:pos x="16891" y="2359"/>
                </a:cxn>
                <a:cxn ang="0">
                  <a:pos x="16904" y="2295"/>
                </a:cxn>
                <a:cxn ang="0">
                  <a:pos x="16886" y="2264"/>
                </a:cxn>
                <a:cxn ang="0">
                  <a:pos x="16861" y="2241"/>
                </a:cxn>
                <a:cxn ang="0">
                  <a:pos x="16820" y="2216"/>
                </a:cxn>
                <a:cxn ang="0">
                  <a:pos x="16763" y="2191"/>
                </a:cxn>
                <a:cxn ang="0">
                  <a:pos x="16684" y="2171"/>
                </a:cxn>
                <a:cxn ang="0">
                  <a:pos x="16580" y="2156"/>
                </a:cxn>
                <a:cxn ang="0">
                  <a:pos x="16448" y="2151"/>
                </a:cxn>
                <a:cxn ang="0">
                  <a:pos x="16284" y="2158"/>
                </a:cxn>
                <a:cxn ang="0">
                  <a:pos x="16085" y="2178"/>
                </a:cxn>
                <a:cxn ang="0">
                  <a:pos x="10954" y="220"/>
                </a:cxn>
                <a:cxn ang="0">
                  <a:pos x="10966" y="187"/>
                </a:cxn>
                <a:cxn ang="0">
                  <a:pos x="10970" y="148"/>
                </a:cxn>
                <a:cxn ang="0">
                  <a:pos x="10963" y="104"/>
                </a:cxn>
                <a:cxn ang="0">
                  <a:pos x="10935" y="62"/>
                </a:cxn>
                <a:cxn ang="0">
                  <a:pos x="10879" y="27"/>
                </a:cxn>
                <a:cxn ang="0">
                  <a:pos x="10786" y="5"/>
                </a:cxn>
                <a:cxn ang="0">
                  <a:pos x="10650" y="1"/>
                </a:cxn>
                <a:cxn ang="0">
                  <a:pos x="10461" y="23"/>
                </a:cxn>
                <a:cxn ang="0">
                  <a:pos x="10211" y="76"/>
                </a:cxn>
              </a:cxnLst>
              <a:rect l="0" t="0" r="r" b="b"/>
              <a:pathLst>
                <a:path w="16905" h="4980">
                  <a:moveTo>
                    <a:pt x="10007" y="131"/>
                  </a:moveTo>
                  <a:lnTo>
                    <a:pt x="908" y="2110"/>
                  </a:lnTo>
                  <a:lnTo>
                    <a:pt x="899" y="2111"/>
                  </a:lnTo>
                  <a:lnTo>
                    <a:pt x="875" y="2115"/>
                  </a:lnTo>
                  <a:lnTo>
                    <a:pt x="838" y="2122"/>
                  </a:lnTo>
                  <a:lnTo>
                    <a:pt x="789" y="2131"/>
                  </a:lnTo>
                  <a:lnTo>
                    <a:pt x="731" y="2144"/>
                  </a:lnTo>
                  <a:lnTo>
                    <a:pt x="665" y="2159"/>
                  </a:lnTo>
                  <a:lnTo>
                    <a:pt x="629" y="2168"/>
                  </a:lnTo>
                  <a:lnTo>
                    <a:pt x="593" y="2178"/>
                  </a:lnTo>
                  <a:lnTo>
                    <a:pt x="555" y="2188"/>
                  </a:lnTo>
                  <a:lnTo>
                    <a:pt x="517" y="2200"/>
                  </a:lnTo>
                  <a:lnTo>
                    <a:pt x="478" y="2211"/>
                  </a:lnTo>
                  <a:lnTo>
                    <a:pt x="438" y="2225"/>
                  </a:lnTo>
                  <a:lnTo>
                    <a:pt x="399" y="2239"/>
                  </a:lnTo>
                  <a:lnTo>
                    <a:pt x="361" y="2254"/>
                  </a:lnTo>
                  <a:lnTo>
                    <a:pt x="322" y="2270"/>
                  </a:lnTo>
                  <a:lnTo>
                    <a:pt x="285" y="2287"/>
                  </a:lnTo>
                  <a:lnTo>
                    <a:pt x="248" y="2305"/>
                  </a:lnTo>
                  <a:lnTo>
                    <a:pt x="212" y="2323"/>
                  </a:lnTo>
                  <a:lnTo>
                    <a:pt x="179" y="2343"/>
                  </a:lnTo>
                  <a:lnTo>
                    <a:pt x="147" y="2364"/>
                  </a:lnTo>
                  <a:lnTo>
                    <a:pt x="116" y="2387"/>
                  </a:lnTo>
                  <a:lnTo>
                    <a:pt x="88" y="2410"/>
                  </a:lnTo>
                  <a:lnTo>
                    <a:pt x="61" y="2434"/>
                  </a:lnTo>
                  <a:lnTo>
                    <a:pt x="38" y="2459"/>
                  </a:lnTo>
                  <a:lnTo>
                    <a:pt x="18" y="2486"/>
                  </a:lnTo>
                  <a:lnTo>
                    <a:pt x="1" y="2512"/>
                  </a:lnTo>
                  <a:lnTo>
                    <a:pt x="0" y="2515"/>
                  </a:lnTo>
                  <a:lnTo>
                    <a:pt x="0" y="2524"/>
                  </a:lnTo>
                  <a:lnTo>
                    <a:pt x="0" y="2530"/>
                  </a:lnTo>
                  <a:lnTo>
                    <a:pt x="1" y="2536"/>
                  </a:lnTo>
                  <a:lnTo>
                    <a:pt x="3" y="2544"/>
                  </a:lnTo>
                  <a:lnTo>
                    <a:pt x="6" y="2552"/>
                  </a:lnTo>
                  <a:lnTo>
                    <a:pt x="11" y="2562"/>
                  </a:lnTo>
                  <a:lnTo>
                    <a:pt x="16" y="2571"/>
                  </a:lnTo>
                  <a:lnTo>
                    <a:pt x="23" y="2582"/>
                  </a:lnTo>
                  <a:lnTo>
                    <a:pt x="33" y="2592"/>
                  </a:lnTo>
                  <a:lnTo>
                    <a:pt x="43" y="2603"/>
                  </a:lnTo>
                  <a:lnTo>
                    <a:pt x="57" y="2613"/>
                  </a:lnTo>
                  <a:lnTo>
                    <a:pt x="73" y="2625"/>
                  </a:lnTo>
                  <a:lnTo>
                    <a:pt x="91" y="2636"/>
                  </a:lnTo>
                  <a:lnTo>
                    <a:pt x="112" y="2646"/>
                  </a:lnTo>
                  <a:lnTo>
                    <a:pt x="136" y="2657"/>
                  </a:lnTo>
                  <a:lnTo>
                    <a:pt x="164" y="2667"/>
                  </a:lnTo>
                  <a:lnTo>
                    <a:pt x="195" y="2677"/>
                  </a:lnTo>
                  <a:lnTo>
                    <a:pt x="229" y="2685"/>
                  </a:lnTo>
                  <a:lnTo>
                    <a:pt x="268" y="2694"/>
                  </a:lnTo>
                  <a:lnTo>
                    <a:pt x="311" y="2701"/>
                  </a:lnTo>
                  <a:lnTo>
                    <a:pt x="357" y="2707"/>
                  </a:lnTo>
                  <a:lnTo>
                    <a:pt x="409" y="2713"/>
                  </a:lnTo>
                  <a:lnTo>
                    <a:pt x="464" y="2717"/>
                  </a:lnTo>
                  <a:lnTo>
                    <a:pt x="525" y="2720"/>
                  </a:lnTo>
                  <a:lnTo>
                    <a:pt x="591" y="2722"/>
                  </a:lnTo>
                  <a:lnTo>
                    <a:pt x="661" y="2723"/>
                  </a:lnTo>
                  <a:lnTo>
                    <a:pt x="737" y="2721"/>
                  </a:lnTo>
                  <a:lnTo>
                    <a:pt x="820" y="2719"/>
                  </a:lnTo>
                  <a:lnTo>
                    <a:pt x="908" y="2714"/>
                  </a:lnTo>
                  <a:lnTo>
                    <a:pt x="7287" y="2044"/>
                  </a:lnTo>
                  <a:lnTo>
                    <a:pt x="5851" y="4711"/>
                  </a:lnTo>
                  <a:lnTo>
                    <a:pt x="5849" y="4715"/>
                  </a:lnTo>
                  <a:lnTo>
                    <a:pt x="5842" y="4728"/>
                  </a:lnTo>
                  <a:lnTo>
                    <a:pt x="5833" y="4746"/>
                  </a:lnTo>
                  <a:lnTo>
                    <a:pt x="5824" y="4769"/>
                  </a:lnTo>
                  <a:lnTo>
                    <a:pt x="5820" y="4782"/>
                  </a:lnTo>
                  <a:lnTo>
                    <a:pt x="5816" y="4795"/>
                  </a:lnTo>
                  <a:lnTo>
                    <a:pt x="5813" y="4810"/>
                  </a:lnTo>
                  <a:lnTo>
                    <a:pt x="5812" y="4825"/>
                  </a:lnTo>
                  <a:lnTo>
                    <a:pt x="5811" y="4840"/>
                  </a:lnTo>
                  <a:lnTo>
                    <a:pt x="5813" y="4854"/>
                  </a:lnTo>
                  <a:lnTo>
                    <a:pt x="5815" y="4869"/>
                  </a:lnTo>
                  <a:lnTo>
                    <a:pt x="5821" y="4884"/>
                  </a:lnTo>
                  <a:lnTo>
                    <a:pt x="5828" y="4899"/>
                  </a:lnTo>
                  <a:lnTo>
                    <a:pt x="5838" y="4912"/>
                  </a:lnTo>
                  <a:lnTo>
                    <a:pt x="5849" y="4925"/>
                  </a:lnTo>
                  <a:lnTo>
                    <a:pt x="5865" y="4937"/>
                  </a:lnTo>
                  <a:lnTo>
                    <a:pt x="5883" y="4947"/>
                  </a:lnTo>
                  <a:lnTo>
                    <a:pt x="5904" y="4957"/>
                  </a:lnTo>
                  <a:lnTo>
                    <a:pt x="5929" y="4965"/>
                  </a:lnTo>
                  <a:lnTo>
                    <a:pt x="5958" y="4972"/>
                  </a:lnTo>
                  <a:lnTo>
                    <a:pt x="5992" y="4977"/>
                  </a:lnTo>
                  <a:lnTo>
                    <a:pt x="6029" y="4979"/>
                  </a:lnTo>
                  <a:lnTo>
                    <a:pt x="6070" y="4980"/>
                  </a:lnTo>
                  <a:lnTo>
                    <a:pt x="6117" y="4979"/>
                  </a:lnTo>
                  <a:lnTo>
                    <a:pt x="6168" y="4975"/>
                  </a:lnTo>
                  <a:lnTo>
                    <a:pt x="6225" y="4967"/>
                  </a:lnTo>
                  <a:lnTo>
                    <a:pt x="6288" y="4959"/>
                  </a:lnTo>
                  <a:lnTo>
                    <a:pt x="6355" y="4946"/>
                  </a:lnTo>
                  <a:lnTo>
                    <a:pt x="16253" y="2714"/>
                  </a:lnTo>
                  <a:lnTo>
                    <a:pt x="16280" y="2711"/>
                  </a:lnTo>
                  <a:lnTo>
                    <a:pt x="16349" y="2698"/>
                  </a:lnTo>
                  <a:lnTo>
                    <a:pt x="16396" y="2688"/>
                  </a:lnTo>
                  <a:lnTo>
                    <a:pt x="16449" y="2675"/>
                  </a:lnTo>
                  <a:lnTo>
                    <a:pt x="16476" y="2667"/>
                  </a:lnTo>
                  <a:lnTo>
                    <a:pt x="16505" y="2658"/>
                  </a:lnTo>
                  <a:lnTo>
                    <a:pt x="16534" y="2648"/>
                  </a:lnTo>
                  <a:lnTo>
                    <a:pt x="16564" y="2638"/>
                  </a:lnTo>
                  <a:lnTo>
                    <a:pt x="16593" y="2626"/>
                  </a:lnTo>
                  <a:lnTo>
                    <a:pt x="16623" y="2612"/>
                  </a:lnTo>
                  <a:lnTo>
                    <a:pt x="16651" y="2599"/>
                  </a:lnTo>
                  <a:lnTo>
                    <a:pt x="16680" y="2584"/>
                  </a:lnTo>
                  <a:lnTo>
                    <a:pt x="16708" y="2567"/>
                  </a:lnTo>
                  <a:lnTo>
                    <a:pt x="16735" y="2550"/>
                  </a:lnTo>
                  <a:lnTo>
                    <a:pt x="16761" y="2531"/>
                  </a:lnTo>
                  <a:lnTo>
                    <a:pt x="16786" y="2510"/>
                  </a:lnTo>
                  <a:lnTo>
                    <a:pt x="16809" y="2489"/>
                  </a:lnTo>
                  <a:lnTo>
                    <a:pt x="16829" y="2466"/>
                  </a:lnTo>
                  <a:lnTo>
                    <a:pt x="16848" y="2441"/>
                  </a:lnTo>
                  <a:lnTo>
                    <a:pt x="16865" y="2416"/>
                  </a:lnTo>
                  <a:lnTo>
                    <a:pt x="16880" y="2389"/>
                  </a:lnTo>
                  <a:lnTo>
                    <a:pt x="16891" y="2359"/>
                  </a:lnTo>
                  <a:lnTo>
                    <a:pt x="16900" y="2329"/>
                  </a:lnTo>
                  <a:lnTo>
                    <a:pt x="16905" y="2297"/>
                  </a:lnTo>
                  <a:lnTo>
                    <a:pt x="16904" y="2295"/>
                  </a:lnTo>
                  <a:lnTo>
                    <a:pt x="16902" y="2287"/>
                  </a:lnTo>
                  <a:lnTo>
                    <a:pt x="16895" y="2277"/>
                  </a:lnTo>
                  <a:lnTo>
                    <a:pt x="16886" y="2264"/>
                  </a:lnTo>
                  <a:lnTo>
                    <a:pt x="16879" y="2257"/>
                  </a:lnTo>
                  <a:lnTo>
                    <a:pt x="16870" y="2248"/>
                  </a:lnTo>
                  <a:lnTo>
                    <a:pt x="16861" y="2241"/>
                  </a:lnTo>
                  <a:lnTo>
                    <a:pt x="16849" y="2232"/>
                  </a:lnTo>
                  <a:lnTo>
                    <a:pt x="16836" y="2224"/>
                  </a:lnTo>
                  <a:lnTo>
                    <a:pt x="16820" y="2216"/>
                  </a:lnTo>
                  <a:lnTo>
                    <a:pt x="16804" y="2207"/>
                  </a:lnTo>
                  <a:lnTo>
                    <a:pt x="16785" y="2200"/>
                  </a:lnTo>
                  <a:lnTo>
                    <a:pt x="16763" y="2191"/>
                  </a:lnTo>
                  <a:lnTo>
                    <a:pt x="16739" y="2184"/>
                  </a:lnTo>
                  <a:lnTo>
                    <a:pt x="16713" y="2178"/>
                  </a:lnTo>
                  <a:lnTo>
                    <a:pt x="16684" y="2171"/>
                  </a:lnTo>
                  <a:lnTo>
                    <a:pt x="16652" y="2165"/>
                  </a:lnTo>
                  <a:lnTo>
                    <a:pt x="16618" y="2161"/>
                  </a:lnTo>
                  <a:lnTo>
                    <a:pt x="16580" y="2156"/>
                  </a:lnTo>
                  <a:lnTo>
                    <a:pt x="16539" y="2153"/>
                  </a:lnTo>
                  <a:lnTo>
                    <a:pt x="16495" y="2151"/>
                  </a:lnTo>
                  <a:lnTo>
                    <a:pt x="16448" y="2151"/>
                  </a:lnTo>
                  <a:lnTo>
                    <a:pt x="16397" y="2151"/>
                  </a:lnTo>
                  <a:lnTo>
                    <a:pt x="16342" y="2153"/>
                  </a:lnTo>
                  <a:lnTo>
                    <a:pt x="16284" y="2158"/>
                  </a:lnTo>
                  <a:lnTo>
                    <a:pt x="16221" y="2162"/>
                  </a:lnTo>
                  <a:lnTo>
                    <a:pt x="16156" y="2169"/>
                  </a:lnTo>
                  <a:lnTo>
                    <a:pt x="16085" y="2178"/>
                  </a:lnTo>
                  <a:lnTo>
                    <a:pt x="9563" y="2939"/>
                  </a:lnTo>
                  <a:lnTo>
                    <a:pt x="10952" y="225"/>
                  </a:lnTo>
                  <a:lnTo>
                    <a:pt x="10954" y="220"/>
                  </a:lnTo>
                  <a:lnTo>
                    <a:pt x="10960" y="207"/>
                  </a:lnTo>
                  <a:lnTo>
                    <a:pt x="10963" y="197"/>
                  </a:lnTo>
                  <a:lnTo>
                    <a:pt x="10966" y="187"/>
                  </a:lnTo>
                  <a:lnTo>
                    <a:pt x="10968" y="175"/>
                  </a:lnTo>
                  <a:lnTo>
                    <a:pt x="10970" y="161"/>
                  </a:lnTo>
                  <a:lnTo>
                    <a:pt x="10970" y="148"/>
                  </a:lnTo>
                  <a:lnTo>
                    <a:pt x="10969" y="134"/>
                  </a:lnTo>
                  <a:lnTo>
                    <a:pt x="10967" y="119"/>
                  </a:lnTo>
                  <a:lnTo>
                    <a:pt x="10963" y="104"/>
                  </a:lnTo>
                  <a:lnTo>
                    <a:pt x="10957" y="91"/>
                  </a:lnTo>
                  <a:lnTo>
                    <a:pt x="10947" y="76"/>
                  </a:lnTo>
                  <a:lnTo>
                    <a:pt x="10935" y="62"/>
                  </a:lnTo>
                  <a:lnTo>
                    <a:pt x="10920" y="50"/>
                  </a:lnTo>
                  <a:lnTo>
                    <a:pt x="10902" y="38"/>
                  </a:lnTo>
                  <a:lnTo>
                    <a:pt x="10879" y="27"/>
                  </a:lnTo>
                  <a:lnTo>
                    <a:pt x="10853" y="18"/>
                  </a:lnTo>
                  <a:lnTo>
                    <a:pt x="10822" y="11"/>
                  </a:lnTo>
                  <a:lnTo>
                    <a:pt x="10786" y="5"/>
                  </a:lnTo>
                  <a:lnTo>
                    <a:pt x="10746" y="1"/>
                  </a:lnTo>
                  <a:lnTo>
                    <a:pt x="10701" y="0"/>
                  </a:lnTo>
                  <a:lnTo>
                    <a:pt x="10650" y="1"/>
                  </a:lnTo>
                  <a:lnTo>
                    <a:pt x="10593" y="5"/>
                  </a:lnTo>
                  <a:lnTo>
                    <a:pt x="10530" y="13"/>
                  </a:lnTo>
                  <a:lnTo>
                    <a:pt x="10461" y="23"/>
                  </a:lnTo>
                  <a:lnTo>
                    <a:pt x="10385" y="37"/>
                  </a:lnTo>
                  <a:lnTo>
                    <a:pt x="10301" y="54"/>
                  </a:lnTo>
                  <a:lnTo>
                    <a:pt x="10211" y="76"/>
                  </a:lnTo>
                  <a:lnTo>
                    <a:pt x="10113" y="101"/>
                  </a:lnTo>
                  <a:lnTo>
                    <a:pt x="10007" y="131"/>
                  </a:lnTo>
                  <a:close/>
                </a:path>
              </a:pathLst>
            </a:custGeom>
            <a:solidFill>
              <a:srgbClr val="8E8D8D"/>
            </a:solidFill>
            <a:ln w="9525">
              <a:noFill/>
              <a:round/>
              <a:headEnd/>
              <a:tailEnd/>
            </a:ln>
          </p:spPr>
          <p:txBody>
            <a:bodyPr/>
            <a:lstStyle/>
            <a:p>
              <a:endParaRPr lang="en-US"/>
            </a:p>
          </p:txBody>
        </p:sp>
        <p:sp>
          <p:nvSpPr>
            <p:cNvPr id="204848" name="Freeform 48"/>
            <p:cNvSpPr>
              <a:spLocks/>
            </p:cNvSpPr>
            <p:nvPr/>
          </p:nvSpPr>
          <p:spPr bwMode="auto">
            <a:xfrm>
              <a:off x="4275" y="2901"/>
              <a:ext cx="1055" cy="287"/>
            </a:xfrm>
            <a:custGeom>
              <a:avLst/>
              <a:gdLst/>
              <a:ahLst/>
              <a:cxnLst>
                <a:cxn ang="0">
                  <a:pos x="0" y="2153"/>
                </a:cxn>
                <a:cxn ang="0">
                  <a:pos x="9922" y="0"/>
                </a:cxn>
                <a:cxn ang="0">
                  <a:pos x="8435" y="2970"/>
                </a:cxn>
                <a:cxn ang="0">
                  <a:pos x="15830" y="2080"/>
                </a:cxn>
                <a:cxn ang="0">
                  <a:pos x="5648" y="4307"/>
                </a:cxn>
                <a:cxn ang="0">
                  <a:pos x="7247" y="1336"/>
                </a:cxn>
                <a:cxn ang="0">
                  <a:pos x="0" y="2153"/>
                </a:cxn>
              </a:cxnLst>
              <a:rect l="0" t="0" r="r" b="b"/>
              <a:pathLst>
                <a:path w="15830" h="4307">
                  <a:moveTo>
                    <a:pt x="0" y="2153"/>
                  </a:moveTo>
                  <a:lnTo>
                    <a:pt x="9922" y="0"/>
                  </a:lnTo>
                  <a:lnTo>
                    <a:pt x="8435" y="2970"/>
                  </a:lnTo>
                  <a:lnTo>
                    <a:pt x="15830" y="2080"/>
                  </a:lnTo>
                  <a:lnTo>
                    <a:pt x="5648" y="4307"/>
                  </a:lnTo>
                  <a:lnTo>
                    <a:pt x="7247" y="1336"/>
                  </a:lnTo>
                  <a:lnTo>
                    <a:pt x="0" y="2153"/>
                  </a:lnTo>
                  <a:close/>
                </a:path>
              </a:pathLst>
            </a:custGeom>
            <a:solidFill>
              <a:srgbClr val="C0C0C0"/>
            </a:solidFill>
            <a:ln w="9525">
              <a:noFill/>
              <a:round/>
              <a:headEnd/>
              <a:tailEnd/>
            </a:ln>
          </p:spPr>
          <p:txBody>
            <a:bodyPr/>
            <a:lstStyle/>
            <a:p>
              <a:endParaRPr lang="en-US"/>
            </a:p>
          </p:txBody>
        </p:sp>
        <p:sp>
          <p:nvSpPr>
            <p:cNvPr id="204849" name="Freeform 49"/>
            <p:cNvSpPr>
              <a:spLocks/>
            </p:cNvSpPr>
            <p:nvPr/>
          </p:nvSpPr>
          <p:spPr bwMode="auto">
            <a:xfrm>
              <a:off x="4275" y="2952"/>
              <a:ext cx="483" cy="92"/>
            </a:xfrm>
            <a:custGeom>
              <a:avLst/>
              <a:gdLst/>
              <a:ahLst/>
              <a:cxnLst>
                <a:cxn ang="0">
                  <a:pos x="0" y="1391"/>
                </a:cxn>
                <a:cxn ang="0">
                  <a:pos x="6409" y="0"/>
                </a:cxn>
                <a:cxn ang="0">
                  <a:pos x="3120" y="857"/>
                </a:cxn>
                <a:cxn ang="0">
                  <a:pos x="7247" y="574"/>
                </a:cxn>
                <a:cxn ang="0">
                  <a:pos x="0" y="1391"/>
                </a:cxn>
              </a:cxnLst>
              <a:rect l="0" t="0" r="r" b="b"/>
              <a:pathLst>
                <a:path w="7247" h="1391">
                  <a:moveTo>
                    <a:pt x="0" y="1391"/>
                  </a:moveTo>
                  <a:lnTo>
                    <a:pt x="6409" y="0"/>
                  </a:lnTo>
                  <a:lnTo>
                    <a:pt x="3120" y="857"/>
                  </a:lnTo>
                  <a:lnTo>
                    <a:pt x="7247" y="574"/>
                  </a:lnTo>
                  <a:lnTo>
                    <a:pt x="0" y="1391"/>
                  </a:lnTo>
                  <a:close/>
                </a:path>
              </a:pathLst>
            </a:custGeom>
            <a:solidFill>
              <a:srgbClr val="FFFFFF"/>
            </a:solidFill>
            <a:ln w="9525">
              <a:noFill/>
              <a:round/>
              <a:headEnd/>
              <a:tailEnd/>
            </a:ln>
          </p:spPr>
          <p:txBody>
            <a:bodyPr/>
            <a:lstStyle/>
            <a:p>
              <a:endParaRPr lang="en-US"/>
            </a:p>
          </p:txBody>
        </p:sp>
        <p:sp>
          <p:nvSpPr>
            <p:cNvPr id="204850" name="Freeform 50"/>
            <p:cNvSpPr>
              <a:spLocks/>
            </p:cNvSpPr>
            <p:nvPr/>
          </p:nvSpPr>
          <p:spPr bwMode="auto">
            <a:xfrm>
              <a:off x="4652" y="3107"/>
              <a:ext cx="336" cy="81"/>
            </a:xfrm>
            <a:custGeom>
              <a:avLst/>
              <a:gdLst/>
              <a:ahLst/>
              <a:cxnLst>
                <a:cxn ang="0">
                  <a:pos x="646" y="0"/>
                </a:cxn>
                <a:cxn ang="0">
                  <a:pos x="0" y="1207"/>
                </a:cxn>
                <a:cxn ang="0">
                  <a:pos x="5038" y="106"/>
                </a:cxn>
                <a:cxn ang="0">
                  <a:pos x="502" y="834"/>
                </a:cxn>
                <a:cxn ang="0">
                  <a:pos x="646" y="0"/>
                </a:cxn>
              </a:cxnLst>
              <a:rect l="0" t="0" r="r" b="b"/>
              <a:pathLst>
                <a:path w="5038" h="1207">
                  <a:moveTo>
                    <a:pt x="646" y="0"/>
                  </a:moveTo>
                  <a:lnTo>
                    <a:pt x="0" y="1207"/>
                  </a:lnTo>
                  <a:lnTo>
                    <a:pt x="5038" y="106"/>
                  </a:lnTo>
                  <a:lnTo>
                    <a:pt x="502" y="834"/>
                  </a:lnTo>
                  <a:lnTo>
                    <a:pt x="646" y="0"/>
                  </a:lnTo>
                  <a:close/>
                </a:path>
              </a:pathLst>
            </a:custGeom>
            <a:solidFill>
              <a:srgbClr val="FFFFFF"/>
            </a:solidFill>
            <a:ln w="9525">
              <a:noFill/>
              <a:round/>
              <a:headEnd/>
              <a:tailEnd/>
            </a:ln>
          </p:spPr>
          <p:txBody>
            <a:bodyPr/>
            <a:lstStyle/>
            <a:p>
              <a:endParaRPr lang="en-US"/>
            </a:p>
          </p:txBody>
        </p:sp>
      </p:grpSp>
      <p:grpSp>
        <p:nvGrpSpPr>
          <p:cNvPr id="4" name="Group 51"/>
          <p:cNvGrpSpPr>
            <a:grpSpLocks/>
          </p:cNvGrpSpPr>
          <p:nvPr/>
        </p:nvGrpSpPr>
        <p:grpSpPr bwMode="auto">
          <a:xfrm rot="14077944" flipV="1">
            <a:off x="2193925" y="4587875"/>
            <a:ext cx="685800" cy="196850"/>
            <a:chOff x="4237" y="2879"/>
            <a:chExt cx="1127" cy="332"/>
          </a:xfrm>
        </p:grpSpPr>
        <p:sp>
          <p:nvSpPr>
            <p:cNvPr id="204852" name="AutoShape 52"/>
            <p:cNvSpPr>
              <a:spLocks noChangeAspect="1" noChangeArrowheads="1" noTextEdit="1"/>
            </p:cNvSpPr>
            <p:nvPr/>
          </p:nvSpPr>
          <p:spPr bwMode="auto">
            <a:xfrm>
              <a:off x="4237" y="2879"/>
              <a:ext cx="1127" cy="332"/>
            </a:xfrm>
            <a:prstGeom prst="rect">
              <a:avLst/>
            </a:prstGeom>
            <a:noFill/>
            <a:ln w="9525">
              <a:noFill/>
              <a:miter lim="800000"/>
              <a:headEnd/>
              <a:tailEnd/>
            </a:ln>
          </p:spPr>
          <p:txBody>
            <a:bodyPr/>
            <a:lstStyle/>
            <a:p>
              <a:endParaRPr lang="en-US"/>
            </a:p>
          </p:txBody>
        </p:sp>
        <p:sp>
          <p:nvSpPr>
            <p:cNvPr id="204853" name="Freeform 53"/>
            <p:cNvSpPr>
              <a:spLocks/>
            </p:cNvSpPr>
            <p:nvPr/>
          </p:nvSpPr>
          <p:spPr bwMode="auto">
            <a:xfrm>
              <a:off x="4237" y="2879"/>
              <a:ext cx="1127" cy="332"/>
            </a:xfrm>
            <a:custGeom>
              <a:avLst/>
              <a:gdLst/>
              <a:ahLst/>
              <a:cxnLst>
                <a:cxn ang="0">
                  <a:pos x="899" y="2111"/>
                </a:cxn>
                <a:cxn ang="0">
                  <a:pos x="789" y="2131"/>
                </a:cxn>
                <a:cxn ang="0">
                  <a:pos x="629" y="2168"/>
                </a:cxn>
                <a:cxn ang="0">
                  <a:pos x="517" y="2200"/>
                </a:cxn>
                <a:cxn ang="0">
                  <a:pos x="399" y="2239"/>
                </a:cxn>
                <a:cxn ang="0">
                  <a:pos x="285" y="2287"/>
                </a:cxn>
                <a:cxn ang="0">
                  <a:pos x="179" y="2343"/>
                </a:cxn>
                <a:cxn ang="0">
                  <a:pos x="88" y="2410"/>
                </a:cxn>
                <a:cxn ang="0">
                  <a:pos x="18" y="2486"/>
                </a:cxn>
                <a:cxn ang="0">
                  <a:pos x="0" y="2524"/>
                </a:cxn>
                <a:cxn ang="0">
                  <a:pos x="3" y="2544"/>
                </a:cxn>
                <a:cxn ang="0">
                  <a:pos x="16" y="2571"/>
                </a:cxn>
                <a:cxn ang="0">
                  <a:pos x="43" y="2603"/>
                </a:cxn>
                <a:cxn ang="0">
                  <a:pos x="91" y="2636"/>
                </a:cxn>
                <a:cxn ang="0">
                  <a:pos x="164" y="2667"/>
                </a:cxn>
                <a:cxn ang="0">
                  <a:pos x="268" y="2694"/>
                </a:cxn>
                <a:cxn ang="0">
                  <a:pos x="409" y="2713"/>
                </a:cxn>
                <a:cxn ang="0">
                  <a:pos x="591" y="2722"/>
                </a:cxn>
                <a:cxn ang="0">
                  <a:pos x="820" y="2719"/>
                </a:cxn>
                <a:cxn ang="0">
                  <a:pos x="5851" y="4711"/>
                </a:cxn>
                <a:cxn ang="0">
                  <a:pos x="5833" y="4746"/>
                </a:cxn>
                <a:cxn ang="0">
                  <a:pos x="5816" y="4795"/>
                </a:cxn>
                <a:cxn ang="0">
                  <a:pos x="5811" y="4840"/>
                </a:cxn>
                <a:cxn ang="0">
                  <a:pos x="5821" y="4884"/>
                </a:cxn>
                <a:cxn ang="0">
                  <a:pos x="5849" y="4925"/>
                </a:cxn>
                <a:cxn ang="0">
                  <a:pos x="5904" y="4957"/>
                </a:cxn>
                <a:cxn ang="0">
                  <a:pos x="5992" y="4977"/>
                </a:cxn>
                <a:cxn ang="0">
                  <a:pos x="6117" y="4979"/>
                </a:cxn>
                <a:cxn ang="0">
                  <a:pos x="6288" y="4959"/>
                </a:cxn>
                <a:cxn ang="0">
                  <a:pos x="16280" y="2711"/>
                </a:cxn>
                <a:cxn ang="0">
                  <a:pos x="16449" y="2675"/>
                </a:cxn>
                <a:cxn ang="0">
                  <a:pos x="16534" y="2648"/>
                </a:cxn>
                <a:cxn ang="0">
                  <a:pos x="16623" y="2612"/>
                </a:cxn>
                <a:cxn ang="0">
                  <a:pos x="16708" y="2567"/>
                </a:cxn>
                <a:cxn ang="0">
                  <a:pos x="16786" y="2510"/>
                </a:cxn>
                <a:cxn ang="0">
                  <a:pos x="16848" y="2441"/>
                </a:cxn>
                <a:cxn ang="0">
                  <a:pos x="16891" y="2359"/>
                </a:cxn>
                <a:cxn ang="0">
                  <a:pos x="16904" y="2295"/>
                </a:cxn>
                <a:cxn ang="0">
                  <a:pos x="16886" y="2264"/>
                </a:cxn>
                <a:cxn ang="0">
                  <a:pos x="16861" y="2241"/>
                </a:cxn>
                <a:cxn ang="0">
                  <a:pos x="16820" y="2216"/>
                </a:cxn>
                <a:cxn ang="0">
                  <a:pos x="16763" y="2191"/>
                </a:cxn>
                <a:cxn ang="0">
                  <a:pos x="16684" y="2171"/>
                </a:cxn>
                <a:cxn ang="0">
                  <a:pos x="16580" y="2156"/>
                </a:cxn>
                <a:cxn ang="0">
                  <a:pos x="16448" y="2151"/>
                </a:cxn>
                <a:cxn ang="0">
                  <a:pos x="16284" y="2158"/>
                </a:cxn>
                <a:cxn ang="0">
                  <a:pos x="16085" y="2178"/>
                </a:cxn>
                <a:cxn ang="0">
                  <a:pos x="10954" y="220"/>
                </a:cxn>
                <a:cxn ang="0">
                  <a:pos x="10966" y="187"/>
                </a:cxn>
                <a:cxn ang="0">
                  <a:pos x="10970" y="148"/>
                </a:cxn>
                <a:cxn ang="0">
                  <a:pos x="10963" y="104"/>
                </a:cxn>
                <a:cxn ang="0">
                  <a:pos x="10935" y="62"/>
                </a:cxn>
                <a:cxn ang="0">
                  <a:pos x="10879" y="27"/>
                </a:cxn>
                <a:cxn ang="0">
                  <a:pos x="10786" y="5"/>
                </a:cxn>
                <a:cxn ang="0">
                  <a:pos x="10650" y="1"/>
                </a:cxn>
                <a:cxn ang="0">
                  <a:pos x="10461" y="23"/>
                </a:cxn>
                <a:cxn ang="0">
                  <a:pos x="10211" y="76"/>
                </a:cxn>
              </a:cxnLst>
              <a:rect l="0" t="0" r="r" b="b"/>
              <a:pathLst>
                <a:path w="16905" h="4980">
                  <a:moveTo>
                    <a:pt x="10007" y="131"/>
                  </a:moveTo>
                  <a:lnTo>
                    <a:pt x="908" y="2110"/>
                  </a:lnTo>
                  <a:lnTo>
                    <a:pt x="899" y="2111"/>
                  </a:lnTo>
                  <a:lnTo>
                    <a:pt x="875" y="2115"/>
                  </a:lnTo>
                  <a:lnTo>
                    <a:pt x="838" y="2122"/>
                  </a:lnTo>
                  <a:lnTo>
                    <a:pt x="789" y="2131"/>
                  </a:lnTo>
                  <a:lnTo>
                    <a:pt x="731" y="2144"/>
                  </a:lnTo>
                  <a:lnTo>
                    <a:pt x="665" y="2159"/>
                  </a:lnTo>
                  <a:lnTo>
                    <a:pt x="629" y="2168"/>
                  </a:lnTo>
                  <a:lnTo>
                    <a:pt x="593" y="2178"/>
                  </a:lnTo>
                  <a:lnTo>
                    <a:pt x="555" y="2188"/>
                  </a:lnTo>
                  <a:lnTo>
                    <a:pt x="517" y="2200"/>
                  </a:lnTo>
                  <a:lnTo>
                    <a:pt x="478" y="2211"/>
                  </a:lnTo>
                  <a:lnTo>
                    <a:pt x="438" y="2225"/>
                  </a:lnTo>
                  <a:lnTo>
                    <a:pt x="399" y="2239"/>
                  </a:lnTo>
                  <a:lnTo>
                    <a:pt x="361" y="2254"/>
                  </a:lnTo>
                  <a:lnTo>
                    <a:pt x="322" y="2270"/>
                  </a:lnTo>
                  <a:lnTo>
                    <a:pt x="285" y="2287"/>
                  </a:lnTo>
                  <a:lnTo>
                    <a:pt x="248" y="2305"/>
                  </a:lnTo>
                  <a:lnTo>
                    <a:pt x="212" y="2323"/>
                  </a:lnTo>
                  <a:lnTo>
                    <a:pt x="179" y="2343"/>
                  </a:lnTo>
                  <a:lnTo>
                    <a:pt x="147" y="2364"/>
                  </a:lnTo>
                  <a:lnTo>
                    <a:pt x="116" y="2387"/>
                  </a:lnTo>
                  <a:lnTo>
                    <a:pt x="88" y="2410"/>
                  </a:lnTo>
                  <a:lnTo>
                    <a:pt x="61" y="2434"/>
                  </a:lnTo>
                  <a:lnTo>
                    <a:pt x="38" y="2459"/>
                  </a:lnTo>
                  <a:lnTo>
                    <a:pt x="18" y="2486"/>
                  </a:lnTo>
                  <a:lnTo>
                    <a:pt x="1" y="2512"/>
                  </a:lnTo>
                  <a:lnTo>
                    <a:pt x="0" y="2515"/>
                  </a:lnTo>
                  <a:lnTo>
                    <a:pt x="0" y="2524"/>
                  </a:lnTo>
                  <a:lnTo>
                    <a:pt x="0" y="2530"/>
                  </a:lnTo>
                  <a:lnTo>
                    <a:pt x="1" y="2536"/>
                  </a:lnTo>
                  <a:lnTo>
                    <a:pt x="3" y="2544"/>
                  </a:lnTo>
                  <a:lnTo>
                    <a:pt x="6" y="2552"/>
                  </a:lnTo>
                  <a:lnTo>
                    <a:pt x="11" y="2562"/>
                  </a:lnTo>
                  <a:lnTo>
                    <a:pt x="16" y="2571"/>
                  </a:lnTo>
                  <a:lnTo>
                    <a:pt x="23" y="2582"/>
                  </a:lnTo>
                  <a:lnTo>
                    <a:pt x="33" y="2592"/>
                  </a:lnTo>
                  <a:lnTo>
                    <a:pt x="43" y="2603"/>
                  </a:lnTo>
                  <a:lnTo>
                    <a:pt x="57" y="2613"/>
                  </a:lnTo>
                  <a:lnTo>
                    <a:pt x="73" y="2625"/>
                  </a:lnTo>
                  <a:lnTo>
                    <a:pt x="91" y="2636"/>
                  </a:lnTo>
                  <a:lnTo>
                    <a:pt x="112" y="2646"/>
                  </a:lnTo>
                  <a:lnTo>
                    <a:pt x="136" y="2657"/>
                  </a:lnTo>
                  <a:lnTo>
                    <a:pt x="164" y="2667"/>
                  </a:lnTo>
                  <a:lnTo>
                    <a:pt x="195" y="2677"/>
                  </a:lnTo>
                  <a:lnTo>
                    <a:pt x="229" y="2685"/>
                  </a:lnTo>
                  <a:lnTo>
                    <a:pt x="268" y="2694"/>
                  </a:lnTo>
                  <a:lnTo>
                    <a:pt x="311" y="2701"/>
                  </a:lnTo>
                  <a:lnTo>
                    <a:pt x="357" y="2707"/>
                  </a:lnTo>
                  <a:lnTo>
                    <a:pt x="409" y="2713"/>
                  </a:lnTo>
                  <a:lnTo>
                    <a:pt x="464" y="2717"/>
                  </a:lnTo>
                  <a:lnTo>
                    <a:pt x="525" y="2720"/>
                  </a:lnTo>
                  <a:lnTo>
                    <a:pt x="591" y="2722"/>
                  </a:lnTo>
                  <a:lnTo>
                    <a:pt x="661" y="2723"/>
                  </a:lnTo>
                  <a:lnTo>
                    <a:pt x="737" y="2721"/>
                  </a:lnTo>
                  <a:lnTo>
                    <a:pt x="820" y="2719"/>
                  </a:lnTo>
                  <a:lnTo>
                    <a:pt x="908" y="2714"/>
                  </a:lnTo>
                  <a:lnTo>
                    <a:pt x="7287" y="2044"/>
                  </a:lnTo>
                  <a:lnTo>
                    <a:pt x="5851" y="4711"/>
                  </a:lnTo>
                  <a:lnTo>
                    <a:pt x="5849" y="4715"/>
                  </a:lnTo>
                  <a:lnTo>
                    <a:pt x="5842" y="4728"/>
                  </a:lnTo>
                  <a:lnTo>
                    <a:pt x="5833" y="4746"/>
                  </a:lnTo>
                  <a:lnTo>
                    <a:pt x="5824" y="4769"/>
                  </a:lnTo>
                  <a:lnTo>
                    <a:pt x="5820" y="4782"/>
                  </a:lnTo>
                  <a:lnTo>
                    <a:pt x="5816" y="4795"/>
                  </a:lnTo>
                  <a:lnTo>
                    <a:pt x="5813" y="4810"/>
                  </a:lnTo>
                  <a:lnTo>
                    <a:pt x="5812" y="4825"/>
                  </a:lnTo>
                  <a:lnTo>
                    <a:pt x="5811" y="4840"/>
                  </a:lnTo>
                  <a:lnTo>
                    <a:pt x="5813" y="4854"/>
                  </a:lnTo>
                  <a:lnTo>
                    <a:pt x="5815" y="4869"/>
                  </a:lnTo>
                  <a:lnTo>
                    <a:pt x="5821" y="4884"/>
                  </a:lnTo>
                  <a:lnTo>
                    <a:pt x="5828" y="4899"/>
                  </a:lnTo>
                  <a:lnTo>
                    <a:pt x="5838" y="4912"/>
                  </a:lnTo>
                  <a:lnTo>
                    <a:pt x="5849" y="4925"/>
                  </a:lnTo>
                  <a:lnTo>
                    <a:pt x="5865" y="4937"/>
                  </a:lnTo>
                  <a:lnTo>
                    <a:pt x="5883" y="4947"/>
                  </a:lnTo>
                  <a:lnTo>
                    <a:pt x="5904" y="4957"/>
                  </a:lnTo>
                  <a:lnTo>
                    <a:pt x="5929" y="4965"/>
                  </a:lnTo>
                  <a:lnTo>
                    <a:pt x="5958" y="4972"/>
                  </a:lnTo>
                  <a:lnTo>
                    <a:pt x="5992" y="4977"/>
                  </a:lnTo>
                  <a:lnTo>
                    <a:pt x="6029" y="4979"/>
                  </a:lnTo>
                  <a:lnTo>
                    <a:pt x="6070" y="4980"/>
                  </a:lnTo>
                  <a:lnTo>
                    <a:pt x="6117" y="4979"/>
                  </a:lnTo>
                  <a:lnTo>
                    <a:pt x="6168" y="4975"/>
                  </a:lnTo>
                  <a:lnTo>
                    <a:pt x="6225" y="4967"/>
                  </a:lnTo>
                  <a:lnTo>
                    <a:pt x="6288" y="4959"/>
                  </a:lnTo>
                  <a:lnTo>
                    <a:pt x="6355" y="4946"/>
                  </a:lnTo>
                  <a:lnTo>
                    <a:pt x="16253" y="2714"/>
                  </a:lnTo>
                  <a:lnTo>
                    <a:pt x="16280" y="2711"/>
                  </a:lnTo>
                  <a:lnTo>
                    <a:pt x="16349" y="2698"/>
                  </a:lnTo>
                  <a:lnTo>
                    <a:pt x="16396" y="2688"/>
                  </a:lnTo>
                  <a:lnTo>
                    <a:pt x="16449" y="2675"/>
                  </a:lnTo>
                  <a:lnTo>
                    <a:pt x="16476" y="2667"/>
                  </a:lnTo>
                  <a:lnTo>
                    <a:pt x="16505" y="2658"/>
                  </a:lnTo>
                  <a:lnTo>
                    <a:pt x="16534" y="2648"/>
                  </a:lnTo>
                  <a:lnTo>
                    <a:pt x="16564" y="2638"/>
                  </a:lnTo>
                  <a:lnTo>
                    <a:pt x="16593" y="2626"/>
                  </a:lnTo>
                  <a:lnTo>
                    <a:pt x="16623" y="2612"/>
                  </a:lnTo>
                  <a:lnTo>
                    <a:pt x="16651" y="2599"/>
                  </a:lnTo>
                  <a:lnTo>
                    <a:pt x="16680" y="2584"/>
                  </a:lnTo>
                  <a:lnTo>
                    <a:pt x="16708" y="2567"/>
                  </a:lnTo>
                  <a:lnTo>
                    <a:pt x="16735" y="2550"/>
                  </a:lnTo>
                  <a:lnTo>
                    <a:pt x="16761" y="2531"/>
                  </a:lnTo>
                  <a:lnTo>
                    <a:pt x="16786" y="2510"/>
                  </a:lnTo>
                  <a:lnTo>
                    <a:pt x="16809" y="2489"/>
                  </a:lnTo>
                  <a:lnTo>
                    <a:pt x="16829" y="2466"/>
                  </a:lnTo>
                  <a:lnTo>
                    <a:pt x="16848" y="2441"/>
                  </a:lnTo>
                  <a:lnTo>
                    <a:pt x="16865" y="2416"/>
                  </a:lnTo>
                  <a:lnTo>
                    <a:pt x="16880" y="2389"/>
                  </a:lnTo>
                  <a:lnTo>
                    <a:pt x="16891" y="2359"/>
                  </a:lnTo>
                  <a:lnTo>
                    <a:pt x="16900" y="2329"/>
                  </a:lnTo>
                  <a:lnTo>
                    <a:pt x="16905" y="2297"/>
                  </a:lnTo>
                  <a:lnTo>
                    <a:pt x="16904" y="2295"/>
                  </a:lnTo>
                  <a:lnTo>
                    <a:pt x="16902" y="2287"/>
                  </a:lnTo>
                  <a:lnTo>
                    <a:pt x="16895" y="2277"/>
                  </a:lnTo>
                  <a:lnTo>
                    <a:pt x="16886" y="2264"/>
                  </a:lnTo>
                  <a:lnTo>
                    <a:pt x="16879" y="2257"/>
                  </a:lnTo>
                  <a:lnTo>
                    <a:pt x="16870" y="2248"/>
                  </a:lnTo>
                  <a:lnTo>
                    <a:pt x="16861" y="2241"/>
                  </a:lnTo>
                  <a:lnTo>
                    <a:pt x="16849" y="2232"/>
                  </a:lnTo>
                  <a:lnTo>
                    <a:pt x="16836" y="2224"/>
                  </a:lnTo>
                  <a:lnTo>
                    <a:pt x="16820" y="2216"/>
                  </a:lnTo>
                  <a:lnTo>
                    <a:pt x="16804" y="2207"/>
                  </a:lnTo>
                  <a:lnTo>
                    <a:pt x="16785" y="2200"/>
                  </a:lnTo>
                  <a:lnTo>
                    <a:pt x="16763" y="2191"/>
                  </a:lnTo>
                  <a:lnTo>
                    <a:pt x="16739" y="2184"/>
                  </a:lnTo>
                  <a:lnTo>
                    <a:pt x="16713" y="2178"/>
                  </a:lnTo>
                  <a:lnTo>
                    <a:pt x="16684" y="2171"/>
                  </a:lnTo>
                  <a:lnTo>
                    <a:pt x="16652" y="2165"/>
                  </a:lnTo>
                  <a:lnTo>
                    <a:pt x="16618" y="2161"/>
                  </a:lnTo>
                  <a:lnTo>
                    <a:pt x="16580" y="2156"/>
                  </a:lnTo>
                  <a:lnTo>
                    <a:pt x="16539" y="2153"/>
                  </a:lnTo>
                  <a:lnTo>
                    <a:pt x="16495" y="2151"/>
                  </a:lnTo>
                  <a:lnTo>
                    <a:pt x="16448" y="2151"/>
                  </a:lnTo>
                  <a:lnTo>
                    <a:pt x="16397" y="2151"/>
                  </a:lnTo>
                  <a:lnTo>
                    <a:pt x="16342" y="2153"/>
                  </a:lnTo>
                  <a:lnTo>
                    <a:pt x="16284" y="2158"/>
                  </a:lnTo>
                  <a:lnTo>
                    <a:pt x="16221" y="2162"/>
                  </a:lnTo>
                  <a:lnTo>
                    <a:pt x="16156" y="2169"/>
                  </a:lnTo>
                  <a:lnTo>
                    <a:pt x="16085" y="2178"/>
                  </a:lnTo>
                  <a:lnTo>
                    <a:pt x="9563" y="2939"/>
                  </a:lnTo>
                  <a:lnTo>
                    <a:pt x="10952" y="225"/>
                  </a:lnTo>
                  <a:lnTo>
                    <a:pt x="10954" y="220"/>
                  </a:lnTo>
                  <a:lnTo>
                    <a:pt x="10960" y="207"/>
                  </a:lnTo>
                  <a:lnTo>
                    <a:pt x="10963" y="197"/>
                  </a:lnTo>
                  <a:lnTo>
                    <a:pt x="10966" y="187"/>
                  </a:lnTo>
                  <a:lnTo>
                    <a:pt x="10968" y="175"/>
                  </a:lnTo>
                  <a:lnTo>
                    <a:pt x="10970" y="161"/>
                  </a:lnTo>
                  <a:lnTo>
                    <a:pt x="10970" y="148"/>
                  </a:lnTo>
                  <a:lnTo>
                    <a:pt x="10969" y="134"/>
                  </a:lnTo>
                  <a:lnTo>
                    <a:pt x="10967" y="119"/>
                  </a:lnTo>
                  <a:lnTo>
                    <a:pt x="10963" y="104"/>
                  </a:lnTo>
                  <a:lnTo>
                    <a:pt x="10957" y="91"/>
                  </a:lnTo>
                  <a:lnTo>
                    <a:pt x="10947" y="76"/>
                  </a:lnTo>
                  <a:lnTo>
                    <a:pt x="10935" y="62"/>
                  </a:lnTo>
                  <a:lnTo>
                    <a:pt x="10920" y="50"/>
                  </a:lnTo>
                  <a:lnTo>
                    <a:pt x="10902" y="38"/>
                  </a:lnTo>
                  <a:lnTo>
                    <a:pt x="10879" y="27"/>
                  </a:lnTo>
                  <a:lnTo>
                    <a:pt x="10853" y="18"/>
                  </a:lnTo>
                  <a:lnTo>
                    <a:pt x="10822" y="11"/>
                  </a:lnTo>
                  <a:lnTo>
                    <a:pt x="10786" y="5"/>
                  </a:lnTo>
                  <a:lnTo>
                    <a:pt x="10746" y="1"/>
                  </a:lnTo>
                  <a:lnTo>
                    <a:pt x="10701" y="0"/>
                  </a:lnTo>
                  <a:lnTo>
                    <a:pt x="10650" y="1"/>
                  </a:lnTo>
                  <a:lnTo>
                    <a:pt x="10593" y="5"/>
                  </a:lnTo>
                  <a:lnTo>
                    <a:pt x="10530" y="13"/>
                  </a:lnTo>
                  <a:lnTo>
                    <a:pt x="10461" y="23"/>
                  </a:lnTo>
                  <a:lnTo>
                    <a:pt x="10385" y="37"/>
                  </a:lnTo>
                  <a:lnTo>
                    <a:pt x="10301" y="54"/>
                  </a:lnTo>
                  <a:lnTo>
                    <a:pt x="10211" y="76"/>
                  </a:lnTo>
                  <a:lnTo>
                    <a:pt x="10113" y="101"/>
                  </a:lnTo>
                  <a:lnTo>
                    <a:pt x="10007" y="131"/>
                  </a:lnTo>
                  <a:close/>
                </a:path>
              </a:pathLst>
            </a:custGeom>
            <a:solidFill>
              <a:srgbClr val="8E8D8D"/>
            </a:solidFill>
            <a:ln w="9525">
              <a:noFill/>
              <a:round/>
              <a:headEnd/>
              <a:tailEnd/>
            </a:ln>
          </p:spPr>
          <p:txBody>
            <a:bodyPr/>
            <a:lstStyle/>
            <a:p>
              <a:endParaRPr lang="en-US"/>
            </a:p>
          </p:txBody>
        </p:sp>
        <p:sp>
          <p:nvSpPr>
            <p:cNvPr id="204854" name="Freeform 54"/>
            <p:cNvSpPr>
              <a:spLocks/>
            </p:cNvSpPr>
            <p:nvPr/>
          </p:nvSpPr>
          <p:spPr bwMode="auto">
            <a:xfrm>
              <a:off x="4275" y="2901"/>
              <a:ext cx="1055" cy="287"/>
            </a:xfrm>
            <a:custGeom>
              <a:avLst/>
              <a:gdLst/>
              <a:ahLst/>
              <a:cxnLst>
                <a:cxn ang="0">
                  <a:pos x="0" y="2153"/>
                </a:cxn>
                <a:cxn ang="0">
                  <a:pos x="9922" y="0"/>
                </a:cxn>
                <a:cxn ang="0">
                  <a:pos x="8435" y="2970"/>
                </a:cxn>
                <a:cxn ang="0">
                  <a:pos x="15830" y="2080"/>
                </a:cxn>
                <a:cxn ang="0">
                  <a:pos x="5648" y="4307"/>
                </a:cxn>
                <a:cxn ang="0">
                  <a:pos x="7247" y="1336"/>
                </a:cxn>
                <a:cxn ang="0">
                  <a:pos x="0" y="2153"/>
                </a:cxn>
              </a:cxnLst>
              <a:rect l="0" t="0" r="r" b="b"/>
              <a:pathLst>
                <a:path w="15830" h="4307">
                  <a:moveTo>
                    <a:pt x="0" y="2153"/>
                  </a:moveTo>
                  <a:lnTo>
                    <a:pt x="9922" y="0"/>
                  </a:lnTo>
                  <a:lnTo>
                    <a:pt x="8435" y="2970"/>
                  </a:lnTo>
                  <a:lnTo>
                    <a:pt x="15830" y="2080"/>
                  </a:lnTo>
                  <a:lnTo>
                    <a:pt x="5648" y="4307"/>
                  </a:lnTo>
                  <a:lnTo>
                    <a:pt x="7247" y="1336"/>
                  </a:lnTo>
                  <a:lnTo>
                    <a:pt x="0" y="2153"/>
                  </a:lnTo>
                  <a:close/>
                </a:path>
              </a:pathLst>
            </a:custGeom>
            <a:solidFill>
              <a:srgbClr val="C0C0C0"/>
            </a:solidFill>
            <a:ln w="9525">
              <a:noFill/>
              <a:round/>
              <a:headEnd/>
              <a:tailEnd/>
            </a:ln>
          </p:spPr>
          <p:txBody>
            <a:bodyPr/>
            <a:lstStyle/>
            <a:p>
              <a:endParaRPr lang="en-US"/>
            </a:p>
          </p:txBody>
        </p:sp>
        <p:sp>
          <p:nvSpPr>
            <p:cNvPr id="204855" name="Freeform 55"/>
            <p:cNvSpPr>
              <a:spLocks/>
            </p:cNvSpPr>
            <p:nvPr/>
          </p:nvSpPr>
          <p:spPr bwMode="auto">
            <a:xfrm>
              <a:off x="4275" y="2952"/>
              <a:ext cx="483" cy="92"/>
            </a:xfrm>
            <a:custGeom>
              <a:avLst/>
              <a:gdLst/>
              <a:ahLst/>
              <a:cxnLst>
                <a:cxn ang="0">
                  <a:pos x="0" y="1391"/>
                </a:cxn>
                <a:cxn ang="0">
                  <a:pos x="6409" y="0"/>
                </a:cxn>
                <a:cxn ang="0">
                  <a:pos x="3120" y="857"/>
                </a:cxn>
                <a:cxn ang="0">
                  <a:pos x="7247" y="574"/>
                </a:cxn>
                <a:cxn ang="0">
                  <a:pos x="0" y="1391"/>
                </a:cxn>
              </a:cxnLst>
              <a:rect l="0" t="0" r="r" b="b"/>
              <a:pathLst>
                <a:path w="7247" h="1391">
                  <a:moveTo>
                    <a:pt x="0" y="1391"/>
                  </a:moveTo>
                  <a:lnTo>
                    <a:pt x="6409" y="0"/>
                  </a:lnTo>
                  <a:lnTo>
                    <a:pt x="3120" y="857"/>
                  </a:lnTo>
                  <a:lnTo>
                    <a:pt x="7247" y="574"/>
                  </a:lnTo>
                  <a:lnTo>
                    <a:pt x="0" y="1391"/>
                  </a:lnTo>
                  <a:close/>
                </a:path>
              </a:pathLst>
            </a:custGeom>
            <a:solidFill>
              <a:srgbClr val="FFFFFF"/>
            </a:solidFill>
            <a:ln w="9525">
              <a:noFill/>
              <a:round/>
              <a:headEnd/>
              <a:tailEnd/>
            </a:ln>
          </p:spPr>
          <p:txBody>
            <a:bodyPr/>
            <a:lstStyle/>
            <a:p>
              <a:endParaRPr lang="en-US"/>
            </a:p>
          </p:txBody>
        </p:sp>
        <p:sp>
          <p:nvSpPr>
            <p:cNvPr id="204856" name="Freeform 56"/>
            <p:cNvSpPr>
              <a:spLocks/>
            </p:cNvSpPr>
            <p:nvPr/>
          </p:nvSpPr>
          <p:spPr bwMode="auto">
            <a:xfrm>
              <a:off x="4652" y="3107"/>
              <a:ext cx="336" cy="81"/>
            </a:xfrm>
            <a:custGeom>
              <a:avLst/>
              <a:gdLst/>
              <a:ahLst/>
              <a:cxnLst>
                <a:cxn ang="0">
                  <a:pos x="646" y="0"/>
                </a:cxn>
                <a:cxn ang="0">
                  <a:pos x="0" y="1207"/>
                </a:cxn>
                <a:cxn ang="0">
                  <a:pos x="5038" y="106"/>
                </a:cxn>
                <a:cxn ang="0">
                  <a:pos x="502" y="834"/>
                </a:cxn>
                <a:cxn ang="0">
                  <a:pos x="646" y="0"/>
                </a:cxn>
              </a:cxnLst>
              <a:rect l="0" t="0" r="r" b="b"/>
              <a:pathLst>
                <a:path w="5038" h="1207">
                  <a:moveTo>
                    <a:pt x="646" y="0"/>
                  </a:moveTo>
                  <a:lnTo>
                    <a:pt x="0" y="1207"/>
                  </a:lnTo>
                  <a:lnTo>
                    <a:pt x="5038" y="106"/>
                  </a:lnTo>
                  <a:lnTo>
                    <a:pt x="502" y="834"/>
                  </a:lnTo>
                  <a:lnTo>
                    <a:pt x="646" y="0"/>
                  </a:lnTo>
                  <a:close/>
                </a:path>
              </a:pathLst>
            </a:custGeom>
            <a:solidFill>
              <a:srgbClr val="FFFFFF"/>
            </a:solidFill>
            <a:ln w="9525">
              <a:noFill/>
              <a:round/>
              <a:headEnd/>
              <a:tailEnd/>
            </a:ln>
          </p:spPr>
          <p:txBody>
            <a:bodyPr/>
            <a:lstStyle/>
            <a:p>
              <a:endParaRPr lang="en-US"/>
            </a:p>
          </p:txBody>
        </p:sp>
      </p:grpSp>
      <p:grpSp>
        <p:nvGrpSpPr>
          <p:cNvPr id="5" name="Group 57"/>
          <p:cNvGrpSpPr>
            <a:grpSpLocks/>
          </p:cNvGrpSpPr>
          <p:nvPr/>
        </p:nvGrpSpPr>
        <p:grpSpPr bwMode="auto">
          <a:xfrm rot="10664167" flipV="1">
            <a:off x="6248400" y="4883150"/>
            <a:ext cx="685800" cy="196850"/>
            <a:chOff x="4237" y="2879"/>
            <a:chExt cx="1127" cy="332"/>
          </a:xfrm>
        </p:grpSpPr>
        <p:sp>
          <p:nvSpPr>
            <p:cNvPr id="204858" name="AutoShape 58"/>
            <p:cNvSpPr>
              <a:spLocks noChangeAspect="1" noChangeArrowheads="1" noTextEdit="1"/>
            </p:cNvSpPr>
            <p:nvPr/>
          </p:nvSpPr>
          <p:spPr bwMode="auto">
            <a:xfrm>
              <a:off x="4237" y="2879"/>
              <a:ext cx="1127" cy="332"/>
            </a:xfrm>
            <a:prstGeom prst="rect">
              <a:avLst/>
            </a:prstGeom>
            <a:noFill/>
            <a:ln w="9525">
              <a:noFill/>
              <a:miter lim="800000"/>
              <a:headEnd/>
              <a:tailEnd/>
            </a:ln>
          </p:spPr>
          <p:txBody>
            <a:bodyPr/>
            <a:lstStyle/>
            <a:p>
              <a:endParaRPr lang="en-US"/>
            </a:p>
          </p:txBody>
        </p:sp>
        <p:sp>
          <p:nvSpPr>
            <p:cNvPr id="204859" name="Freeform 59"/>
            <p:cNvSpPr>
              <a:spLocks/>
            </p:cNvSpPr>
            <p:nvPr/>
          </p:nvSpPr>
          <p:spPr bwMode="auto">
            <a:xfrm>
              <a:off x="4237" y="2879"/>
              <a:ext cx="1127" cy="332"/>
            </a:xfrm>
            <a:custGeom>
              <a:avLst/>
              <a:gdLst/>
              <a:ahLst/>
              <a:cxnLst>
                <a:cxn ang="0">
                  <a:pos x="899" y="2111"/>
                </a:cxn>
                <a:cxn ang="0">
                  <a:pos x="789" y="2131"/>
                </a:cxn>
                <a:cxn ang="0">
                  <a:pos x="629" y="2168"/>
                </a:cxn>
                <a:cxn ang="0">
                  <a:pos x="517" y="2200"/>
                </a:cxn>
                <a:cxn ang="0">
                  <a:pos x="399" y="2239"/>
                </a:cxn>
                <a:cxn ang="0">
                  <a:pos x="285" y="2287"/>
                </a:cxn>
                <a:cxn ang="0">
                  <a:pos x="179" y="2343"/>
                </a:cxn>
                <a:cxn ang="0">
                  <a:pos x="88" y="2410"/>
                </a:cxn>
                <a:cxn ang="0">
                  <a:pos x="18" y="2486"/>
                </a:cxn>
                <a:cxn ang="0">
                  <a:pos x="0" y="2524"/>
                </a:cxn>
                <a:cxn ang="0">
                  <a:pos x="3" y="2544"/>
                </a:cxn>
                <a:cxn ang="0">
                  <a:pos x="16" y="2571"/>
                </a:cxn>
                <a:cxn ang="0">
                  <a:pos x="43" y="2603"/>
                </a:cxn>
                <a:cxn ang="0">
                  <a:pos x="91" y="2636"/>
                </a:cxn>
                <a:cxn ang="0">
                  <a:pos x="164" y="2667"/>
                </a:cxn>
                <a:cxn ang="0">
                  <a:pos x="268" y="2694"/>
                </a:cxn>
                <a:cxn ang="0">
                  <a:pos x="409" y="2713"/>
                </a:cxn>
                <a:cxn ang="0">
                  <a:pos x="591" y="2722"/>
                </a:cxn>
                <a:cxn ang="0">
                  <a:pos x="820" y="2719"/>
                </a:cxn>
                <a:cxn ang="0">
                  <a:pos x="5851" y="4711"/>
                </a:cxn>
                <a:cxn ang="0">
                  <a:pos x="5833" y="4746"/>
                </a:cxn>
                <a:cxn ang="0">
                  <a:pos x="5816" y="4795"/>
                </a:cxn>
                <a:cxn ang="0">
                  <a:pos x="5811" y="4840"/>
                </a:cxn>
                <a:cxn ang="0">
                  <a:pos x="5821" y="4884"/>
                </a:cxn>
                <a:cxn ang="0">
                  <a:pos x="5849" y="4925"/>
                </a:cxn>
                <a:cxn ang="0">
                  <a:pos x="5904" y="4957"/>
                </a:cxn>
                <a:cxn ang="0">
                  <a:pos x="5992" y="4977"/>
                </a:cxn>
                <a:cxn ang="0">
                  <a:pos x="6117" y="4979"/>
                </a:cxn>
                <a:cxn ang="0">
                  <a:pos x="6288" y="4959"/>
                </a:cxn>
                <a:cxn ang="0">
                  <a:pos x="16280" y="2711"/>
                </a:cxn>
                <a:cxn ang="0">
                  <a:pos x="16449" y="2675"/>
                </a:cxn>
                <a:cxn ang="0">
                  <a:pos x="16534" y="2648"/>
                </a:cxn>
                <a:cxn ang="0">
                  <a:pos x="16623" y="2612"/>
                </a:cxn>
                <a:cxn ang="0">
                  <a:pos x="16708" y="2567"/>
                </a:cxn>
                <a:cxn ang="0">
                  <a:pos x="16786" y="2510"/>
                </a:cxn>
                <a:cxn ang="0">
                  <a:pos x="16848" y="2441"/>
                </a:cxn>
                <a:cxn ang="0">
                  <a:pos x="16891" y="2359"/>
                </a:cxn>
                <a:cxn ang="0">
                  <a:pos x="16904" y="2295"/>
                </a:cxn>
                <a:cxn ang="0">
                  <a:pos x="16886" y="2264"/>
                </a:cxn>
                <a:cxn ang="0">
                  <a:pos x="16861" y="2241"/>
                </a:cxn>
                <a:cxn ang="0">
                  <a:pos x="16820" y="2216"/>
                </a:cxn>
                <a:cxn ang="0">
                  <a:pos x="16763" y="2191"/>
                </a:cxn>
                <a:cxn ang="0">
                  <a:pos x="16684" y="2171"/>
                </a:cxn>
                <a:cxn ang="0">
                  <a:pos x="16580" y="2156"/>
                </a:cxn>
                <a:cxn ang="0">
                  <a:pos x="16448" y="2151"/>
                </a:cxn>
                <a:cxn ang="0">
                  <a:pos x="16284" y="2158"/>
                </a:cxn>
                <a:cxn ang="0">
                  <a:pos x="16085" y="2178"/>
                </a:cxn>
                <a:cxn ang="0">
                  <a:pos x="10954" y="220"/>
                </a:cxn>
                <a:cxn ang="0">
                  <a:pos x="10966" y="187"/>
                </a:cxn>
                <a:cxn ang="0">
                  <a:pos x="10970" y="148"/>
                </a:cxn>
                <a:cxn ang="0">
                  <a:pos x="10963" y="104"/>
                </a:cxn>
                <a:cxn ang="0">
                  <a:pos x="10935" y="62"/>
                </a:cxn>
                <a:cxn ang="0">
                  <a:pos x="10879" y="27"/>
                </a:cxn>
                <a:cxn ang="0">
                  <a:pos x="10786" y="5"/>
                </a:cxn>
                <a:cxn ang="0">
                  <a:pos x="10650" y="1"/>
                </a:cxn>
                <a:cxn ang="0">
                  <a:pos x="10461" y="23"/>
                </a:cxn>
                <a:cxn ang="0">
                  <a:pos x="10211" y="76"/>
                </a:cxn>
              </a:cxnLst>
              <a:rect l="0" t="0" r="r" b="b"/>
              <a:pathLst>
                <a:path w="16905" h="4980">
                  <a:moveTo>
                    <a:pt x="10007" y="131"/>
                  </a:moveTo>
                  <a:lnTo>
                    <a:pt x="908" y="2110"/>
                  </a:lnTo>
                  <a:lnTo>
                    <a:pt x="899" y="2111"/>
                  </a:lnTo>
                  <a:lnTo>
                    <a:pt x="875" y="2115"/>
                  </a:lnTo>
                  <a:lnTo>
                    <a:pt x="838" y="2122"/>
                  </a:lnTo>
                  <a:lnTo>
                    <a:pt x="789" y="2131"/>
                  </a:lnTo>
                  <a:lnTo>
                    <a:pt x="731" y="2144"/>
                  </a:lnTo>
                  <a:lnTo>
                    <a:pt x="665" y="2159"/>
                  </a:lnTo>
                  <a:lnTo>
                    <a:pt x="629" y="2168"/>
                  </a:lnTo>
                  <a:lnTo>
                    <a:pt x="593" y="2178"/>
                  </a:lnTo>
                  <a:lnTo>
                    <a:pt x="555" y="2188"/>
                  </a:lnTo>
                  <a:lnTo>
                    <a:pt x="517" y="2200"/>
                  </a:lnTo>
                  <a:lnTo>
                    <a:pt x="478" y="2211"/>
                  </a:lnTo>
                  <a:lnTo>
                    <a:pt x="438" y="2225"/>
                  </a:lnTo>
                  <a:lnTo>
                    <a:pt x="399" y="2239"/>
                  </a:lnTo>
                  <a:lnTo>
                    <a:pt x="361" y="2254"/>
                  </a:lnTo>
                  <a:lnTo>
                    <a:pt x="322" y="2270"/>
                  </a:lnTo>
                  <a:lnTo>
                    <a:pt x="285" y="2287"/>
                  </a:lnTo>
                  <a:lnTo>
                    <a:pt x="248" y="2305"/>
                  </a:lnTo>
                  <a:lnTo>
                    <a:pt x="212" y="2323"/>
                  </a:lnTo>
                  <a:lnTo>
                    <a:pt x="179" y="2343"/>
                  </a:lnTo>
                  <a:lnTo>
                    <a:pt x="147" y="2364"/>
                  </a:lnTo>
                  <a:lnTo>
                    <a:pt x="116" y="2387"/>
                  </a:lnTo>
                  <a:lnTo>
                    <a:pt x="88" y="2410"/>
                  </a:lnTo>
                  <a:lnTo>
                    <a:pt x="61" y="2434"/>
                  </a:lnTo>
                  <a:lnTo>
                    <a:pt x="38" y="2459"/>
                  </a:lnTo>
                  <a:lnTo>
                    <a:pt x="18" y="2486"/>
                  </a:lnTo>
                  <a:lnTo>
                    <a:pt x="1" y="2512"/>
                  </a:lnTo>
                  <a:lnTo>
                    <a:pt x="0" y="2515"/>
                  </a:lnTo>
                  <a:lnTo>
                    <a:pt x="0" y="2524"/>
                  </a:lnTo>
                  <a:lnTo>
                    <a:pt x="0" y="2530"/>
                  </a:lnTo>
                  <a:lnTo>
                    <a:pt x="1" y="2536"/>
                  </a:lnTo>
                  <a:lnTo>
                    <a:pt x="3" y="2544"/>
                  </a:lnTo>
                  <a:lnTo>
                    <a:pt x="6" y="2552"/>
                  </a:lnTo>
                  <a:lnTo>
                    <a:pt x="11" y="2562"/>
                  </a:lnTo>
                  <a:lnTo>
                    <a:pt x="16" y="2571"/>
                  </a:lnTo>
                  <a:lnTo>
                    <a:pt x="23" y="2582"/>
                  </a:lnTo>
                  <a:lnTo>
                    <a:pt x="33" y="2592"/>
                  </a:lnTo>
                  <a:lnTo>
                    <a:pt x="43" y="2603"/>
                  </a:lnTo>
                  <a:lnTo>
                    <a:pt x="57" y="2613"/>
                  </a:lnTo>
                  <a:lnTo>
                    <a:pt x="73" y="2625"/>
                  </a:lnTo>
                  <a:lnTo>
                    <a:pt x="91" y="2636"/>
                  </a:lnTo>
                  <a:lnTo>
                    <a:pt x="112" y="2646"/>
                  </a:lnTo>
                  <a:lnTo>
                    <a:pt x="136" y="2657"/>
                  </a:lnTo>
                  <a:lnTo>
                    <a:pt x="164" y="2667"/>
                  </a:lnTo>
                  <a:lnTo>
                    <a:pt x="195" y="2677"/>
                  </a:lnTo>
                  <a:lnTo>
                    <a:pt x="229" y="2685"/>
                  </a:lnTo>
                  <a:lnTo>
                    <a:pt x="268" y="2694"/>
                  </a:lnTo>
                  <a:lnTo>
                    <a:pt x="311" y="2701"/>
                  </a:lnTo>
                  <a:lnTo>
                    <a:pt x="357" y="2707"/>
                  </a:lnTo>
                  <a:lnTo>
                    <a:pt x="409" y="2713"/>
                  </a:lnTo>
                  <a:lnTo>
                    <a:pt x="464" y="2717"/>
                  </a:lnTo>
                  <a:lnTo>
                    <a:pt x="525" y="2720"/>
                  </a:lnTo>
                  <a:lnTo>
                    <a:pt x="591" y="2722"/>
                  </a:lnTo>
                  <a:lnTo>
                    <a:pt x="661" y="2723"/>
                  </a:lnTo>
                  <a:lnTo>
                    <a:pt x="737" y="2721"/>
                  </a:lnTo>
                  <a:lnTo>
                    <a:pt x="820" y="2719"/>
                  </a:lnTo>
                  <a:lnTo>
                    <a:pt x="908" y="2714"/>
                  </a:lnTo>
                  <a:lnTo>
                    <a:pt x="7287" y="2044"/>
                  </a:lnTo>
                  <a:lnTo>
                    <a:pt x="5851" y="4711"/>
                  </a:lnTo>
                  <a:lnTo>
                    <a:pt x="5849" y="4715"/>
                  </a:lnTo>
                  <a:lnTo>
                    <a:pt x="5842" y="4728"/>
                  </a:lnTo>
                  <a:lnTo>
                    <a:pt x="5833" y="4746"/>
                  </a:lnTo>
                  <a:lnTo>
                    <a:pt x="5824" y="4769"/>
                  </a:lnTo>
                  <a:lnTo>
                    <a:pt x="5820" y="4782"/>
                  </a:lnTo>
                  <a:lnTo>
                    <a:pt x="5816" y="4795"/>
                  </a:lnTo>
                  <a:lnTo>
                    <a:pt x="5813" y="4810"/>
                  </a:lnTo>
                  <a:lnTo>
                    <a:pt x="5812" y="4825"/>
                  </a:lnTo>
                  <a:lnTo>
                    <a:pt x="5811" y="4840"/>
                  </a:lnTo>
                  <a:lnTo>
                    <a:pt x="5813" y="4854"/>
                  </a:lnTo>
                  <a:lnTo>
                    <a:pt x="5815" y="4869"/>
                  </a:lnTo>
                  <a:lnTo>
                    <a:pt x="5821" y="4884"/>
                  </a:lnTo>
                  <a:lnTo>
                    <a:pt x="5828" y="4899"/>
                  </a:lnTo>
                  <a:lnTo>
                    <a:pt x="5838" y="4912"/>
                  </a:lnTo>
                  <a:lnTo>
                    <a:pt x="5849" y="4925"/>
                  </a:lnTo>
                  <a:lnTo>
                    <a:pt x="5865" y="4937"/>
                  </a:lnTo>
                  <a:lnTo>
                    <a:pt x="5883" y="4947"/>
                  </a:lnTo>
                  <a:lnTo>
                    <a:pt x="5904" y="4957"/>
                  </a:lnTo>
                  <a:lnTo>
                    <a:pt x="5929" y="4965"/>
                  </a:lnTo>
                  <a:lnTo>
                    <a:pt x="5958" y="4972"/>
                  </a:lnTo>
                  <a:lnTo>
                    <a:pt x="5992" y="4977"/>
                  </a:lnTo>
                  <a:lnTo>
                    <a:pt x="6029" y="4979"/>
                  </a:lnTo>
                  <a:lnTo>
                    <a:pt x="6070" y="4980"/>
                  </a:lnTo>
                  <a:lnTo>
                    <a:pt x="6117" y="4979"/>
                  </a:lnTo>
                  <a:lnTo>
                    <a:pt x="6168" y="4975"/>
                  </a:lnTo>
                  <a:lnTo>
                    <a:pt x="6225" y="4967"/>
                  </a:lnTo>
                  <a:lnTo>
                    <a:pt x="6288" y="4959"/>
                  </a:lnTo>
                  <a:lnTo>
                    <a:pt x="6355" y="4946"/>
                  </a:lnTo>
                  <a:lnTo>
                    <a:pt x="16253" y="2714"/>
                  </a:lnTo>
                  <a:lnTo>
                    <a:pt x="16280" y="2711"/>
                  </a:lnTo>
                  <a:lnTo>
                    <a:pt x="16349" y="2698"/>
                  </a:lnTo>
                  <a:lnTo>
                    <a:pt x="16396" y="2688"/>
                  </a:lnTo>
                  <a:lnTo>
                    <a:pt x="16449" y="2675"/>
                  </a:lnTo>
                  <a:lnTo>
                    <a:pt x="16476" y="2667"/>
                  </a:lnTo>
                  <a:lnTo>
                    <a:pt x="16505" y="2658"/>
                  </a:lnTo>
                  <a:lnTo>
                    <a:pt x="16534" y="2648"/>
                  </a:lnTo>
                  <a:lnTo>
                    <a:pt x="16564" y="2638"/>
                  </a:lnTo>
                  <a:lnTo>
                    <a:pt x="16593" y="2626"/>
                  </a:lnTo>
                  <a:lnTo>
                    <a:pt x="16623" y="2612"/>
                  </a:lnTo>
                  <a:lnTo>
                    <a:pt x="16651" y="2599"/>
                  </a:lnTo>
                  <a:lnTo>
                    <a:pt x="16680" y="2584"/>
                  </a:lnTo>
                  <a:lnTo>
                    <a:pt x="16708" y="2567"/>
                  </a:lnTo>
                  <a:lnTo>
                    <a:pt x="16735" y="2550"/>
                  </a:lnTo>
                  <a:lnTo>
                    <a:pt x="16761" y="2531"/>
                  </a:lnTo>
                  <a:lnTo>
                    <a:pt x="16786" y="2510"/>
                  </a:lnTo>
                  <a:lnTo>
                    <a:pt x="16809" y="2489"/>
                  </a:lnTo>
                  <a:lnTo>
                    <a:pt x="16829" y="2466"/>
                  </a:lnTo>
                  <a:lnTo>
                    <a:pt x="16848" y="2441"/>
                  </a:lnTo>
                  <a:lnTo>
                    <a:pt x="16865" y="2416"/>
                  </a:lnTo>
                  <a:lnTo>
                    <a:pt x="16880" y="2389"/>
                  </a:lnTo>
                  <a:lnTo>
                    <a:pt x="16891" y="2359"/>
                  </a:lnTo>
                  <a:lnTo>
                    <a:pt x="16900" y="2329"/>
                  </a:lnTo>
                  <a:lnTo>
                    <a:pt x="16905" y="2297"/>
                  </a:lnTo>
                  <a:lnTo>
                    <a:pt x="16904" y="2295"/>
                  </a:lnTo>
                  <a:lnTo>
                    <a:pt x="16902" y="2287"/>
                  </a:lnTo>
                  <a:lnTo>
                    <a:pt x="16895" y="2277"/>
                  </a:lnTo>
                  <a:lnTo>
                    <a:pt x="16886" y="2264"/>
                  </a:lnTo>
                  <a:lnTo>
                    <a:pt x="16879" y="2257"/>
                  </a:lnTo>
                  <a:lnTo>
                    <a:pt x="16870" y="2248"/>
                  </a:lnTo>
                  <a:lnTo>
                    <a:pt x="16861" y="2241"/>
                  </a:lnTo>
                  <a:lnTo>
                    <a:pt x="16849" y="2232"/>
                  </a:lnTo>
                  <a:lnTo>
                    <a:pt x="16836" y="2224"/>
                  </a:lnTo>
                  <a:lnTo>
                    <a:pt x="16820" y="2216"/>
                  </a:lnTo>
                  <a:lnTo>
                    <a:pt x="16804" y="2207"/>
                  </a:lnTo>
                  <a:lnTo>
                    <a:pt x="16785" y="2200"/>
                  </a:lnTo>
                  <a:lnTo>
                    <a:pt x="16763" y="2191"/>
                  </a:lnTo>
                  <a:lnTo>
                    <a:pt x="16739" y="2184"/>
                  </a:lnTo>
                  <a:lnTo>
                    <a:pt x="16713" y="2178"/>
                  </a:lnTo>
                  <a:lnTo>
                    <a:pt x="16684" y="2171"/>
                  </a:lnTo>
                  <a:lnTo>
                    <a:pt x="16652" y="2165"/>
                  </a:lnTo>
                  <a:lnTo>
                    <a:pt x="16618" y="2161"/>
                  </a:lnTo>
                  <a:lnTo>
                    <a:pt x="16580" y="2156"/>
                  </a:lnTo>
                  <a:lnTo>
                    <a:pt x="16539" y="2153"/>
                  </a:lnTo>
                  <a:lnTo>
                    <a:pt x="16495" y="2151"/>
                  </a:lnTo>
                  <a:lnTo>
                    <a:pt x="16448" y="2151"/>
                  </a:lnTo>
                  <a:lnTo>
                    <a:pt x="16397" y="2151"/>
                  </a:lnTo>
                  <a:lnTo>
                    <a:pt x="16342" y="2153"/>
                  </a:lnTo>
                  <a:lnTo>
                    <a:pt x="16284" y="2158"/>
                  </a:lnTo>
                  <a:lnTo>
                    <a:pt x="16221" y="2162"/>
                  </a:lnTo>
                  <a:lnTo>
                    <a:pt x="16156" y="2169"/>
                  </a:lnTo>
                  <a:lnTo>
                    <a:pt x="16085" y="2178"/>
                  </a:lnTo>
                  <a:lnTo>
                    <a:pt x="9563" y="2939"/>
                  </a:lnTo>
                  <a:lnTo>
                    <a:pt x="10952" y="225"/>
                  </a:lnTo>
                  <a:lnTo>
                    <a:pt x="10954" y="220"/>
                  </a:lnTo>
                  <a:lnTo>
                    <a:pt x="10960" y="207"/>
                  </a:lnTo>
                  <a:lnTo>
                    <a:pt x="10963" y="197"/>
                  </a:lnTo>
                  <a:lnTo>
                    <a:pt x="10966" y="187"/>
                  </a:lnTo>
                  <a:lnTo>
                    <a:pt x="10968" y="175"/>
                  </a:lnTo>
                  <a:lnTo>
                    <a:pt x="10970" y="161"/>
                  </a:lnTo>
                  <a:lnTo>
                    <a:pt x="10970" y="148"/>
                  </a:lnTo>
                  <a:lnTo>
                    <a:pt x="10969" y="134"/>
                  </a:lnTo>
                  <a:lnTo>
                    <a:pt x="10967" y="119"/>
                  </a:lnTo>
                  <a:lnTo>
                    <a:pt x="10963" y="104"/>
                  </a:lnTo>
                  <a:lnTo>
                    <a:pt x="10957" y="91"/>
                  </a:lnTo>
                  <a:lnTo>
                    <a:pt x="10947" y="76"/>
                  </a:lnTo>
                  <a:lnTo>
                    <a:pt x="10935" y="62"/>
                  </a:lnTo>
                  <a:lnTo>
                    <a:pt x="10920" y="50"/>
                  </a:lnTo>
                  <a:lnTo>
                    <a:pt x="10902" y="38"/>
                  </a:lnTo>
                  <a:lnTo>
                    <a:pt x="10879" y="27"/>
                  </a:lnTo>
                  <a:lnTo>
                    <a:pt x="10853" y="18"/>
                  </a:lnTo>
                  <a:lnTo>
                    <a:pt x="10822" y="11"/>
                  </a:lnTo>
                  <a:lnTo>
                    <a:pt x="10786" y="5"/>
                  </a:lnTo>
                  <a:lnTo>
                    <a:pt x="10746" y="1"/>
                  </a:lnTo>
                  <a:lnTo>
                    <a:pt x="10701" y="0"/>
                  </a:lnTo>
                  <a:lnTo>
                    <a:pt x="10650" y="1"/>
                  </a:lnTo>
                  <a:lnTo>
                    <a:pt x="10593" y="5"/>
                  </a:lnTo>
                  <a:lnTo>
                    <a:pt x="10530" y="13"/>
                  </a:lnTo>
                  <a:lnTo>
                    <a:pt x="10461" y="23"/>
                  </a:lnTo>
                  <a:lnTo>
                    <a:pt x="10385" y="37"/>
                  </a:lnTo>
                  <a:lnTo>
                    <a:pt x="10301" y="54"/>
                  </a:lnTo>
                  <a:lnTo>
                    <a:pt x="10211" y="76"/>
                  </a:lnTo>
                  <a:lnTo>
                    <a:pt x="10113" y="101"/>
                  </a:lnTo>
                  <a:lnTo>
                    <a:pt x="10007" y="131"/>
                  </a:lnTo>
                  <a:close/>
                </a:path>
              </a:pathLst>
            </a:custGeom>
            <a:solidFill>
              <a:srgbClr val="8E8D8D"/>
            </a:solidFill>
            <a:ln w="9525">
              <a:noFill/>
              <a:round/>
              <a:headEnd/>
              <a:tailEnd/>
            </a:ln>
          </p:spPr>
          <p:txBody>
            <a:bodyPr/>
            <a:lstStyle/>
            <a:p>
              <a:endParaRPr lang="en-US"/>
            </a:p>
          </p:txBody>
        </p:sp>
        <p:sp>
          <p:nvSpPr>
            <p:cNvPr id="204860" name="Freeform 60"/>
            <p:cNvSpPr>
              <a:spLocks/>
            </p:cNvSpPr>
            <p:nvPr/>
          </p:nvSpPr>
          <p:spPr bwMode="auto">
            <a:xfrm>
              <a:off x="4275" y="2901"/>
              <a:ext cx="1055" cy="287"/>
            </a:xfrm>
            <a:custGeom>
              <a:avLst/>
              <a:gdLst/>
              <a:ahLst/>
              <a:cxnLst>
                <a:cxn ang="0">
                  <a:pos x="0" y="2153"/>
                </a:cxn>
                <a:cxn ang="0">
                  <a:pos x="9922" y="0"/>
                </a:cxn>
                <a:cxn ang="0">
                  <a:pos x="8435" y="2970"/>
                </a:cxn>
                <a:cxn ang="0">
                  <a:pos x="15830" y="2080"/>
                </a:cxn>
                <a:cxn ang="0">
                  <a:pos x="5648" y="4307"/>
                </a:cxn>
                <a:cxn ang="0">
                  <a:pos x="7247" y="1336"/>
                </a:cxn>
                <a:cxn ang="0">
                  <a:pos x="0" y="2153"/>
                </a:cxn>
              </a:cxnLst>
              <a:rect l="0" t="0" r="r" b="b"/>
              <a:pathLst>
                <a:path w="15830" h="4307">
                  <a:moveTo>
                    <a:pt x="0" y="2153"/>
                  </a:moveTo>
                  <a:lnTo>
                    <a:pt x="9922" y="0"/>
                  </a:lnTo>
                  <a:lnTo>
                    <a:pt x="8435" y="2970"/>
                  </a:lnTo>
                  <a:lnTo>
                    <a:pt x="15830" y="2080"/>
                  </a:lnTo>
                  <a:lnTo>
                    <a:pt x="5648" y="4307"/>
                  </a:lnTo>
                  <a:lnTo>
                    <a:pt x="7247" y="1336"/>
                  </a:lnTo>
                  <a:lnTo>
                    <a:pt x="0" y="2153"/>
                  </a:lnTo>
                  <a:close/>
                </a:path>
              </a:pathLst>
            </a:custGeom>
            <a:solidFill>
              <a:srgbClr val="C0C0C0"/>
            </a:solidFill>
            <a:ln w="9525">
              <a:noFill/>
              <a:round/>
              <a:headEnd/>
              <a:tailEnd/>
            </a:ln>
          </p:spPr>
          <p:txBody>
            <a:bodyPr/>
            <a:lstStyle/>
            <a:p>
              <a:endParaRPr lang="en-US"/>
            </a:p>
          </p:txBody>
        </p:sp>
        <p:sp>
          <p:nvSpPr>
            <p:cNvPr id="204861" name="Freeform 61"/>
            <p:cNvSpPr>
              <a:spLocks/>
            </p:cNvSpPr>
            <p:nvPr/>
          </p:nvSpPr>
          <p:spPr bwMode="auto">
            <a:xfrm>
              <a:off x="4275" y="2952"/>
              <a:ext cx="483" cy="92"/>
            </a:xfrm>
            <a:custGeom>
              <a:avLst/>
              <a:gdLst/>
              <a:ahLst/>
              <a:cxnLst>
                <a:cxn ang="0">
                  <a:pos x="0" y="1391"/>
                </a:cxn>
                <a:cxn ang="0">
                  <a:pos x="6409" y="0"/>
                </a:cxn>
                <a:cxn ang="0">
                  <a:pos x="3120" y="857"/>
                </a:cxn>
                <a:cxn ang="0">
                  <a:pos x="7247" y="574"/>
                </a:cxn>
                <a:cxn ang="0">
                  <a:pos x="0" y="1391"/>
                </a:cxn>
              </a:cxnLst>
              <a:rect l="0" t="0" r="r" b="b"/>
              <a:pathLst>
                <a:path w="7247" h="1391">
                  <a:moveTo>
                    <a:pt x="0" y="1391"/>
                  </a:moveTo>
                  <a:lnTo>
                    <a:pt x="6409" y="0"/>
                  </a:lnTo>
                  <a:lnTo>
                    <a:pt x="3120" y="857"/>
                  </a:lnTo>
                  <a:lnTo>
                    <a:pt x="7247" y="574"/>
                  </a:lnTo>
                  <a:lnTo>
                    <a:pt x="0" y="1391"/>
                  </a:lnTo>
                  <a:close/>
                </a:path>
              </a:pathLst>
            </a:custGeom>
            <a:solidFill>
              <a:srgbClr val="FFFFFF"/>
            </a:solidFill>
            <a:ln w="9525">
              <a:noFill/>
              <a:round/>
              <a:headEnd/>
              <a:tailEnd/>
            </a:ln>
          </p:spPr>
          <p:txBody>
            <a:bodyPr/>
            <a:lstStyle/>
            <a:p>
              <a:endParaRPr lang="en-US"/>
            </a:p>
          </p:txBody>
        </p:sp>
        <p:sp>
          <p:nvSpPr>
            <p:cNvPr id="204862" name="Freeform 62"/>
            <p:cNvSpPr>
              <a:spLocks/>
            </p:cNvSpPr>
            <p:nvPr/>
          </p:nvSpPr>
          <p:spPr bwMode="auto">
            <a:xfrm>
              <a:off x="4652" y="3107"/>
              <a:ext cx="336" cy="81"/>
            </a:xfrm>
            <a:custGeom>
              <a:avLst/>
              <a:gdLst/>
              <a:ahLst/>
              <a:cxnLst>
                <a:cxn ang="0">
                  <a:pos x="646" y="0"/>
                </a:cxn>
                <a:cxn ang="0">
                  <a:pos x="0" y="1207"/>
                </a:cxn>
                <a:cxn ang="0">
                  <a:pos x="5038" y="106"/>
                </a:cxn>
                <a:cxn ang="0">
                  <a:pos x="502" y="834"/>
                </a:cxn>
                <a:cxn ang="0">
                  <a:pos x="646" y="0"/>
                </a:cxn>
              </a:cxnLst>
              <a:rect l="0" t="0" r="r" b="b"/>
              <a:pathLst>
                <a:path w="5038" h="1207">
                  <a:moveTo>
                    <a:pt x="646" y="0"/>
                  </a:moveTo>
                  <a:lnTo>
                    <a:pt x="0" y="1207"/>
                  </a:lnTo>
                  <a:lnTo>
                    <a:pt x="5038" y="106"/>
                  </a:lnTo>
                  <a:lnTo>
                    <a:pt x="502" y="834"/>
                  </a:lnTo>
                  <a:lnTo>
                    <a:pt x="646" y="0"/>
                  </a:lnTo>
                  <a:close/>
                </a:path>
              </a:pathLst>
            </a:custGeom>
            <a:solidFill>
              <a:srgbClr val="FFFFFF"/>
            </a:solidFill>
            <a:ln w="9525">
              <a:noFill/>
              <a:round/>
              <a:headEnd/>
              <a:tailEnd/>
            </a:ln>
          </p:spPr>
          <p:txBody>
            <a:bodyPr/>
            <a:lstStyle/>
            <a:p>
              <a:endParaRPr lang="en-US"/>
            </a:p>
          </p:txBody>
        </p:sp>
      </p:grpSp>
      <p:sp>
        <p:nvSpPr>
          <p:cNvPr id="204863" name="AutoShape 63"/>
          <p:cNvSpPr>
            <a:spLocks noChangeArrowheads="1"/>
          </p:cNvSpPr>
          <p:nvPr/>
        </p:nvSpPr>
        <p:spPr bwMode="auto">
          <a:xfrm>
            <a:off x="4648200" y="5232400"/>
            <a:ext cx="1676400" cy="1066800"/>
          </a:xfrm>
          <a:prstGeom prst="roundRect">
            <a:avLst>
              <a:gd name="adj" fmla="val 16667"/>
            </a:avLst>
          </a:prstGeom>
          <a:solidFill>
            <a:srgbClr val="333399"/>
          </a:solidFill>
          <a:ln w="9525" algn="ctr">
            <a:solidFill>
              <a:schemeClr val="tx1"/>
            </a:solidFill>
            <a:round/>
            <a:headEnd/>
            <a:tailEnd/>
          </a:ln>
          <a:effectLst/>
        </p:spPr>
        <p:txBody>
          <a:bodyPr wrap="none" anchor="ctr"/>
          <a:lstStyle/>
          <a:p>
            <a:endParaRPr lang="en-US"/>
          </a:p>
        </p:txBody>
      </p:sp>
      <p:sp>
        <p:nvSpPr>
          <p:cNvPr id="204864" name="Rectangle 64"/>
          <p:cNvSpPr>
            <a:spLocks noChangeArrowheads="1"/>
          </p:cNvSpPr>
          <p:nvPr/>
        </p:nvSpPr>
        <p:spPr bwMode="auto">
          <a:xfrm>
            <a:off x="5353050" y="58420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P2</a:t>
            </a:r>
            <a:endParaRPr lang="en-US" sz="1000" b="1">
              <a:ea typeface="宋体" pitchFamily="-65" charset="-122"/>
            </a:endParaRPr>
          </a:p>
        </p:txBody>
      </p:sp>
      <p:sp>
        <p:nvSpPr>
          <p:cNvPr id="204865" name="Rectangle 65"/>
          <p:cNvSpPr>
            <a:spLocks noChangeArrowheads="1"/>
          </p:cNvSpPr>
          <p:nvPr/>
        </p:nvSpPr>
        <p:spPr bwMode="auto">
          <a:xfrm>
            <a:off x="4972050" y="58166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P1</a:t>
            </a:r>
            <a:endParaRPr lang="en-US" sz="1000" b="1">
              <a:ea typeface="宋体" pitchFamily="-65" charset="-122"/>
            </a:endParaRPr>
          </a:p>
        </p:txBody>
      </p:sp>
      <p:sp>
        <p:nvSpPr>
          <p:cNvPr id="204866" name="Rectangle 66"/>
          <p:cNvSpPr>
            <a:spLocks noChangeArrowheads="1"/>
          </p:cNvSpPr>
          <p:nvPr/>
        </p:nvSpPr>
        <p:spPr bwMode="auto">
          <a:xfrm>
            <a:off x="4953000" y="5080000"/>
            <a:ext cx="1066800" cy="5334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Communicator</a:t>
            </a:r>
            <a:endParaRPr lang="en-US" sz="1400" b="1">
              <a:ea typeface="宋体" pitchFamily="-65" charset="-122"/>
            </a:endParaRPr>
          </a:p>
        </p:txBody>
      </p:sp>
      <p:cxnSp>
        <p:nvCxnSpPr>
          <p:cNvPr id="204867" name="AutoShape 67"/>
          <p:cNvCxnSpPr>
            <a:cxnSpLocks noChangeShapeType="1"/>
            <a:stCxn id="204865" idx="0"/>
            <a:endCxn id="204866" idx="2"/>
          </p:cNvCxnSpPr>
          <p:nvPr/>
        </p:nvCxnSpPr>
        <p:spPr bwMode="auto">
          <a:xfrm flipV="1">
            <a:off x="5086350" y="5613400"/>
            <a:ext cx="400050" cy="203200"/>
          </a:xfrm>
          <a:prstGeom prst="straightConnector1">
            <a:avLst/>
          </a:prstGeom>
          <a:noFill/>
          <a:ln w="9525">
            <a:solidFill>
              <a:srgbClr val="C0C0C0"/>
            </a:solidFill>
            <a:round/>
            <a:headEnd/>
            <a:tailEnd/>
          </a:ln>
          <a:effectLst/>
        </p:spPr>
      </p:cxnSp>
      <p:cxnSp>
        <p:nvCxnSpPr>
          <p:cNvPr id="204868" name="AutoShape 68"/>
          <p:cNvCxnSpPr>
            <a:cxnSpLocks noChangeShapeType="1"/>
            <a:stCxn id="204864" idx="0"/>
            <a:endCxn id="204866" idx="2"/>
          </p:cNvCxnSpPr>
          <p:nvPr/>
        </p:nvCxnSpPr>
        <p:spPr bwMode="auto">
          <a:xfrm flipV="1">
            <a:off x="5467350" y="5613400"/>
            <a:ext cx="19050" cy="228600"/>
          </a:xfrm>
          <a:prstGeom prst="straightConnector1">
            <a:avLst/>
          </a:prstGeom>
          <a:noFill/>
          <a:ln w="9525">
            <a:solidFill>
              <a:srgbClr val="C0C0C0"/>
            </a:solidFill>
            <a:round/>
            <a:headEnd/>
            <a:tailEnd/>
          </a:ln>
          <a:effectLst/>
        </p:spPr>
      </p:cxnSp>
      <p:sp>
        <p:nvSpPr>
          <p:cNvPr id="204869" name="Rectangle 69"/>
          <p:cNvSpPr>
            <a:spLocks noChangeArrowheads="1"/>
          </p:cNvSpPr>
          <p:nvPr/>
        </p:nvSpPr>
        <p:spPr bwMode="auto">
          <a:xfrm>
            <a:off x="5734050" y="5842000"/>
            <a:ext cx="228600" cy="381000"/>
          </a:xfrm>
          <a:prstGeom prst="rect">
            <a:avLst/>
          </a:prstGeom>
          <a:solidFill>
            <a:srgbClr val="CCFFCC"/>
          </a:solidFill>
          <a:ln w="9525" algn="ctr">
            <a:solidFill>
              <a:schemeClr val="tx1"/>
            </a:solidFill>
            <a:miter lim="800000"/>
            <a:headEnd/>
            <a:tailEnd/>
          </a:ln>
          <a:effectLst/>
        </p:spPr>
        <p:txBody>
          <a:bodyPr wrap="none" anchor="ctr"/>
          <a:lstStyle/>
          <a:p>
            <a:pPr eaLnBrk="1" hangingPunct="1"/>
            <a:r>
              <a:rPr lang="en-US" altLang="ko-KR" sz="1000" b="1">
                <a:ea typeface="굴림" pitchFamily="52" charset="-127"/>
              </a:rPr>
              <a:t>P3</a:t>
            </a:r>
            <a:endParaRPr lang="en-US" sz="1000" b="1">
              <a:ea typeface="宋体" pitchFamily="-65" charset="-122"/>
            </a:endParaRPr>
          </a:p>
        </p:txBody>
      </p:sp>
      <p:cxnSp>
        <p:nvCxnSpPr>
          <p:cNvPr id="204870" name="AutoShape 70"/>
          <p:cNvCxnSpPr>
            <a:cxnSpLocks noChangeShapeType="1"/>
            <a:stCxn id="204869" idx="0"/>
            <a:endCxn id="204866" idx="2"/>
          </p:cNvCxnSpPr>
          <p:nvPr/>
        </p:nvCxnSpPr>
        <p:spPr bwMode="auto">
          <a:xfrm flipH="1" flipV="1">
            <a:off x="5486400" y="5613400"/>
            <a:ext cx="361950" cy="228600"/>
          </a:xfrm>
          <a:prstGeom prst="straightConnector1">
            <a:avLst/>
          </a:prstGeom>
          <a:noFill/>
          <a:ln w="9525">
            <a:solidFill>
              <a:srgbClr val="C0C0C0"/>
            </a:solidFill>
            <a:round/>
            <a:headEnd/>
            <a:tailEnd/>
          </a:ln>
          <a:effectLst/>
        </p:spPr>
      </p:cxnSp>
      <p:sp>
        <p:nvSpPr>
          <p:cNvPr id="204871" name="Rectangle 71"/>
          <p:cNvSpPr>
            <a:spLocks noChangeArrowheads="1"/>
          </p:cNvSpPr>
          <p:nvPr/>
        </p:nvSpPr>
        <p:spPr bwMode="auto">
          <a:xfrm>
            <a:off x="5962650" y="5842000"/>
            <a:ext cx="361950" cy="304800"/>
          </a:xfrm>
          <a:prstGeom prst="rect">
            <a:avLst/>
          </a:prstGeom>
          <a:noFill/>
          <a:ln w="9525" algn="ctr">
            <a:noFill/>
            <a:miter lim="800000"/>
            <a:headEnd/>
            <a:tailEnd/>
          </a:ln>
          <a:effectLst/>
        </p:spPr>
        <p:txBody>
          <a:bodyPr wrap="none">
            <a:spAutoFit/>
          </a:bodyPr>
          <a:lstStyle/>
          <a:p>
            <a:pPr eaLnBrk="1" hangingPunct="1"/>
            <a:r>
              <a:rPr lang="en-US" altLang="ko-KR" sz="1400" b="1">
                <a:solidFill>
                  <a:srgbClr val="FFFFFF"/>
                </a:solidFill>
                <a:ea typeface="굴림" pitchFamily="52" charset="-127"/>
              </a:rPr>
              <a:t>…</a:t>
            </a:r>
            <a:endParaRPr lang="en-US" sz="1400" b="1">
              <a:solidFill>
                <a:srgbClr val="FFFFFF"/>
              </a:solidFill>
              <a:ea typeface="宋体" pitchFamily="-65" charset="-122"/>
            </a:endParaRPr>
          </a:p>
        </p:txBody>
      </p:sp>
      <p:grpSp>
        <p:nvGrpSpPr>
          <p:cNvPr id="6" name="Group 72"/>
          <p:cNvGrpSpPr>
            <a:grpSpLocks/>
          </p:cNvGrpSpPr>
          <p:nvPr/>
        </p:nvGrpSpPr>
        <p:grpSpPr bwMode="auto">
          <a:xfrm rot="10664167" flipV="1">
            <a:off x="3962400" y="4883150"/>
            <a:ext cx="685800" cy="196850"/>
            <a:chOff x="4237" y="2879"/>
            <a:chExt cx="1127" cy="332"/>
          </a:xfrm>
        </p:grpSpPr>
        <p:sp>
          <p:nvSpPr>
            <p:cNvPr id="204873" name="AutoShape 73"/>
            <p:cNvSpPr>
              <a:spLocks noChangeAspect="1" noChangeArrowheads="1" noTextEdit="1"/>
            </p:cNvSpPr>
            <p:nvPr/>
          </p:nvSpPr>
          <p:spPr bwMode="auto">
            <a:xfrm>
              <a:off x="4237" y="2879"/>
              <a:ext cx="1127" cy="332"/>
            </a:xfrm>
            <a:prstGeom prst="rect">
              <a:avLst/>
            </a:prstGeom>
            <a:noFill/>
            <a:ln w="9525">
              <a:noFill/>
              <a:miter lim="800000"/>
              <a:headEnd/>
              <a:tailEnd/>
            </a:ln>
          </p:spPr>
          <p:txBody>
            <a:bodyPr/>
            <a:lstStyle/>
            <a:p>
              <a:endParaRPr lang="en-US"/>
            </a:p>
          </p:txBody>
        </p:sp>
        <p:sp>
          <p:nvSpPr>
            <p:cNvPr id="204874" name="Freeform 74"/>
            <p:cNvSpPr>
              <a:spLocks/>
            </p:cNvSpPr>
            <p:nvPr/>
          </p:nvSpPr>
          <p:spPr bwMode="auto">
            <a:xfrm>
              <a:off x="4237" y="2879"/>
              <a:ext cx="1127" cy="332"/>
            </a:xfrm>
            <a:custGeom>
              <a:avLst/>
              <a:gdLst/>
              <a:ahLst/>
              <a:cxnLst>
                <a:cxn ang="0">
                  <a:pos x="899" y="2111"/>
                </a:cxn>
                <a:cxn ang="0">
                  <a:pos x="789" y="2131"/>
                </a:cxn>
                <a:cxn ang="0">
                  <a:pos x="629" y="2168"/>
                </a:cxn>
                <a:cxn ang="0">
                  <a:pos x="517" y="2200"/>
                </a:cxn>
                <a:cxn ang="0">
                  <a:pos x="399" y="2239"/>
                </a:cxn>
                <a:cxn ang="0">
                  <a:pos x="285" y="2287"/>
                </a:cxn>
                <a:cxn ang="0">
                  <a:pos x="179" y="2343"/>
                </a:cxn>
                <a:cxn ang="0">
                  <a:pos x="88" y="2410"/>
                </a:cxn>
                <a:cxn ang="0">
                  <a:pos x="18" y="2486"/>
                </a:cxn>
                <a:cxn ang="0">
                  <a:pos x="0" y="2524"/>
                </a:cxn>
                <a:cxn ang="0">
                  <a:pos x="3" y="2544"/>
                </a:cxn>
                <a:cxn ang="0">
                  <a:pos x="16" y="2571"/>
                </a:cxn>
                <a:cxn ang="0">
                  <a:pos x="43" y="2603"/>
                </a:cxn>
                <a:cxn ang="0">
                  <a:pos x="91" y="2636"/>
                </a:cxn>
                <a:cxn ang="0">
                  <a:pos x="164" y="2667"/>
                </a:cxn>
                <a:cxn ang="0">
                  <a:pos x="268" y="2694"/>
                </a:cxn>
                <a:cxn ang="0">
                  <a:pos x="409" y="2713"/>
                </a:cxn>
                <a:cxn ang="0">
                  <a:pos x="591" y="2722"/>
                </a:cxn>
                <a:cxn ang="0">
                  <a:pos x="820" y="2719"/>
                </a:cxn>
                <a:cxn ang="0">
                  <a:pos x="5851" y="4711"/>
                </a:cxn>
                <a:cxn ang="0">
                  <a:pos x="5833" y="4746"/>
                </a:cxn>
                <a:cxn ang="0">
                  <a:pos x="5816" y="4795"/>
                </a:cxn>
                <a:cxn ang="0">
                  <a:pos x="5811" y="4840"/>
                </a:cxn>
                <a:cxn ang="0">
                  <a:pos x="5821" y="4884"/>
                </a:cxn>
                <a:cxn ang="0">
                  <a:pos x="5849" y="4925"/>
                </a:cxn>
                <a:cxn ang="0">
                  <a:pos x="5904" y="4957"/>
                </a:cxn>
                <a:cxn ang="0">
                  <a:pos x="5992" y="4977"/>
                </a:cxn>
                <a:cxn ang="0">
                  <a:pos x="6117" y="4979"/>
                </a:cxn>
                <a:cxn ang="0">
                  <a:pos x="6288" y="4959"/>
                </a:cxn>
                <a:cxn ang="0">
                  <a:pos x="16280" y="2711"/>
                </a:cxn>
                <a:cxn ang="0">
                  <a:pos x="16449" y="2675"/>
                </a:cxn>
                <a:cxn ang="0">
                  <a:pos x="16534" y="2648"/>
                </a:cxn>
                <a:cxn ang="0">
                  <a:pos x="16623" y="2612"/>
                </a:cxn>
                <a:cxn ang="0">
                  <a:pos x="16708" y="2567"/>
                </a:cxn>
                <a:cxn ang="0">
                  <a:pos x="16786" y="2510"/>
                </a:cxn>
                <a:cxn ang="0">
                  <a:pos x="16848" y="2441"/>
                </a:cxn>
                <a:cxn ang="0">
                  <a:pos x="16891" y="2359"/>
                </a:cxn>
                <a:cxn ang="0">
                  <a:pos x="16904" y="2295"/>
                </a:cxn>
                <a:cxn ang="0">
                  <a:pos x="16886" y="2264"/>
                </a:cxn>
                <a:cxn ang="0">
                  <a:pos x="16861" y="2241"/>
                </a:cxn>
                <a:cxn ang="0">
                  <a:pos x="16820" y="2216"/>
                </a:cxn>
                <a:cxn ang="0">
                  <a:pos x="16763" y="2191"/>
                </a:cxn>
                <a:cxn ang="0">
                  <a:pos x="16684" y="2171"/>
                </a:cxn>
                <a:cxn ang="0">
                  <a:pos x="16580" y="2156"/>
                </a:cxn>
                <a:cxn ang="0">
                  <a:pos x="16448" y="2151"/>
                </a:cxn>
                <a:cxn ang="0">
                  <a:pos x="16284" y="2158"/>
                </a:cxn>
                <a:cxn ang="0">
                  <a:pos x="16085" y="2178"/>
                </a:cxn>
                <a:cxn ang="0">
                  <a:pos x="10954" y="220"/>
                </a:cxn>
                <a:cxn ang="0">
                  <a:pos x="10966" y="187"/>
                </a:cxn>
                <a:cxn ang="0">
                  <a:pos x="10970" y="148"/>
                </a:cxn>
                <a:cxn ang="0">
                  <a:pos x="10963" y="104"/>
                </a:cxn>
                <a:cxn ang="0">
                  <a:pos x="10935" y="62"/>
                </a:cxn>
                <a:cxn ang="0">
                  <a:pos x="10879" y="27"/>
                </a:cxn>
                <a:cxn ang="0">
                  <a:pos x="10786" y="5"/>
                </a:cxn>
                <a:cxn ang="0">
                  <a:pos x="10650" y="1"/>
                </a:cxn>
                <a:cxn ang="0">
                  <a:pos x="10461" y="23"/>
                </a:cxn>
                <a:cxn ang="0">
                  <a:pos x="10211" y="76"/>
                </a:cxn>
              </a:cxnLst>
              <a:rect l="0" t="0" r="r" b="b"/>
              <a:pathLst>
                <a:path w="16905" h="4980">
                  <a:moveTo>
                    <a:pt x="10007" y="131"/>
                  </a:moveTo>
                  <a:lnTo>
                    <a:pt x="908" y="2110"/>
                  </a:lnTo>
                  <a:lnTo>
                    <a:pt x="899" y="2111"/>
                  </a:lnTo>
                  <a:lnTo>
                    <a:pt x="875" y="2115"/>
                  </a:lnTo>
                  <a:lnTo>
                    <a:pt x="838" y="2122"/>
                  </a:lnTo>
                  <a:lnTo>
                    <a:pt x="789" y="2131"/>
                  </a:lnTo>
                  <a:lnTo>
                    <a:pt x="731" y="2144"/>
                  </a:lnTo>
                  <a:lnTo>
                    <a:pt x="665" y="2159"/>
                  </a:lnTo>
                  <a:lnTo>
                    <a:pt x="629" y="2168"/>
                  </a:lnTo>
                  <a:lnTo>
                    <a:pt x="593" y="2178"/>
                  </a:lnTo>
                  <a:lnTo>
                    <a:pt x="555" y="2188"/>
                  </a:lnTo>
                  <a:lnTo>
                    <a:pt x="517" y="2200"/>
                  </a:lnTo>
                  <a:lnTo>
                    <a:pt x="478" y="2211"/>
                  </a:lnTo>
                  <a:lnTo>
                    <a:pt x="438" y="2225"/>
                  </a:lnTo>
                  <a:lnTo>
                    <a:pt x="399" y="2239"/>
                  </a:lnTo>
                  <a:lnTo>
                    <a:pt x="361" y="2254"/>
                  </a:lnTo>
                  <a:lnTo>
                    <a:pt x="322" y="2270"/>
                  </a:lnTo>
                  <a:lnTo>
                    <a:pt x="285" y="2287"/>
                  </a:lnTo>
                  <a:lnTo>
                    <a:pt x="248" y="2305"/>
                  </a:lnTo>
                  <a:lnTo>
                    <a:pt x="212" y="2323"/>
                  </a:lnTo>
                  <a:lnTo>
                    <a:pt x="179" y="2343"/>
                  </a:lnTo>
                  <a:lnTo>
                    <a:pt x="147" y="2364"/>
                  </a:lnTo>
                  <a:lnTo>
                    <a:pt x="116" y="2387"/>
                  </a:lnTo>
                  <a:lnTo>
                    <a:pt x="88" y="2410"/>
                  </a:lnTo>
                  <a:lnTo>
                    <a:pt x="61" y="2434"/>
                  </a:lnTo>
                  <a:lnTo>
                    <a:pt x="38" y="2459"/>
                  </a:lnTo>
                  <a:lnTo>
                    <a:pt x="18" y="2486"/>
                  </a:lnTo>
                  <a:lnTo>
                    <a:pt x="1" y="2512"/>
                  </a:lnTo>
                  <a:lnTo>
                    <a:pt x="0" y="2515"/>
                  </a:lnTo>
                  <a:lnTo>
                    <a:pt x="0" y="2524"/>
                  </a:lnTo>
                  <a:lnTo>
                    <a:pt x="0" y="2530"/>
                  </a:lnTo>
                  <a:lnTo>
                    <a:pt x="1" y="2536"/>
                  </a:lnTo>
                  <a:lnTo>
                    <a:pt x="3" y="2544"/>
                  </a:lnTo>
                  <a:lnTo>
                    <a:pt x="6" y="2552"/>
                  </a:lnTo>
                  <a:lnTo>
                    <a:pt x="11" y="2562"/>
                  </a:lnTo>
                  <a:lnTo>
                    <a:pt x="16" y="2571"/>
                  </a:lnTo>
                  <a:lnTo>
                    <a:pt x="23" y="2582"/>
                  </a:lnTo>
                  <a:lnTo>
                    <a:pt x="33" y="2592"/>
                  </a:lnTo>
                  <a:lnTo>
                    <a:pt x="43" y="2603"/>
                  </a:lnTo>
                  <a:lnTo>
                    <a:pt x="57" y="2613"/>
                  </a:lnTo>
                  <a:lnTo>
                    <a:pt x="73" y="2625"/>
                  </a:lnTo>
                  <a:lnTo>
                    <a:pt x="91" y="2636"/>
                  </a:lnTo>
                  <a:lnTo>
                    <a:pt x="112" y="2646"/>
                  </a:lnTo>
                  <a:lnTo>
                    <a:pt x="136" y="2657"/>
                  </a:lnTo>
                  <a:lnTo>
                    <a:pt x="164" y="2667"/>
                  </a:lnTo>
                  <a:lnTo>
                    <a:pt x="195" y="2677"/>
                  </a:lnTo>
                  <a:lnTo>
                    <a:pt x="229" y="2685"/>
                  </a:lnTo>
                  <a:lnTo>
                    <a:pt x="268" y="2694"/>
                  </a:lnTo>
                  <a:lnTo>
                    <a:pt x="311" y="2701"/>
                  </a:lnTo>
                  <a:lnTo>
                    <a:pt x="357" y="2707"/>
                  </a:lnTo>
                  <a:lnTo>
                    <a:pt x="409" y="2713"/>
                  </a:lnTo>
                  <a:lnTo>
                    <a:pt x="464" y="2717"/>
                  </a:lnTo>
                  <a:lnTo>
                    <a:pt x="525" y="2720"/>
                  </a:lnTo>
                  <a:lnTo>
                    <a:pt x="591" y="2722"/>
                  </a:lnTo>
                  <a:lnTo>
                    <a:pt x="661" y="2723"/>
                  </a:lnTo>
                  <a:lnTo>
                    <a:pt x="737" y="2721"/>
                  </a:lnTo>
                  <a:lnTo>
                    <a:pt x="820" y="2719"/>
                  </a:lnTo>
                  <a:lnTo>
                    <a:pt x="908" y="2714"/>
                  </a:lnTo>
                  <a:lnTo>
                    <a:pt x="7287" y="2044"/>
                  </a:lnTo>
                  <a:lnTo>
                    <a:pt x="5851" y="4711"/>
                  </a:lnTo>
                  <a:lnTo>
                    <a:pt x="5849" y="4715"/>
                  </a:lnTo>
                  <a:lnTo>
                    <a:pt x="5842" y="4728"/>
                  </a:lnTo>
                  <a:lnTo>
                    <a:pt x="5833" y="4746"/>
                  </a:lnTo>
                  <a:lnTo>
                    <a:pt x="5824" y="4769"/>
                  </a:lnTo>
                  <a:lnTo>
                    <a:pt x="5820" y="4782"/>
                  </a:lnTo>
                  <a:lnTo>
                    <a:pt x="5816" y="4795"/>
                  </a:lnTo>
                  <a:lnTo>
                    <a:pt x="5813" y="4810"/>
                  </a:lnTo>
                  <a:lnTo>
                    <a:pt x="5812" y="4825"/>
                  </a:lnTo>
                  <a:lnTo>
                    <a:pt x="5811" y="4840"/>
                  </a:lnTo>
                  <a:lnTo>
                    <a:pt x="5813" y="4854"/>
                  </a:lnTo>
                  <a:lnTo>
                    <a:pt x="5815" y="4869"/>
                  </a:lnTo>
                  <a:lnTo>
                    <a:pt x="5821" y="4884"/>
                  </a:lnTo>
                  <a:lnTo>
                    <a:pt x="5828" y="4899"/>
                  </a:lnTo>
                  <a:lnTo>
                    <a:pt x="5838" y="4912"/>
                  </a:lnTo>
                  <a:lnTo>
                    <a:pt x="5849" y="4925"/>
                  </a:lnTo>
                  <a:lnTo>
                    <a:pt x="5865" y="4937"/>
                  </a:lnTo>
                  <a:lnTo>
                    <a:pt x="5883" y="4947"/>
                  </a:lnTo>
                  <a:lnTo>
                    <a:pt x="5904" y="4957"/>
                  </a:lnTo>
                  <a:lnTo>
                    <a:pt x="5929" y="4965"/>
                  </a:lnTo>
                  <a:lnTo>
                    <a:pt x="5958" y="4972"/>
                  </a:lnTo>
                  <a:lnTo>
                    <a:pt x="5992" y="4977"/>
                  </a:lnTo>
                  <a:lnTo>
                    <a:pt x="6029" y="4979"/>
                  </a:lnTo>
                  <a:lnTo>
                    <a:pt x="6070" y="4980"/>
                  </a:lnTo>
                  <a:lnTo>
                    <a:pt x="6117" y="4979"/>
                  </a:lnTo>
                  <a:lnTo>
                    <a:pt x="6168" y="4975"/>
                  </a:lnTo>
                  <a:lnTo>
                    <a:pt x="6225" y="4967"/>
                  </a:lnTo>
                  <a:lnTo>
                    <a:pt x="6288" y="4959"/>
                  </a:lnTo>
                  <a:lnTo>
                    <a:pt x="6355" y="4946"/>
                  </a:lnTo>
                  <a:lnTo>
                    <a:pt x="16253" y="2714"/>
                  </a:lnTo>
                  <a:lnTo>
                    <a:pt x="16280" y="2711"/>
                  </a:lnTo>
                  <a:lnTo>
                    <a:pt x="16349" y="2698"/>
                  </a:lnTo>
                  <a:lnTo>
                    <a:pt x="16396" y="2688"/>
                  </a:lnTo>
                  <a:lnTo>
                    <a:pt x="16449" y="2675"/>
                  </a:lnTo>
                  <a:lnTo>
                    <a:pt x="16476" y="2667"/>
                  </a:lnTo>
                  <a:lnTo>
                    <a:pt x="16505" y="2658"/>
                  </a:lnTo>
                  <a:lnTo>
                    <a:pt x="16534" y="2648"/>
                  </a:lnTo>
                  <a:lnTo>
                    <a:pt x="16564" y="2638"/>
                  </a:lnTo>
                  <a:lnTo>
                    <a:pt x="16593" y="2626"/>
                  </a:lnTo>
                  <a:lnTo>
                    <a:pt x="16623" y="2612"/>
                  </a:lnTo>
                  <a:lnTo>
                    <a:pt x="16651" y="2599"/>
                  </a:lnTo>
                  <a:lnTo>
                    <a:pt x="16680" y="2584"/>
                  </a:lnTo>
                  <a:lnTo>
                    <a:pt x="16708" y="2567"/>
                  </a:lnTo>
                  <a:lnTo>
                    <a:pt x="16735" y="2550"/>
                  </a:lnTo>
                  <a:lnTo>
                    <a:pt x="16761" y="2531"/>
                  </a:lnTo>
                  <a:lnTo>
                    <a:pt x="16786" y="2510"/>
                  </a:lnTo>
                  <a:lnTo>
                    <a:pt x="16809" y="2489"/>
                  </a:lnTo>
                  <a:lnTo>
                    <a:pt x="16829" y="2466"/>
                  </a:lnTo>
                  <a:lnTo>
                    <a:pt x="16848" y="2441"/>
                  </a:lnTo>
                  <a:lnTo>
                    <a:pt x="16865" y="2416"/>
                  </a:lnTo>
                  <a:lnTo>
                    <a:pt x="16880" y="2389"/>
                  </a:lnTo>
                  <a:lnTo>
                    <a:pt x="16891" y="2359"/>
                  </a:lnTo>
                  <a:lnTo>
                    <a:pt x="16900" y="2329"/>
                  </a:lnTo>
                  <a:lnTo>
                    <a:pt x="16905" y="2297"/>
                  </a:lnTo>
                  <a:lnTo>
                    <a:pt x="16904" y="2295"/>
                  </a:lnTo>
                  <a:lnTo>
                    <a:pt x="16902" y="2287"/>
                  </a:lnTo>
                  <a:lnTo>
                    <a:pt x="16895" y="2277"/>
                  </a:lnTo>
                  <a:lnTo>
                    <a:pt x="16886" y="2264"/>
                  </a:lnTo>
                  <a:lnTo>
                    <a:pt x="16879" y="2257"/>
                  </a:lnTo>
                  <a:lnTo>
                    <a:pt x="16870" y="2248"/>
                  </a:lnTo>
                  <a:lnTo>
                    <a:pt x="16861" y="2241"/>
                  </a:lnTo>
                  <a:lnTo>
                    <a:pt x="16849" y="2232"/>
                  </a:lnTo>
                  <a:lnTo>
                    <a:pt x="16836" y="2224"/>
                  </a:lnTo>
                  <a:lnTo>
                    <a:pt x="16820" y="2216"/>
                  </a:lnTo>
                  <a:lnTo>
                    <a:pt x="16804" y="2207"/>
                  </a:lnTo>
                  <a:lnTo>
                    <a:pt x="16785" y="2200"/>
                  </a:lnTo>
                  <a:lnTo>
                    <a:pt x="16763" y="2191"/>
                  </a:lnTo>
                  <a:lnTo>
                    <a:pt x="16739" y="2184"/>
                  </a:lnTo>
                  <a:lnTo>
                    <a:pt x="16713" y="2178"/>
                  </a:lnTo>
                  <a:lnTo>
                    <a:pt x="16684" y="2171"/>
                  </a:lnTo>
                  <a:lnTo>
                    <a:pt x="16652" y="2165"/>
                  </a:lnTo>
                  <a:lnTo>
                    <a:pt x="16618" y="2161"/>
                  </a:lnTo>
                  <a:lnTo>
                    <a:pt x="16580" y="2156"/>
                  </a:lnTo>
                  <a:lnTo>
                    <a:pt x="16539" y="2153"/>
                  </a:lnTo>
                  <a:lnTo>
                    <a:pt x="16495" y="2151"/>
                  </a:lnTo>
                  <a:lnTo>
                    <a:pt x="16448" y="2151"/>
                  </a:lnTo>
                  <a:lnTo>
                    <a:pt x="16397" y="2151"/>
                  </a:lnTo>
                  <a:lnTo>
                    <a:pt x="16342" y="2153"/>
                  </a:lnTo>
                  <a:lnTo>
                    <a:pt x="16284" y="2158"/>
                  </a:lnTo>
                  <a:lnTo>
                    <a:pt x="16221" y="2162"/>
                  </a:lnTo>
                  <a:lnTo>
                    <a:pt x="16156" y="2169"/>
                  </a:lnTo>
                  <a:lnTo>
                    <a:pt x="16085" y="2178"/>
                  </a:lnTo>
                  <a:lnTo>
                    <a:pt x="9563" y="2939"/>
                  </a:lnTo>
                  <a:lnTo>
                    <a:pt x="10952" y="225"/>
                  </a:lnTo>
                  <a:lnTo>
                    <a:pt x="10954" y="220"/>
                  </a:lnTo>
                  <a:lnTo>
                    <a:pt x="10960" y="207"/>
                  </a:lnTo>
                  <a:lnTo>
                    <a:pt x="10963" y="197"/>
                  </a:lnTo>
                  <a:lnTo>
                    <a:pt x="10966" y="187"/>
                  </a:lnTo>
                  <a:lnTo>
                    <a:pt x="10968" y="175"/>
                  </a:lnTo>
                  <a:lnTo>
                    <a:pt x="10970" y="161"/>
                  </a:lnTo>
                  <a:lnTo>
                    <a:pt x="10970" y="148"/>
                  </a:lnTo>
                  <a:lnTo>
                    <a:pt x="10969" y="134"/>
                  </a:lnTo>
                  <a:lnTo>
                    <a:pt x="10967" y="119"/>
                  </a:lnTo>
                  <a:lnTo>
                    <a:pt x="10963" y="104"/>
                  </a:lnTo>
                  <a:lnTo>
                    <a:pt x="10957" y="91"/>
                  </a:lnTo>
                  <a:lnTo>
                    <a:pt x="10947" y="76"/>
                  </a:lnTo>
                  <a:lnTo>
                    <a:pt x="10935" y="62"/>
                  </a:lnTo>
                  <a:lnTo>
                    <a:pt x="10920" y="50"/>
                  </a:lnTo>
                  <a:lnTo>
                    <a:pt x="10902" y="38"/>
                  </a:lnTo>
                  <a:lnTo>
                    <a:pt x="10879" y="27"/>
                  </a:lnTo>
                  <a:lnTo>
                    <a:pt x="10853" y="18"/>
                  </a:lnTo>
                  <a:lnTo>
                    <a:pt x="10822" y="11"/>
                  </a:lnTo>
                  <a:lnTo>
                    <a:pt x="10786" y="5"/>
                  </a:lnTo>
                  <a:lnTo>
                    <a:pt x="10746" y="1"/>
                  </a:lnTo>
                  <a:lnTo>
                    <a:pt x="10701" y="0"/>
                  </a:lnTo>
                  <a:lnTo>
                    <a:pt x="10650" y="1"/>
                  </a:lnTo>
                  <a:lnTo>
                    <a:pt x="10593" y="5"/>
                  </a:lnTo>
                  <a:lnTo>
                    <a:pt x="10530" y="13"/>
                  </a:lnTo>
                  <a:lnTo>
                    <a:pt x="10461" y="23"/>
                  </a:lnTo>
                  <a:lnTo>
                    <a:pt x="10385" y="37"/>
                  </a:lnTo>
                  <a:lnTo>
                    <a:pt x="10301" y="54"/>
                  </a:lnTo>
                  <a:lnTo>
                    <a:pt x="10211" y="76"/>
                  </a:lnTo>
                  <a:lnTo>
                    <a:pt x="10113" y="101"/>
                  </a:lnTo>
                  <a:lnTo>
                    <a:pt x="10007" y="131"/>
                  </a:lnTo>
                  <a:close/>
                </a:path>
              </a:pathLst>
            </a:custGeom>
            <a:solidFill>
              <a:srgbClr val="8E8D8D"/>
            </a:solidFill>
            <a:ln w="9525">
              <a:noFill/>
              <a:round/>
              <a:headEnd/>
              <a:tailEnd/>
            </a:ln>
          </p:spPr>
          <p:txBody>
            <a:bodyPr/>
            <a:lstStyle/>
            <a:p>
              <a:endParaRPr lang="en-US"/>
            </a:p>
          </p:txBody>
        </p:sp>
        <p:sp>
          <p:nvSpPr>
            <p:cNvPr id="204875" name="Freeform 75"/>
            <p:cNvSpPr>
              <a:spLocks/>
            </p:cNvSpPr>
            <p:nvPr/>
          </p:nvSpPr>
          <p:spPr bwMode="auto">
            <a:xfrm>
              <a:off x="4275" y="2901"/>
              <a:ext cx="1055" cy="287"/>
            </a:xfrm>
            <a:custGeom>
              <a:avLst/>
              <a:gdLst/>
              <a:ahLst/>
              <a:cxnLst>
                <a:cxn ang="0">
                  <a:pos x="0" y="2153"/>
                </a:cxn>
                <a:cxn ang="0">
                  <a:pos x="9922" y="0"/>
                </a:cxn>
                <a:cxn ang="0">
                  <a:pos x="8435" y="2970"/>
                </a:cxn>
                <a:cxn ang="0">
                  <a:pos x="15830" y="2080"/>
                </a:cxn>
                <a:cxn ang="0">
                  <a:pos x="5648" y="4307"/>
                </a:cxn>
                <a:cxn ang="0">
                  <a:pos x="7247" y="1336"/>
                </a:cxn>
                <a:cxn ang="0">
                  <a:pos x="0" y="2153"/>
                </a:cxn>
              </a:cxnLst>
              <a:rect l="0" t="0" r="r" b="b"/>
              <a:pathLst>
                <a:path w="15830" h="4307">
                  <a:moveTo>
                    <a:pt x="0" y="2153"/>
                  </a:moveTo>
                  <a:lnTo>
                    <a:pt x="9922" y="0"/>
                  </a:lnTo>
                  <a:lnTo>
                    <a:pt x="8435" y="2970"/>
                  </a:lnTo>
                  <a:lnTo>
                    <a:pt x="15830" y="2080"/>
                  </a:lnTo>
                  <a:lnTo>
                    <a:pt x="5648" y="4307"/>
                  </a:lnTo>
                  <a:lnTo>
                    <a:pt x="7247" y="1336"/>
                  </a:lnTo>
                  <a:lnTo>
                    <a:pt x="0" y="2153"/>
                  </a:lnTo>
                  <a:close/>
                </a:path>
              </a:pathLst>
            </a:custGeom>
            <a:solidFill>
              <a:srgbClr val="C0C0C0"/>
            </a:solidFill>
            <a:ln w="9525">
              <a:noFill/>
              <a:round/>
              <a:headEnd/>
              <a:tailEnd/>
            </a:ln>
          </p:spPr>
          <p:txBody>
            <a:bodyPr/>
            <a:lstStyle/>
            <a:p>
              <a:endParaRPr lang="en-US"/>
            </a:p>
          </p:txBody>
        </p:sp>
        <p:sp>
          <p:nvSpPr>
            <p:cNvPr id="204876" name="Freeform 76"/>
            <p:cNvSpPr>
              <a:spLocks/>
            </p:cNvSpPr>
            <p:nvPr/>
          </p:nvSpPr>
          <p:spPr bwMode="auto">
            <a:xfrm>
              <a:off x="4275" y="2952"/>
              <a:ext cx="483" cy="92"/>
            </a:xfrm>
            <a:custGeom>
              <a:avLst/>
              <a:gdLst/>
              <a:ahLst/>
              <a:cxnLst>
                <a:cxn ang="0">
                  <a:pos x="0" y="1391"/>
                </a:cxn>
                <a:cxn ang="0">
                  <a:pos x="6409" y="0"/>
                </a:cxn>
                <a:cxn ang="0">
                  <a:pos x="3120" y="857"/>
                </a:cxn>
                <a:cxn ang="0">
                  <a:pos x="7247" y="574"/>
                </a:cxn>
                <a:cxn ang="0">
                  <a:pos x="0" y="1391"/>
                </a:cxn>
              </a:cxnLst>
              <a:rect l="0" t="0" r="r" b="b"/>
              <a:pathLst>
                <a:path w="7247" h="1391">
                  <a:moveTo>
                    <a:pt x="0" y="1391"/>
                  </a:moveTo>
                  <a:lnTo>
                    <a:pt x="6409" y="0"/>
                  </a:lnTo>
                  <a:lnTo>
                    <a:pt x="3120" y="857"/>
                  </a:lnTo>
                  <a:lnTo>
                    <a:pt x="7247" y="574"/>
                  </a:lnTo>
                  <a:lnTo>
                    <a:pt x="0" y="1391"/>
                  </a:lnTo>
                  <a:close/>
                </a:path>
              </a:pathLst>
            </a:custGeom>
            <a:solidFill>
              <a:srgbClr val="FFFFFF"/>
            </a:solidFill>
            <a:ln w="9525">
              <a:noFill/>
              <a:round/>
              <a:headEnd/>
              <a:tailEnd/>
            </a:ln>
          </p:spPr>
          <p:txBody>
            <a:bodyPr/>
            <a:lstStyle/>
            <a:p>
              <a:endParaRPr lang="en-US"/>
            </a:p>
          </p:txBody>
        </p:sp>
        <p:sp>
          <p:nvSpPr>
            <p:cNvPr id="204877" name="Freeform 77"/>
            <p:cNvSpPr>
              <a:spLocks/>
            </p:cNvSpPr>
            <p:nvPr/>
          </p:nvSpPr>
          <p:spPr bwMode="auto">
            <a:xfrm>
              <a:off x="4652" y="3107"/>
              <a:ext cx="336" cy="81"/>
            </a:xfrm>
            <a:custGeom>
              <a:avLst/>
              <a:gdLst/>
              <a:ahLst/>
              <a:cxnLst>
                <a:cxn ang="0">
                  <a:pos x="646" y="0"/>
                </a:cxn>
                <a:cxn ang="0">
                  <a:pos x="0" y="1207"/>
                </a:cxn>
                <a:cxn ang="0">
                  <a:pos x="5038" y="106"/>
                </a:cxn>
                <a:cxn ang="0">
                  <a:pos x="502" y="834"/>
                </a:cxn>
                <a:cxn ang="0">
                  <a:pos x="646" y="0"/>
                </a:cxn>
              </a:cxnLst>
              <a:rect l="0" t="0" r="r" b="b"/>
              <a:pathLst>
                <a:path w="5038" h="1207">
                  <a:moveTo>
                    <a:pt x="646" y="0"/>
                  </a:moveTo>
                  <a:lnTo>
                    <a:pt x="0" y="1207"/>
                  </a:lnTo>
                  <a:lnTo>
                    <a:pt x="5038" y="106"/>
                  </a:lnTo>
                  <a:lnTo>
                    <a:pt x="502" y="834"/>
                  </a:lnTo>
                  <a:lnTo>
                    <a:pt x="646" y="0"/>
                  </a:lnTo>
                  <a:close/>
                </a:path>
              </a:pathLst>
            </a:custGeom>
            <a:solidFill>
              <a:srgbClr val="FFFFFF"/>
            </a:solidFill>
            <a:ln w="9525">
              <a:noFill/>
              <a:round/>
              <a:headEnd/>
              <a:tailEnd/>
            </a:ln>
          </p:spPr>
          <p:txBody>
            <a:bodyPr/>
            <a:lstStyle/>
            <a:p>
              <a:endParaRPr lang="en-US"/>
            </a:p>
          </p:txBody>
        </p:sp>
      </p:grpSp>
      <p:sp>
        <p:nvSpPr>
          <p:cNvPr id="204878" name="Rectangle 78"/>
          <p:cNvSpPr>
            <a:spLocks noGrp="1"/>
          </p:cNvSpPr>
          <p:nvPr>
            <p:ph type="title"/>
          </p:nvPr>
        </p:nvSpPr>
        <p:spPr>
          <a:xfrm>
            <a:off x="457200" y="609600"/>
            <a:ext cx="8229600" cy="609600"/>
          </a:xfrm>
          <a:noFill/>
          <a:ln/>
        </p:spPr>
        <p:txBody>
          <a:bodyPr lIns="0" rIns="0" bIns="0" anchor="b"/>
          <a:lstStyle/>
          <a:p>
            <a:r>
              <a:rPr lang="en-US" sz="3600" dirty="0" err="1" smtClean="0"/>
              <a:t>CentMesh</a:t>
            </a:r>
            <a:r>
              <a:rPr lang="en-US" sz="3600" dirty="0" smtClean="0"/>
              <a:t> - Software Architecture</a:t>
            </a:r>
            <a:endParaRPr lang="en-US" sz="3600" dirty="0"/>
          </a:p>
        </p:txBody>
      </p:sp>
      <p:pic>
        <p:nvPicPr>
          <p:cNvPr id="81" name="Picture 80" descr="architecture.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273757" y="1577848"/>
            <a:ext cx="5870243" cy="1165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 name="Slide Number Placeholder 79"/>
          <p:cNvSpPr>
            <a:spLocks noGrp="1"/>
          </p:cNvSpPr>
          <p:nvPr>
            <p:ph type="sldNum" sz="quarter" idx="10"/>
          </p:nvPr>
        </p:nvSpPr>
        <p:spPr/>
        <p:txBody>
          <a:bodyPr/>
          <a:lstStyle/>
          <a:p>
            <a:r>
              <a:rPr lang="en-US" altLang="ko-KR" smtClean="0"/>
              <a:t>         </a:t>
            </a:r>
            <a:fld id="{B8C8FFE7-BBA8-43B8-90FE-D6F688EAC073}" type="slidenum">
              <a:rPr lang="en-US" smtClean="0"/>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your own SITL image</a:t>
            </a:r>
            <a:endParaRPr lang="en-US" dirty="0"/>
          </a:p>
        </p:txBody>
      </p:sp>
      <p:sp>
        <p:nvSpPr>
          <p:cNvPr id="3" name="Content Placeholder 2"/>
          <p:cNvSpPr>
            <a:spLocks noGrp="1"/>
          </p:cNvSpPr>
          <p:nvPr>
            <p:ph idx="1"/>
          </p:nvPr>
        </p:nvSpPr>
        <p:spPr/>
        <p:txBody>
          <a:bodyPr/>
          <a:lstStyle/>
          <a:p>
            <a:r>
              <a:rPr lang="en-US" dirty="0" smtClean="0"/>
              <a:t>Start with a Linux image (</a:t>
            </a:r>
            <a:r>
              <a:rPr lang="en-US" dirty="0" err="1" smtClean="0"/>
              <a:t>Ubuntu</a:t>
            </a:r>
            <a:r>
              <a:rPr lang="en-US" dirty="0" smtClean="0"/>
              <a:t> recommended)</a:t>
            </a:r>
          </a:p>
          <a:p>
            <a:r>
              <a:rPr lang="en-US" dirty="0" smtClean="0"/>
              <a:t>Follow the instructions on the </a:t>
            </a:r>
            <a:r>
              <a:rPr lang="en-US" dirty="0" err="1" smtClean="0"/>
              <a:t>CentMesh</a:t>
            </a:r>
            <a:r>
              <a:rPr lang="en-US" dirty="0" smtClean="0"/>
              <a:t> Wiki -&gt; Resource Specifications -&gt; Autopilot details -&gt; SITL details: </a:t>
            </a:r>
            <a:r>
              <a:rPr lang="en-US" dirty="0" smtClean="0">
                <a:hlinkClick r:id="rId2"/>
              </a:rPr>
              <a:t>http://centmesh.csc.ncsu.edu/trac/MeshBed/wiki/Hardware/Drones/Autopilot/sitl</a:t>
            </a:r>
            <a:r>
              <a:rPr lang="en-US" dirty="0" smtClean="0"/>
              <a:t> </a:t>
            </a:r>
          </a:p>
          <a:p>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50</a:t>
            </a:fld>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52600"/>
            <a:ext cx="8229600" cy="4572000"/>
          </a:xfrm>
        </p:spPr>
        <p:txBody>
          <a:bodyPr/>
          <a:lstStyle/>
          <a:p>
            <a:r>
              <a:rPr lang="en-US" dirty="0" err="1" smtClean="0"/>
              <a:t>CentMesh</a:t>
            </a:r>
            <a:r>
              <a:rPr lang="en-US" dirty="0" smtClean="0"/>
              <a:t> Overview</a:t>
            </a:r>
          </a:p>
          <a:p>
            <a:r>
              <a:rPr lang="en-US" dirty="0" err="1" smtClean="0"/>
              <a:t>CentMesh</a:t>
            </a:r>
            <a:r>
              <a:rPr lang="en-US" dirty="0" smtClean="0"/>
              <a:t> Drones Challenge Overview</a:t>
            </a:r>
          </a:p>
          <a:p>
            <a:r>
              <a:rPr lang="en-US" dirty="0" smtClean="0"/>
              <a:t>Drone Hardware Architecture</a:t>
            </a:r>
          </a:p>
          <a:p>
            <a:r>
              <a:rPr lang="en-US" dirty="0" smtClean="0"/>
              <a:t>Drone Software Architecture</a:t>
            </a:r>
          </a:p>
          <a:p>
            <a:r>
              <a:rPr lang="en-US" dirty="0" smtClean="0"/>
              <a:t>SITL Introduction</a:t>
            </a:r>
          </a:p>
          <a:p>
            <a:r>
              <a:rPr lang="en-US" dirty="0" smtClean="0">
                <a:solidFill>
                  <a:srgbClr val="C00000"/>
                </a:solidFill>
              </a:rPr>
              <a:t>Drone Programming 101</a:t>
            </a:r>
          </a:p>
          <a:p>
            <a:r>
              <a:rPr lang="en-US" dirty="0" smtClean="0"/>
              <a:t>Drone Hardware Details</a:t>
            </a:r>
          </a:p>
        </p:txBody>
      </p:sp>
      <p:sp>
        <p:nvSpPr>
          <p:cNvPr id="5" name="Slide Number Placeholder 4"/>
          <p:cNvSpPr>
            <a:spLocks noGrp="1"/>
          </p:cNvSpPr>
          <p:nvPr>
            <p:ph type="sldNum" sz="quarter" idx="10"/>
          </p:nvPr>
        </p:nvSpPr>
        <p:spPr/>
        <p:txBody>
          <a:bodyPr/>
          <a:lstStyle/>
          <a:p>
            <a:r>
              <a:rPr lang="en-US" altLang="ko-KR" smtClean="0"/>
              <a:t>         </a:t>
            </a:r>
            <a:fld id="{B8C8FFE7-BBA8-43B8-90FE-D6F688EAC073}" type="slidenum">
              <a:rPr lang="en-US" smtClean="0"/>
              <a:pPr/>
              <a:t>51</a:t>
            </a:fld>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2"/>
          <p:cNvSpPr>
            <a:spLocks noGrp="1" noChangeArrowheads="1"/>
          </p:cNvSpPr>
          <p:nvPr>
            <p:ph type="title"/>
          </p:nvPr>
        </p:nvSpPr>
        <p:spPr>
          <a:xfrm>
            <a:off x="612775" y="304800"/>
            <a:ext cx="7772400" cy="1143000"/>
          </a:xfrm>
        </p:spPr>
        <p:txBody>
          <a:bodyPr/>
          <a:lstStyle/>
          <a:p>
            <a:r>
              <a:rPr lang="en-US" sz="4000" dirty="0" smtClean="0">
                <a:ea typeface="ＭＳ Ｐゴシック" pitchFamily="34" charset="-128"/>
              </a:rPr>
              <a:t>Socket programming </a:t>
            </a:r>
            <a:endParaRPr lang="en-US" dirty="0" smtClean="0">
              <a:ea typeface="ＭＳ Ｐゴシック" pitchFamily="34" charset="-128"/>
            </a:endParaRPr>
          </a:p>
        </p:txBody>
      </p:sp>
      <p:sp>
        <p:nvSpPr>
          <p:cNvPr id="243716" name="Rectangle 3"/>
          <p:cNvSpPr>
            <a:spLocks noGrp="1" noChangeArrowheads="1"/>
          </p:cNvSpPr>
          <p:nvPr>
            <p:ph type="body" idx="1"/>
          </p:nvPr>
        </p:nvSpPr>
        <p:spPr>
          <a:xfrm>
            <a:off x="492125" y="1395413"/>
            <a:ext cx="8021638" cy="1533525"/>
          </a:xfrm>
        </p:spPr>
        <p:txBody>
          <a:bodyPr/>
          <a:lstStyle/>
          <a:p>
            <a:pPr>
              <a:buFont typeface="Wingdings" pitchFamily="2" charset="2"/>
              <a:buNone/>
            </a:pPr>
            <a:r>
              <a:rPr lang="en-US" i="1" smtClean="0">
                <a:solidFill>
                  <a:srgbClr val="CC0000"/>
                </a:solidFill>
                <a:ea typeface="ＭＳ Ｐゴシック" pitchFamily="34" charset="-128"/>
              </a:rPr>
              <a:t>goal:</a:t>
            </a:r>
            <a:r>
              <a:rPr lang="en-US" smtClean="0">
                <a:solidFill>
                  <a:srgbClr val="000000"/>
                </a:solidFill>
                <a:ea typeface="ＭＳ Ｐゴシック" pitchFamily="34" charset="-128"/>
              </a:rPr>
              <a:t> learn how to build client/server applications that communicate using sockets</a:t>
            </a:r>
            <a:endParaRPr lang="en-US" i="1" smtClean="0">
              <a:solidFill>
                <a:srgbClr val="CC0000"/>
              </a:solidFill>
              <a:ea typeface="ＭＳ Ｐゴシック" pitchFamily="34" charset="-128"/>
            </a:endParaRPr>
          </a:p>
          <a:p>
            <a:pPr>
              <a:buFont typeface="Wingdings" pitchFamily="2" charset="2"/>
              <a:buNone/>
            </a:pPr>
            <a:r>
              <a:rPr lang="en-US" i="1" smtClean="0">
                <a:solidFill>
                  <a:srgbClr val="CC0000"/>
                </a:solidFill>
                <a:ea typeface="ＭＳ Ｐゴシック" pitchFamily="34" charset="-128"/>
              </a:rPr>
              <a:t>socket:</a:t>
            </a:r>
            <a:r>
              <a:rPr lang="en-US" smtClean="0">
                <a:ea typeface="ＭＳ Ｐゴシック" pitchFamily="34" charset="-128"/>
              </a:rPr>
              <a:t> door between application process and end-end-transport protocol </a:t>
            </a:r>
          </a:p>
        </p:txBody>
      </p:sp>
      <p:grpSp>
        <p:nvGrpSpPr>
          <p:cNvPr id="2" name="Group 60"/>
          <p:cNvGrpSpPr>
            <a:grpSpLocks/>
          </p:cNvGrpSpPr>
          <p:nvPr/>
        </p:nvGrpSpPr>
        <p:grpSpPr bwMode="auto">
          <a:xfrm>
            <a:off x="296863" y="4114800"/>
            <a:ext cx="8208962" cy="2536825"/>
            <a:chOff x="358775" y="3459163"/>
            <a:chExt cx="8208963" cy="2536825"/>
          </a:xfrm>
        </p:grpSpPr>
        <p:sp>
          <p:nvSpPr>
            <p:cNvPr id="243719" name="Freeform 44"/>
            <p:cNvSpPr>
              <a:spLocks/>
            </p:cNvSpPr>
            <p:nvPr/>
          </p:nvSpPr>
          <p:spPr bwMode="auto">
            <a:xfrm>
              <a:off x="6654800" y="3468688"/>
              <a:ext cx="736600" cy="1998662"/>
            </a:xfrm>
            <a:custGeom>
              <a:avLst/>
              <a:gdLst>
                <a:gd name="T0" fmla="*/ 2147483647 w 464"/>
                <a:gd name="T1" fmla="*/ 2147483647 h 1259"/>
                <a:gd name="T2" fmla="*/ 0 w 464"/>
                <a:gd name="T3" fmla="*/ 0 h 1259"/>
                <a:gd name="T4" fmla="*/ 2147483647 w 464"/>
                <a:gd name="T5" fmla="*/ 2147483647 h 1259"/>
                <a:gd name="T6" fmla="*/ 2147483647 w 464"/>
                <a:gd name="T7" fmla="*/ 2147483647 h 1259"/>
                <a:gd name="T8" fmla="*/ 2147483647 w 464"/>
                <a:gd name="T9" fmla="*/ 2147483647 h 1259"/>
                <a:gd name="T10" fmla="*/ 0 60000 65536"/>
                <a:gd name="T11" fmla="*/ 0 60000 65536"/>
                <a:gd name="T12" fmla="*/ 0 60000 65536"/>
                <a:gd name="T13" fmla="*/ 0 60000 65536"/>
                <a:gd name="T14" fmla="*/ 0 60000 65536"/>
                <a:gd name="T15" fmla="*/ 0 w 464"/>
                <a:gd name="T16" fmla="*/ 0 h 1259"/>
                <a:gd name="T17" fmla="*/ 464 w 464"/>
                <a:gd name="T18" fmla="*/ 1259 h 1259"/>
              </a:gdLst>
              <a:ahLst/>
              <a:cxnLst>
                <a:cxn ang="T10">
                  <a:pos x="T0" y="T1"/>
                </a:cxn>
                <a:cxn ang="T11">
                  <a:pos x="T2" y="T3"/>
                </a:cxn>
                <a:cxn ang="T12">
                  <a:pos x="T4" y="T5"/>
                </a:cxn>
                <a:cxn ang="T13">
                  <a:pos x="T6" y="T7"/>
                </a:cxn>
                <a:cxn ang="T14">
                  <a:pos x="T8" y="T9"/>
                </a:cxn>
              </a:cxnLst>
              <a:rect l="T15" t="T16" r="T17" b="T18"/>
              <a:pathLst>
                <a:path w="464" h="1259">
                  <a:moveTo>
                    <a:pt x="464" y="1060"/>
                  </a:moveTo>
                  <a:lnTo>
                    <a:pt x="0" y="0"/>
                  </a:lnTo>
                  <a:lnTo>
                    <a:pt x="6" y="1258"/>
                  </a:lnTo>
                  <a:lnTo>
                    <a:pt x="382" y="1259"/>
                  </a:lnTo>
                  <a:lnTo>
                    <a:pt x="464" y="1060"/>
                  </a:lnTo>
                  <a:close/>
                </a:path>
              </a:pathLst>
            </a:custGeom>
            <a:gradFill rotWithShape="1">
              <a:gsLst>
                <a:gs pos="0">
                  <a:schemeClr val="bg1"/>
                </a:gs>
                <a:gs pos="100000">
                  <a:schemeClr val="folHlink"/>
                </a:gs>
              </a:gsLst>
              <a:lin ang="0" scaled="1"/>
            </a:gradFill>
            <a:ln w="9525">
              <a:solidFill>
                <a:srgbClr val="DDDDDD"/>
              </a:solidFill>
              <a:round/>
              <a:headEnd/>
              <a:tailEnd/>
            </a:ln>
          </p:spPr>
          <p:txBody>
            <a:bodyPr/>
            <a:lstStyle/>
            <a:p>
              <a:endParaRPr lang="en-US"/>
            </a:p>
          </p:txBody>
        </p:sp>
        <p:sp>
          <p:nvSpPr>
            <p:cNvPr id="243720" name="Freeform 7"/>
            <p:cNvSpPr>
              <a:spLocks/>
            </p:cNvSpPr>
            <p:nvPr/>
          </p:nvSpPr>
          <p:spPr bwMode="auto">
            <a:xfrm>
              <a:off x="3340100" y="4765675"/>
              <a:ext cx="1808163" cy="103187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en-US"/>
            </a:p>
          </p:txBody>
        </p:sp>
        <p:sp>
          <p:nvSpPr>
            <p:cNvPr id="243721" name="Text Box 51"/>
            <p:cNvSpPr txBox="1">
              <a:spLocks noChangeArrowheads="1"/>
            </p:cNvSpPr>
            <p:nvPr/>
          </p:nvSpPr>
          <p:spPr bwMode="auto">
            <a:xfrm>
              <a:off x="3778250" y="4897438"/>
              <a:ext cx="874713"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000000"/>
                  </a:solidFill>
                </a:rPr>
                <a:t>Internet</a:t>
              </a:r>
            </a:p>
          </p:txBody>
        </p:sp>
        <p:sp>
          <p:nvSpPr>
            <p:cNvPr id="243722" name="Line 52"/>
            <p:cNvSpPr>
              <a:spLocks noChangeShapeType="1"/>
            </p:cNvSpPr>
            <p:nvPr/>
          </p:nvSpPr>
          <p:spPr bwMode="auto">
            <a:xfrm>
              <a:off x="3098800" y="5308600"/>
              <a:ext cx="2211388"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3723" name="Text Box 53"/>
            <p:cNvSpPr txBox="1">
              <a:spLocks noChangeArrowheads="1"/>
            </p:cNvSpPr>
            <p:nvPr/>
          </p:nvSpPr>
          <p:spPr bwMode="auto">
            <a:xfrm>
              <a:off x="7119938" y="4533900"/>
              <a:ext cx="1063625" cy="825500"/>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CC0000"/>
                  </a:solidFill>
                </a:rPr>
                <a:t>controlled</a:t>
              </a:r>
            </a:p>
            <a:p>
              <a:pPr>
                <a:spcBef>
                  <a:spcPct val="0"/>
                </a:spcBef>
                <a:buClrTx/>
                <a:buSzTx/>
                <a:buFontTx/>
                <a:buNone/>
              </a:pPr>
              <a:r>
                <a:rPr lang="en-US" sz="1600">
                  <a:solidFill>
                    <a:srgbClr val="CC0000"/>
                  </a:solidFill>
                </a:rPr>
                <a:t>by OS</a:t>
              </a:r>
            </a:p>
            <a:p>
              <a:pPr>
                <a:spcBef>
                  <a:spcPct val="0"/>
                </a:spcBef>
                <a:buClrTx/>
                <a:buSzTx/>
                <a:buFontTx/>
                <a:buNone/>
              </a:pPr>
              <a:endParaRPr lang="en-US" sz="1600">
                <a:solidFill>
                  <a:srgbClr val="CC0000"/>
                </a:solidFill>
                <a:latin typeface="Times New Roman" pitchFamily="18" charset="0"/>
              </a:endParaRPr>
            </a:p>
          </p:txBody>
        </p:sp>
        <p:sp>
          <p:nvSpPr>
            <p:cNvPr id="243724" name="Text Box 56"/>
            <p:cNvSpPr txBox="1">
              <a:spLocks noChangeArrowheads="1"/>
            </p:cNvSpPr>
            <p:nvPr/>
          </p:nvSpPr>
          <p:spPr bwMode="auto">
            <a:xfrm>
              <a:off x="7097713" y="3633788"/>
              <a:ext cx="1470025" cy="533400"/>
            </a:xfrm>
            <a:prstGeom prst="rect">
              <a:avLst/>
            </a:prstGeom>
            <a:noFill/>
            <a:ln w="9525">
              <a:noFill/>
              <a:miter lim="800000"/>
              <a:headEnd/>
              <a:tailEnd/>
            </a:ln>
          </p:spPr>
          <p:txBody>
            <a:bodyPr wrap="none">
              <a:spAutoFit/>
            </a:bodyPr>
            <a:lstStyle/>
            <a:p>
              <a:pPr>
                <a:lnSpc>
                  <a:spcPct val="90000"/>
                </a:lnSpc>
                <a:spcBef>
                  <a:spcPct val="0"/>
                </a:spcBef>
                <a:buClrTx/>
                <a:buSzTx/>
                <a:buFontTx/>
                <a:buNone/>
              </a:pPr>
              <a:r>
                <a:rPr lang="en-US" sz="1600">
                  <a:solidFill>
                    <a:srgbClr val="CC0000"/>
                  </a:solidFill>
                </a:rPr>
                <a:t>controlled by</a:t>
              </a:r>
            </a:p>
            <a:p>
              <a:pPr>
                <a:lnSpc>
                  <a:spcPct val="90000"/>
                </a:lnSpc>
                <a:spcBef>
                  <a:spcPct val="0"/>
                </a:spcBef>
                <a:buClrTx/>
                <a:buSzTx/>
                <a:buFontTx/>
                <a:buNone/>
              </a:pPr>
              <a:r>
                <a:rPr lang="en-US" sz="1600">
                  <a:solidFill>
                    <a:srgbClr val="CC0000"/>
                  </a:solidFill>
                </a:rPr>
                <a:t>app developer</a:t>
              </a:r>
            </a:p>
          </p:txBody>
        </p:sp>
        <p:sp>
          <p:nvSpPr>
            <p:cNvPr id="243725" name="Freeform 50"/>
            <p:cNvSpPr>
              <a:spLocks/>
            </p:cNvSpPr>
            <p:nvPr/>
          </p:nvSpPr>
          <p:spPr bwMode="auto">
            <a:xfrm>
              <a:off x="914400" y="3532188"/>
              <a:ext cx="758825" cy="1997075"/>
            </a:xfrm>
            <a:custGeom>
              <a:avLst/>
              <a:gdLst>
                <a:gd name="T0" fmla="*/ 0 w 478"/>
                <a:gd name="T1" fmla="*/ 2147483647 h 1258"/>
                <a:gd name="T2" fmla="*/ 2147483647 w 478"/>
                <a:gd name="T3" fmla="*/ 0 h 1258"/>
                <a:gd name="T4" fmla="*/ 2147483647 w 478"/>
                <a:gd name="T5" fmla="*/ 2147483647 h 1258"/>
                <a:gd name="T6" fmla="*/ 2147483647 w 478"/>
                <a:gd name="T7" fmla="*/ 2147483647 h 1258"/>
                <a:gd name="T8" fmla="*/ 0 w 478"/>
                <a:gd name="T9" fmla="*/ 2147483647 h 1258"/>
                <a:gd name="T10" fmla="*/ 0 60000 65536"/>
                <a:gd name="T11" fmla="*/ 0 60000 65536"/>
                <a:gd name="T12" fmla="*/ 0 60000 65536"/>
                <a:gd name="T13" fmla="*/ 0 60000 65536"/>
                <a:gd name="T14" fmla="*/ 0 60000 65536"/>
                <a:gd name="T15" fmla="*/ 0 w 478"/>
                <a:gd name="T16" fmla="*/ 0 h 1258"/>
                <a:gd name="T17" fmla="*/ 478 w 478"/>
                <a:gd name="T18" fmla="*/ 1258 h 1258"/>
              </a:gdLst>
              <a:ahLst/>
              <a:cxnLst>
                <a:cxn ang="T10">
                  <a:pos x="T0" y="T1"/>
                </a:cxn>
                <a:cxn ang="T11">
                  <a:pos x="T2" y="T3"/>
                </a:cxn>
                <a:cxn ang="T12">
                  <a:pos x="T4" y="T5"/>
                </a:cxn>
                <a:cxn ang="T13">
                  <a:pos x="T6" y="T7"/>
                </a:cxn>
                <a:cxn ang="T14">
                  <a:pos x="T8" y="T9"/>
                </a:cxn>
              </a:cxnLst>
              <a:rect l="T15" t="T16" r="T17" b="T18"/>
              <a:pathLst>
                <a:path w="478" h="1258">
                  <a:moveTo>
                    <a:pt x="0" y="1040"/>
                  </a:moveTo>
                  <a:lnTo>
                    <a:pt x="478" y="0"/>
                  </a:lnTo>
                  <a:lnTo>
                    <a:pt x="472" y="1258"/>
                  </a:lnTo>
                  <a:lnTo>
                    <a:pt x="41" y="1246"/>
                  </a:lnTo>
                  <a:lnTo>
                    <a:pt x="0" y="1040"/>
                  </a:lnTo>
                  <a:close/>
                </a:path>
              </a:pathLst>
            </a:custGeom>
            <a:gradFill rotWithShape="1">
              <a:gsLst>
                <a:gs pos="0">
                  <a:schemeClr val="bg1"/>
                </a:gs>
                <a:gs pos="100000">
                  <a:schemeClr val="folHlink"/>
                </a:gs>
              </a:gsLst>
              <a:lin ang="0" scaled="1"/>
            </a:gradFill>
            <a:ln w="9525">
              <a:solidFill>
                <a:srgbClr val="DDDDDD"/>
              </a:solidFill>
              <a:round/>
              <a:headEnd/>
              <a:tailEnd/>
            </a:ln>
          </p:spPr>
          <p:txBody>
            <a:bodyPr/>
            <a:lstStyle/>
            <a:p>
              <a:endParaRPr lang="en-US"/>
            </a:p>
          </p:txBody>
        </p:sp>
        <p:sp>
          <p:nvSpPr>
            <p:cNvPr id="243726" name="Rectangle 23"/>
            <p:cNvSpPr>
              <a:spLocks noChangeArrowheads="1"/>
            </p:cNvSpPr>
            <p:nvPr/>
          </p:nvSpPr>
          <p:spPr bwMode="auto">
            <a:xfrm>
              <a:off x="1717675" y="3487738"/>
              <a:ext cx="1296988" cy="1981200"/>
            </a:xfrm>
            <a:prstGeom prst="rect">
              <a:avLst/>
            </a:prstGeom>
            <a:solidFill>
              <a:srgbClr val="000099"/>
            </a:solidFill>
            <a:ln w="9525">
              <a:noFill/>
              <a:miter lim="800000"/>
              <a:headEnd/>
              <a:tailEnd/>
            </a:ln>
          </p:spPr>
          <p:txBody>
            <a:bodyPr wrap="none" anchor="ctr"/>
            <a:lstStyle/>
            <a:p>
              <a:pPr>
                <a:spcBef>
                  <a:spcPct val="0"/>
                </a:spcBef>
                <a:buClrTx/>
                <a:buSzTx/>
                <a:buFontTx/>
                <a:buNone/>
              </a:pPr>
              <a:endParaRPr lang="en-US" sz="2400">
                <a:solidFill>
                  <a:srgbClr val="000000"/>
                </a:solidFill>
                <a:latin typeface="Times New Roman" pitchFamily="18" charset="0"/>
              </a:endParaRPr>
            </a:p>
          </p:txBody>
        </p:sp>
        <p:sp>
          <p:nvSpPr>
            <p:cNvPr id="243727" name="Rectangle 24"/>
            <p:cNvSpPr>
              <a:spLocks noChangeArrowheads="1"/>
            </p:cNvSpPr>
            <p:nvPr/>
          </p:nvSpPr>
          <p:spPr bwMode="auto">
            <a:xfrm>
              <a:off x="1679575" y="3541713"/>
              <a:ext cx="1273175" cy="1979612"/>
            </a:xfrm>
            <a:prstGeom prst="rect">
              <a:avLst/>
            </a:prstGeom>
            <a:solidFill>
              <a:schemeClr val="bg1"/>
            </a:solidFill>
            <a:ln w="28575">
              <a:solidFill>
                <a:schemeClr val="tx1"/>
              </a:solidFill>
              <a:miter lim="800000"/>
              <a:headEnd/>
              <a:tailEnd/>
            </a:ln>
          </p:spPr>
          <p:txBody>
            <a:bodyPr wrap="none" anchor="ctr"/>
            <a:lstStyle/>
            <a:p>
              <a:pPr>
                <a:spcBef>
                  <a:spcPct val="0"/>
                </a:spcBef>
                <a:buClrTx/>
                <a:buSzTx/>
                <a:buFontTx/>
                <a:buNone/>
              </a:pPr>
              <a:endParaRPr lang="en-US" sz="2400">
                <a:solidFill>
                  <a:srgbClr val="000000"/>
                </a:solidFill>
                <a:latin typeface="Times New Roman" pitchFamily="18" charset="0"/>
              </a:endParaRPr>
            </a:p>
          </p:txBody>
        </p:sp>
        <p:sp>
          <p:nvSpPr>
            <p:cNvPr id="243728" name="Line 25"/>
            <p:cNvSpPr>
              <a:spLocks noChangeShapeType="1"/>
            </p:cNvSpPr>
            <p:nvPr/>
          </p:nvSpPr>
          <p:spPr bwMode="auto">
            <a:xfrm>
              <a:off x="1689100" y="4302125"/>
              <a:ext cx="1263650" cy="3175"/>
            </a:xfrm>
            <a:prstGeom prst="line">
              <a:avLst/>
            </a:prstGeom>
            <a:noFill/>
            <a:ln w="28575">
              <a:solidFill>
                <a:schemeClr val="tx1"/>
              </a:solidFill>
              <a:round/>
              <a:headEnd/>
              <a:tailEnd/>
            </a:ln>
          </p:spPr>
          <p:txBody>
            <a:bodyPr wrap="none" anchor="ctr"/>
            <a:lstStyle/>
            <a:p>
              <a:endParaRPr lang="en-US"/>
            </a:p>
          </p:txBody>
        </p:sp>
        <p:sp>
          <p:nvSpPr>
            <p:cNvPr id="243729" name="Text Box 26"/>
            <p:cNvSpPr txBox="1">
              <a:spLocks noChangeArrowheads="1"/>
            </p:cNvSpPr>
            <p:nvPr/>
          </p:nvSpPr>
          <p:spPr bwMode="auto">
            <a:xfrm>
              <a:off x="1646238" y="4284663"/>
              <a:ext cx="1317625" cy="325437"/>
            </a:xfrm>
            <a:prstGeom prst="rect">
              <a:avLst/>
            </a:prstGeom>
            <a:noFill/>
            <a:ln w="9525">
              <a:noFill/>
              <a:miter lim="800000"/>
              <a:headEnd/>
              <a:tailEnd/>
            </a:ln>
          </p:spPr>
          <p:txBody>
            <a:bodyPr>
              <a:spAutoFit/>
            </a:bodyPr>
            <a:lstStyle/>
            <a:p>
              <a:pPr algn="ctr">
                <a:lnSpc>
                  <a:spcPct val="110000"/>
                </a:lnSpc>
                <a:spcBef>
                  <a:spcPct val="0"/>
                </a:spcBef>
                <a:buClrTx/>
                <a:buSzTx/>
                <a:buFontTx/>
                <a:buNone/>
              </a:pPr>
              <a:r>
                <a:rPr lang="en-US" sz="1400">
                  <a:solidFill>
                    <a:srgbClr val="969696"/>
                  </a:solidFill>
                  <a:latin typeface="Tahoma" pitchFamily="34" charset="0"/>
                </a:rPr>
                <a:t>transport</a:t>
              </a:r>
            </a:p>
          </p:txBody>
        </p:sp>
        <p:sp>
          <p:nvSpPr>
            <p:cNvPr id="243730" name="Line 27"/>
            <p:cNvSpPr>
              <a:spLocks noChangeShapeType="1"/>
            </p:cNvSpPr>
            <p:nvPr/>
          </p:nvSpPr>
          <p:spPr bwMode="auto">
            <a:xfrm>
              <a:off x="1697038" y="4622800"/>
              <a:ext cx="1263650" cy="3175"/>
            </a:xfrm>
            <a:prstGeom prst="line">
              <a:avLst/>
            </a:prstGeom>
            <a:noFill/>
            <a:ln w="28575">
              <a:solidFill>
                <a:schemeClr val="tx1"/>
              </a:solidFill>
              <a:round/>
              <a:headEnd/>
              <a:tailEnd/>
            </a:ln>
          </p:spPr>
          <p:txBody>
            <a:bodyPr wrap="none" anchor="ctr"/>
            <a:lstStyle/>
            <a:p>
              <a:endParaRPr lang="en-US"/>
            </a:p>
          </p:txBody>
        </p:sp>
        <p:sp>
          <p:nvSpPr>
            <p:cNvPr id="243731" name="Line 28"/>
            <p:cNvSpPr>
              <a:spLocks noChangeShapeType="1"/>
            </p:cNvSpPr>
            <p:nvPr/>
          </p:nvSpPr>
          <p:spPr bwMode="auto">
            <a:xfrm>
              <a:off x="1682750" y="4932363"/>
              <a:ext cx="1263650" cy="3175"/>
            </a:xfrm>
            <a:prstGeom prst="line">
              <a:avLst/>
            </a:prstGeom>
            <a:noFill/>
            <a:ln w="28575">
              <a:solidFill>
                <a:schemeClr val="tx1"/>
              </a:solidFill>
              <a:round/>
              <a:headEnd/>
              <a:tailEnd/>
            </a:ln>
          </p:spPr>
          <p:txBody>
            <a:bodyPr wrap="none" anchor="ctr"/>
            <a:lstStyle/>
            <a:p>
              <a:endParaRPr lang="en-US"/>
            </a:p>
          </p:txBody>
        </p:sp>
        <p:sp>
          <p:nvSpPr>
            <p:cNvPr id="243732" name="Line 29"/>
            <p:cNvSpPr>
              <a:spLocks noChangeShapeType="1"/>
            </p:cNvSpPr>
            <p:nvPr/>
          </p:nvSpPr>
          <p:spPr bwMode="auto">
            <a:xfrm>
              <a:off x="1682750" y="5218113"/>
              <a:ext cx="1263650" cy="3175"/>
            </a:xfrm>
            <a:prstGeom prst="line">
              <a:avLst/>
            </a:prstGeom>
            <a:noFill/>
            <a:ln w="28575">
              <a:solidFill>
                <a:schemeClr val="tx1"/>
              </a:solidFill>
              <a:round/>
              <a:headEnd/>
              <a:tailEnd/>
            </a:ln>
          </p:spPr>
          <p:txBody>
            <a:bodyPr wrap="none" anchor="ctr"/>
            <a:lstStyle/>
            <a:p>
              <a:endParaRPr lang="en-US"/>
            </a:p>
          </p:txBody>
        </p:sp>
        <p:sp>
          <p:nvSpPr>
            <p:cNvPr id="243733" name="Text Box 26"/>
            <p:cNvSpPr txBox="1">
              <a:spLocks noChangeArrowheads="1"/>
            </p:cNvSpPr>
            <p:nvPr/>
          </p:nvSpPr>
          <p:spPr bwMode="auto">
            <a:xfrm>
              <a:off x="1681163" y="3532188"/>
              <a:ext cx="1317625" cy="325437"/>
            </a:xfrm>
            <a:prstGeom prst="rect">
              <a:avLst/>
            </a:prstGeom>
            <a:noFill/>
            <a:ln w="9525">
              <a:noFill/>
              <a:miter lim="800000"/>
              <a:headEnd/>
              <a:tailEnd/>
            </a:ln>
          </p:spPr>
          <p:txBody>
            <a:bodyPr>
              <a:spAutoFit/>
            </a:bodyPr>
            <a:lstStyle/>
            <a:p>
              <a:pPr algn="ctr">
                <a:lnSpc>
                  <a:spcPct val="110000"/>
                </a:lnSpc>
                <a:spcBef>
                  <a:spcPct val="0"/>
                </a:spcBef>
                <a:buClrTx/>
                <a:buSzTx/>
                <a:buFontTx/>
                <a:buNone/>
              </a:pPr>
              <a:r>
                <a:rPr lang="en-US" sz="1400">
                  <a:solidFill>
                    <a:srgbClr val="000000"/>
                  </a:solidFill>
                  <a:latin typeface="Tahoma" pitchFamily="34" charset="0"/>
                </a:rPr>
                <a:t>application</a:t>
              </a:r>
            </a:p>
          </p:txBody>
        </p:sp>
        <p:sp>
          <p:nvSpPr>
            <p:cNvPr id="243734" name="Text Box 26"/>
            <p:cNvSpPr txBox="1">
              <a:spLocks noChangeArrowheads="1"/>
            </p:cNvSpPr>
            <p:nvPr/>
          </p:nvSpPr>
          <p:spPr bwMode="auto">
            <a:xfrm>
              <a:off x="1636713" y="5189538"/>
              <a:ext cx="1317625" cy="325437"/>
            </a:xfrm>
            <a:prstGeom prst="rect">
              <a:avLst/>
            </a:prstGeom>
            <a:noFill/>
            <a:ln w="9525">
              <a:noFill/>
              <a:miter lim="800000"/>
              <a:headEnd/>
              <a:tailEnd/>
            </a:ln>
          </p:spPr>
          <p:txBody>
            <a:bodyPr>
              <a:spAutoFit/>
            </a:bodyPr>
            <a:lstStyle/>
            <a:p>
              <a:pPr algn="ctr">
                <a:lnSpc>
                  <a:spcPct val="110000"/>
                </a:lnSpc>
                <a:spcBef>
                  <a:spcPct val="0"/>
                </a:spcBef>
                <a:buClrTx/>
                <a:buSzTx/>
                <a:buFontTx/>
                <a:buNone/>
              </a:pPr>
              <a:r>
                <a:rPr lang="en-US" sz="1400">
                  <a:solidFill>
                    <a:srgbClr val="969696"/>
                  </a:solidFill>
                  <a:latin typeface="Tahoma" pitchFamily="34" charset="0"/>
                </a:rPr>
                <a:t>physical</a:t>
              </a:r>
            </a:p>
          </p:txBody>
        </p:sp>
        <p:sp>
          <p:nvSpPr>
            <p:cNvPr id="243735" name="Text Box 26"/>
            <p:cNvSpPr txBox="1">
              <a:spLocks noChangeArrowheads="1"/>
            </p:cNvSpPr>
            <p:nvPr/>
          </p:nvSpPr>
          <p:spPr bwMode="auto">
            <a:xfrm>
              <a:off x="1655763" y="4903788"/>
              <a:ext cx="1317625" cy="325437"/>
            </a:xfrm>
            <a:prstGeom prst="rect">
              <a:avLst/>
            </a:prstGeom>
            <a:noFill/>
            <a:ln w="9525">
              <a:noFill/>
              <a:miter lim="800000"/>
              <a:headEnd/>
              <a:tailEnd/>
            </a:ln>
          </p:spPr>
          <p:txBody>
            <a:bodyPr>
              <a:spAutoFit/>
            </a:bodyPr>
            <a:lstStyle/>
            <a:p>
              <a:pPr algn="ctr">
                <a:lnSpc>
                  <a:spcPct val="110000"/>
                </a:lnSpc>
                <a:spcBef>
                  <a:spcPct val="0"/>
                </a:spcBef>
                <a:buClrTx/>
                <a:buSzTx/>
                <a:buFontTx/>
                <a:buNone/>
              </a:pPr>
              <a:r>
                <a:rPr lang="en-US" sz="1400">
                  <a:solidFill>
                    <a:srgbClr val="969696"/>
                  </a:solidFill>
                  <a:latin typeface="Tahoma" pitchFamily="34" charset="0"/>
                </a:rPr>
                <a:t>link</a:t>
              </a:r>
            </a:p>
          </p:txBody>
        </p:sp>
        <p:sp>
          <p:nvSpPr>
            <p:cNvPr id="243736" name="Text Box 26"/>
            <p:cNvSpPr txBox="1">
              <a:spLocks noChangeArrowheads="1"/>
            </p:cNvSpPr>
            <p:nvPr/>
          </p:nvSpPr>
          <p:spPr bwMode="auto">
            <a:xfrm>
              <a:off x="1646238" y="4608513"/>
              <a:ext cx="1317625" cy="325437"/>
            </a:xfrm>
            <a:prstGeom prst="rect">
              <a:avLst/>
            </a:prstGeom>
            <a:noFill/>
            <a:ln w="9525">
              <a:noFill/>
              <a:miter lim="800000"/>
              <a:headEnd/>
              <a:tailEnd/>
            </a:ln>
          </p:spPr>
          <p:txBody>
            <a:bodyPr>
              <a:spAutoFit/>
            </a:bodyPr>
            <a:lstStyle/>
            <a:p>
              <a:pPr algn="ctr">
                <a:lnSpc>
                  <a:spcPct val="110000"/>
                </a:lnSpc>
                <a:spcBef>
                  <a:spcPct val="0"/>
                </a:spcBef>
                <a:buClrTx/>
                <a:buSzTx/>
                <a:buFontTx/>
                <a:buNone/>
              </a:pPr>
              <a:r>
                <a:rPr lang="en-US" sz="1400">
                  <a:solidFill>
                    <a:srgbClr val="969696"/>
                  </a:solidFill>
                  <a:latin typeface="Tahoma" pitchFamily="34" charset="0"/>
                </a:rPr>
                <a:t>network</a:t>
              </a:r>
            </a:p>
          </p:txBody>
        </p:sp>
        <p:sp>
          <p:nvSpPr>
            <p:cNvPr id="243737" name="Oval 62"/>
            <p:cNvSpPr>
              <a:spLocks noChangeArrowheads="1"/>
            </p:cNvSpPr>
            <p:nvPr/>
          </p:nvSpPr>
          <p:spPr bwMode="auto">
            <a:xfrm>
              <a:off x="1814513" y="3806825"/>
              <a:ext cx="990600" cy="304800"/>
            </a:xfrm>
            <a:prstGeom prst="ellipse">
              <a:avLst/>
            </a:prstGeom>
            <a:solidFill>
              <a:srgbClr val="CCFFFF"/>
            </a:solidFill>
            <a:ln w="9525">
              <a:solidFill>
                <a:schemeClr val="tx1"/>
              </a:solidFill>
              <a:round/>
              <a:headEnd/>
              <a:tailEnd/>
            </a:ln>
          </p:spPr>
          <p:txBody>
            <a:bodyPr wrap="none" anchor="ctr"/>
            <a:lstStyle/>
            <a:p>
              <a:pPr algn="ctr">
                <a:spcBef>
                  <a:spcPct val="0"/>
                </a:spcBef>
                <a:buClrTx/>
                <a:buSzTx/>
                <a:buFontTx/>
                <a:buNone/>
              </a:pPr>
              <a:r>
                <a:rPr lang="en-US" sz="1600">
                  <a:solidFill>
                    <a:srgbClr val="000000"/>
                  </a:solidFill>
                </a:rPr>
                <a:t>process</a:t>
              </a:r>
            </a:p>
          </p:txBody>
        </p:sp>
        <p:grpSp>
          <p:nvGrpSpPr>
            <p:cNvPr id="3" name="Group 63"/>
            <p:cNvGrpSpPr>
              <a:grpSpLocks/>
            </p:cNvGrpSpPr>
            <p:nvPr/>
          </p:nvGrpSpPr>
          <p:grpSpPr bwMode="auto">
            <a:xfrm>
              <a:off x="2062163" y="4167188"/>
              <a:ext cx="546100" cy="225425"/>
              <a:chOff x="1287" y="2524"/>
              <a:chExt cx="260" cy="100"/>
            </a:xfrm>
          </p:grpSpPr>
          <p:sp>
            <p:nvSpPr>
              <p:cNvPr id="243768" name="Rectangle 64"/>
              <p:cNvSpPr>
                <a:spLocks noChangeArrowheads="1"/>
              </p:cNvSpPr>
              <p:nvPr/>
            </p:nvSpPr>
            <p:spPr bwMode="auto">
              <a:xfrm>
                <a:off x="1287" y="2524"/>
                <a:ext cx="260" cy="100"/>
              </a:xfrm>
              <a:prstGeom prst="rect">
                <a:avLst/>
              </a:prstGeom>
              <a:solidFill>
                <a:srgbClr val="FFFF00"/>
              </a:solidFill>
              <a:ln w="9525">
                <a:solidFill>
                  <a:schemeClr val="tx1"/>
                </a:solidFill>
                <a:miter lim="800000"/>
                <a:headEnd/>
                <a:tailEnd/>
              </a:ln>
            </p:spPr>
            <p:txBody>
              <a:bodyPr wrap="none" anchor="ctr"/>
              <a:lstStyle/>
              <a:p>
                <a:pPr>
                  <a:buClr>
                    <a:srgbClr val="3333CC"/>
                  </a:buClr>
                </a:pPr>
                <a:endParaRPr lang="en-US">
                  <a:solidFill>
                    <a:srgbClr val="000000"/>
                  </a:solidFill>
                </a:endParaRPr>
              </a:p>
            </p:txBody>
          </p:sp>
          <p:sp>
            <p:nvSpPr>
              <p:cNvPr id="243769" name="Rectangle 65"/>
              <p:cNvSpPr>
                <a:spLocks noChangeArrowheads="1"/>
              </p:cNvSpPr>
              <p:nvPr/>
            </p:nvSpPr>
            <p:spPr bwMode="auto">
              <a:xfrm>
                <a:off x="1338" y="2537"/>
                <a:ext cx="156" cy="76"/>
              </a:xfrm>
              <a:prstGeom prst="rect">
                <a:avLst/>
              </a:prstGeom>
              <a:solidFill>
                <a:schemeClr val="bg1"/>
              </a:solidFill>
              <a:ln w="9525">
                <a:solidFill>
                  <a:srgbClr val="CC9900"/>
                </a:solidFill>
                <a:miter lim="800000"/>
                <a:headEnd/>
                <a:tailEnd/>
              </a:ln>
            </p:spPr>
            <p:txBody>
              <a:bodyPr wrap="none" anchor="ctr"/>
              <a:lstStyle/>
              <a:p>
                <a:pPr>
                  <a:buClr>
                    <a:srgbClr val="3333CC"/>
                  </a:buClr>
                </a:pPr>
                <a:endParaRPr lang="en-US">
                  <a:solidFill>
                    <a:srgbClr val="000000"/>
                  </a:solidFill>
                </a:endParaRPr>
              </a:p>
            </p:txBody>
          </p:sp>
          <p:sp>
            <p:nvSpPr>
              <p:cNvPr id="243770" name="Rectangle 66"/>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p:spPr>
            <p:txBody>
              <a:bodyPr wrap="none" anchor="ctr"/>
              <a:lstStyle/>
              <a:p>
                <a:pPr>
                  <a:buClr>
                    <a:srgbClr val="3333CC"/>
                  </a:buClr>
                </a:pPr>
                <a:endParaRPr lang="en-US">
                  <a:solidFill>
                    <a:srgbClr val="000000"/>
                  </a:solidFill>
                </a:endParaRPr>
              </a:p>
            </p:txBody>
          </p:sp>
          <p:sp>
            <p:nvSpPr>
              <p:cNvPr id="243771" name="Rectangle 67"/>
              <p:cNvSpPr>
                <a:spLocks noChangeArrowheads="1"/>
              </p:cNvSpPr>
              <p:nvPr/>
            </p:nvSpPr>
            <p:spPr bwMode="auto">
              <a:xfrm>
                <a:off x="1298" y="2583"/>
                <a:ext cx="26" cy="27"/>
              </a:xfrm>
              <a:prstGeom prst="rect">
                <a:avLst/>
              </a:prstGeom>
              <a:solidFill>
                <a:srgbClr val="CC9900"/>
              </a:solidFill>
              <a:ln w="9525">
                <a:solidFill>
                  <a:srgbClr val="CC9900"/>
                </a:solidFill>
                <a:miter lim="800000"/>
                <a:headEnd/>
                <a:tailEnd/>
              </a:ln>
            </p:spPr>
            <p:txBody>
              <a:bodyPr wrap="none" anchor="ctr"/>
              <a:lstStyle/>
              <a:p>
                <a:pPr>
                  <a:buClr>
                    <a:srgbClr val="3333CC"/>
                  </a:buClr>
                </a:pPr>
                <a:endParaRPr lang="en-US">
                  <a:solidFill>
                    <a:srgbClr val="000000"/>
                  </a:solidFill>
                </a:endParaRPr>
              </a:p>
            </p:txBody>
          </p:sp>
        </p:grpSp>
        <p:sp>
          <p:nvSpPr>
            <p:cNvPr id="243739" name="Rectangle 23"/>
            <p:cNvSpPr>
              <a:spLocks noChangeArrowheads="1"/>
            </p:cNvSpPr>
            <p:nvPr/>
          </p:nvSpPr>
          <p:spPr bwMode="auto">
            <a:xfrm>
              <a:off x="5380038" y="3459163"/>
              <a:ext cx="1296987" cy="1981200"/>
            </a:xfrm>
            <a:prstGeom prst="rect">
              <a:avLst/>
            </a:prstGeom>
            <a:solidFill>
              <a:srgbClr val="000099"/>
            </a:solidFill>
            <a:ln w="9525">
              <a:noFill/>
              <a:miter lim="800000"/>
              <a:headEnd/>
              <a:tailEnd/>
            </a:ln>
          </p:spPr>
          <p:txBody>
            <a:bodyPr wrap="none" anchor="ctr"/>
            <a:lstStyle/>
            <a:p>
              <a:pPr>
                <a:spcBef>
                  <a:spcPct val="0"/>
                </a:spcBef>
                <a:buClrTx/>
                <a:buSzTx/>
                <a:buFontTx/>
                <a:buNone/>
              </a:pPr>
              <a:endParaRPr lang="en-US" sz="2400">
                <a:solidFill>
                  <a:srgbClr val="000000"/>
                </a:solidFill>
                <a:latin typeface="Times New Roman" pitchFamily="18" charset="0"/>
              </a:endParaRPr>
            </a:p>
          </p:txBody>
        </p:sp>
        <p:sp>
          <p:nvSpPr>
            <p:cNvPr id="243740" name="Rectangle 24"/>
            <p:cNvSpPr>
              <a:spLocks noChangeArrowheads="1"/>
            </p:cNvSpPr>
            <p:nvPr/>
          </p:nvSpPr>
          <p:spPr bwMode="auto">
            <a:xfrm>
              <a:off x="5341938" y="3513138"/>
              <a:ext cx="1273175" cy="1979612"/>
            </a:xfrm>
            <a:prstGeom prst="rect">
              <a:avLst/>
            </a:prstGeom>
            <a:solidFill>
              <a:schemeClr val="bg1"/>
            </a:solidFill>
            <a:ln w="28575">
              <a:solidFill>
                <a:schemeClr val="tx1"/>
              </a:solidFill>
              <a:miter lim="800000"/>
              <a:headEnd/>
              <a:tailEnd/>
            </a:ln>
          </p:spPr>
          <p:txBody>
            <a:bodyPr wrap="none" anchor="ctr"/>
            <a:lstStyle/>
            <a:p>
              <a:pPr>
                <a:spcBef>
                  <a:spcPct val="0"/>
                </a:spcBef>
                <a:buClrTx/>
                <a:buSzTx/>
                <a:buFontTx/>
                <a:buNone/>
              </a:pPr>
              <a:endParaRPr lang="en-US" sz="2400">
                <a:solidFill>
                  <a:srgbClr val="000000"/>
                </a:solidFill>
                <a:latin typeface="Times New Roman" pitchFamily="18" charset="0"/>
              </a:endParaRPr>
            </a:p>
          </p:txBody>
        </p:sp>
        <p:sp>
          <p:nvSpPr>
            <p:cNvPr id="243741" name="Line 25"/>
            <p:cNvSpPr>
              <a:spLocks noChangeShapeType="1"/>
            </p:cNvSpPr>
            <p:nvPr/>
          </p:nvSpPr>
          <p:spPr bwMode="auto">
            <a:xfrm>
              <a:off x="5351463" y="4273550"/>
              <a:ext cx="1263650" cy="3175"/>
            </a:xfrm>
            <a:prstGeom prst="line">
              <a:avLst/>
            </a:prstGeom>
            <a:noFill/>
            <a:ln w="28575">
              <a:solidFill>
                <a:schemeClr val="tx1"/>
              </a:solidFill>
              <a:round/>
              <a:headEnd/>
              <a:tailEnd/>
            </a:ln>
          </p:spPr>
          <p:txBody>
            <a:bodyPr wrap="none" anchor="ctr"/>
            <a:lstStyle/>
            <a:p>
              <a:endParaRPr lang="en-US"/>
            </a:p>
          </p:txBody>
        </p:sp>
        <p:sp>
          <p:nvSpPr>
            <p:cNvPr id="243742" name="Text Box 26"/>
            <p:cNvSpPr txBox="1">
              <a:spLocks noChangeArrowheads="1"/>
            </p:cNvSpPr>
            <p:nvPr/>
          </p:nvSpPr>
          <p:spPr bwMode="auto">
            <a:xfrm>
              <a:off x="5308600" y="4256088"/>
              <a:ext cx="1317625" cy="325437"/>
            </a:xfrm>
            <a:prstGeom prst="rect">
              <a:avLst/>
            </a:prstGeom>
            <a:noFill/>
            <a:ln w="9525">
              <a:noFill/>
              <a:miter lim="800000"/>
              <a:headEnd/>
              <a:tailEnd/>
            </a:ln>
          </p:spPr>
          <p:txBody>
            <a:bodyPr>
              <a:spAutoFit/>
            </a:bodyPr>
            <a:lstStyle/>
            <a:p>
              <a:pPr algn="ctr">
                <a:lnSpc>
                  <a:spcPct val="110000"/>
                </a:lnSpc>
                <a:spcBef>
                  <a:spcPct val="0"/>
                </a:spcBef>
                <a:buClrTx/>
                <a:buSzTx/>
                <a:buFontTx/>
                <a:buNone/>
              </a:pPr>
              <a:r>
                <a:rPr lang="en-US" sz="1400">
                  <a:solidFill>
                    <a:srgbClr val="969696"/>
                  </a:solidFill>
                  <a:latin typeface="Tahoma" pitchFamily="34" charset="0"/>
                </a:rPr>
                <a:t>transport</a:t>
              </a:r>
            </a:p>
          </p:txBody>
        </p:sp>
        <p:sp>
          <p:nvSpPr>
            <p:cNvPr id="243743" name="Line 27"/>
            <p:cNvSpPr>
              <a:spLocks noChangeShapeType="1"/>
            </p:cNvSpPr>
            <p:nvPr/>
          </p:nvSpPr>
          <p:spPr bwMode="auto">
            <a:xfrm>
              <a:off x="5359400" y="4594225"/>
              <a:ext cx="1263650" cy="3175"/>
            </a:xfrm>
            <a:prstGeom prst="line">
              <a:avLst/>
            </a:prstGeom>
            <a:noFill/>
            <a:ln w="28575">
              <a:solidFill>
                <a:schemeClr val="tx1"/>
              </a:solidFill>
              <a:round/>
              <a:headEnd/>
              <a:tailEnd/>
            </a:ln>
          </p:spPr>
          <p:txBody>
            <a:bodyPr wrap="none" anchor="ctr"/>
            <a:lstStyle/>
            <a:p>
              <a:endParaRPr lang="en-US"/>
            </a:p>
          </p:txBody>
        </p:sp>
        <p:sp>
          <p:nvSpPr>
            <p:cNvPr id="243744" name="Line 28"/>
            <p:cNvSpPr>
              <a:spLocks noChangeShapeType="1"/>
            </p:cNvSpPr>
            <p:nvPr/>
          </p:nvSpPr>
          <p:spPr bwMode="auto">
            <a:xfrm>
              <a:off x="5345113" y="4903788"/>
              <a:ext cx="1263650" cy="3175"/>
            </a:xfrm>
            <a:prstGeom prst="line">
              <a:avLst/>
            </a:prstGeom>
            <a:noFill/>
            <a:ln w="28575">
              <a:solidFill>
                <a:schemeClr val="tx1"/>
              </a:solidFill>
              <a:round/>
              <a:headEnd/>
              <a:tailEnd/>
            </a:ln>
          </p:spPr>
          <p:txBody>
            <a:bodyPr wrap="none" anchor="ctr"/>
            <a:lstStyle/>
            <a:p>
              <a:endParaRPr lang="en-US"/>
            </a:p>
          </p:txBody>
        </p:sp>
        <p:sp>
          <p:nvSpPr>
            <p:cNvPr id="243745" name="Line 29"/>
            <p:cNvSpPr>
              <a:spLocks noChangeShapeType="1"/>
            </p:cNvSpPr>
            <p:nvPr/>
          </p:nvSpPr>
          <p:spPr bwMode="auto">
            <a:xfrm>
              <a:off x="5345113" y="5189538"/>
              <a:ext cx="1263650" cy="3175"/>
            </a:xfrm>
            <a:prstGeom prst="line">
              <a:avLst/>
            </a:prstGeom>
            <a:noFill/>
            <a:ln w="28575">
              <a:solidFill>
                <a:schemeClr val="tx1"/>
              </a:solidFill>
              <a:round/>
              <a:headEnd/>
              <a:tailEnd/>
            </a:ln>
          </p:spPr>
          <p:txBody>
            <a:bodyPr wrap="none" anchor="ctr"/>
            <a:lstStyle/>
            <a:p>
              <a:endParaRPr lang="en-US"/>
            </a:p>
          </p:txBody>
        </p:sp>
        <p:sp>
          <p:nvSpPr>
            <p:cNvPr id="243746" name="Text Box 26"/>
            <p:cNvSpPr txBox="1">
              <a:spLocks noChangeArrowheads="1"/>
            </p:cNvSpPr>
            <p:nvPr/>
          </p:nvSpPr>
          <p:spPr bwMode="auto">
            <a:xfrm>
              <a:off x="5343525" y="3503613"/>
              <a:ext cx="1317625" cy="325437"/>
            </a:xfrm>
            <a:prstGeom prst="rect">
              <a:avLst/>
            </a:prstGeom>
            <a:noFill/>
            <a:ln w="9525">
              <a:noFill/>
              <a:miter lim="800000"/>
              <a:headEnd/>
              <a:tailEnd/>
            </a:ln>
          </p:spPr>
          <p:txBody>
            <a:bodyPr>
              <a:spAutoFit/>
            </a:bodyPr>
            <a:lstStyle/>
            <a:p>
              <a:pPr algn="ctr">
                <a:lnSpc>
                  <a:spcPct val="110000"/>
                </a:lnSpc>
                <a:spcBef>
                  <a:spcPct val="0"/>
                </a:spcBef>
                <a:buClrTx/>
                <a:buSzTx/>
                <a:buFontTx/>
                <a:buNone/>
              </a:pPr>
              <a:r>
                <a:rPr lang="en-US" sz="1400">
                  <a:solidFill>
                    <a:srgbClr val="000000"/>
                  </a:solidFill>
                  <a:latin typeface="Tahoma" pitchFamily="34" charset="0"/>
                </a:rPr>
                <a:t>application</a:t>
              </a:r>
            </a:p>
          </p:txBody>
        </p:sp>
        <p:sp>
          <p:nvSpPr>
            <p:cNvPr id="243747" name="Text Box 26"/>
            <p:cNvSpPr txBox="1">
              <a:spLocks noChangeArrowheads="1"/>
            </p:cNvSpPr>
            <p:nvPr/>
          </p:nvSpPr>
          <p:spPr bwMode="auto">
            <a:xfrm>
              <a:off x="5299075" y="5160963"/>
              <a:ext cx="1317625" cy="325437"/>
            </a:xfrm>
            <a:prstGeom prst="rect">
              <a:avLst/>
            </a:prstGeom>
            <a:noFill/>
            <a:ln w="9525">
              <a:noFill/>
              <a:miter lim="800000"/>
              <a:headEnd/>
              <a:tailEnd/>
            </a:ln>
          </p:spPr>
          <p:txBody>
            <a:bodyPr>
              <a:spAutoFit/>
            </a:bodyPr>
            <a:lstStyle/>
            <a:p>
              <a:pPr algn="ctr">
                <a:lnSpc>
                  <a:spcPct val="110000"/>
                </a:lnSpc>
                <a:spcBef>
                  <a:spcPct val="0"/>
                </a:spcBef>
                <a:buClrTx/>
                <a:buSzTx/>
                <a:buFontTx/>
                <a:buNone/>
              </a:pPr>
              <a:r>
                <a:rPr lang="en-US" sz="1400">
                  <a:solidFill>
                    <a:srgbClr val="969696"/>
                  </a:solidFill>
                  <a:latin typeface="Tahoma" pitchFamily="34" charset="0"/>
                </a:rPr>
                <a:t>physical</a:t>
              </a:r>
            </a:p>
          </p:txBody>
        </p:sp>
        <p:sp>
          <p:nvSpPr>
            <p:cNvPr id="243748" name="Text Box 26"/>
            <p:cNvSpPr txBox="1">
              <a:spLocks noChangeArrowheads="1"/>
            </p:cNvSpPr>
            <p:nvPr/>
          </p:nvSpPr>
          <p:spPr bwMode="auto">
            <a:xfrm>
              <a:off x="5318125" y="4875213"/>
              <a:ext cx="1317625" cy="325437"/>
            </a:xfrm>
            <a:prstGeom prst="rect">
              <a:avLst/>
            </a:prstGeom>
            <a:noFill/>
            <a:ln w="9525">
              <a:noFill/>
              <a:miter lim="800000"/>
              <a:headEnd/>
              <a:tailEnd/>
            </a:ln>
          </p:spPr>
          <p:txBody>
            <a:bodyPr>
              <a:spAutoFit/>
            </a:bodyPr>
            <a:lstStyle/>
            <a:p>
              <a:pPr algn="ctr">
                <a:lnSpc>
                  <a:spcPct val="110000"/>
                </a:lnSpc>
                <a:spcBef>
                  <a:spcPct val="0"/>
                </a:spcBef>
                <a:buClrTx/>
                <a:buSzTx/>
                <a:buFontTx/>
                <a:buNone/>
              </a:pPr>
              <a:r>
                <a:rPr lang="en-US" sz="1400">
                  <a:solidFill>
                    <a:srgbClr val="969696"/>
                  </a:solidFill>
                  <a:latin typeface="Tahoma" pitchFamily="34" charset="0"/>
                </a:rPr>
                <a:t>link</a:t>
              </a:r>
            </a:p>
          </p:txBody>
        </p:sp>
        <p:sp>
          <p:nvSpPr>
            <p:cNvPr id="243749" name="Text Box 26"/>
            <p:cNvSpPr txBox="1">
              <a:spLocks noChangeArrowheads="1"/>
            </p:cNvSpPr>
            <p:nvPr/>
          </p:nvSpPr>
          <p:spPr bwMode="auto">
            <a:xfrm>
              <a:off x="5308600" y="4579938"/>
              <a:ext cx="1317625" cy="325437"/>
            </a:xfrm>
            <a:prstGeom prst="rect">
              <a:avLst/>
            </a:prstGeom>
            <a:noFill/>
            <a:ln w="9525">
              <a:noFill/>
              <a:miter lim="800000"/>
              <a:headEnd/>
              <a:tailEnd/>
            </a:ln>
          </p:spPr>
          <p:txBody>
            <a:bodyPr>
              <a:spAutoFit/>
            </a:bodyPr>
            <a:lstStyle/>
            <a:p>
              <a:pPr algn="ctr">
                <a:lnSpc>
                  <a:spcPct val="110000"/>
                </a:lnSpc>
                <a:spcBef>
                  <a:spcPct val="0"/>
                </a:spcBef>
                <a:buClrTx/>
                <a:buSzTx/>
                <a:buFontTx/>
                <a:buNone/>
              </a:pPr>
              <a:r>
                <a:rPr lang="en-US" sz="1400">
                  <a:solidFill>
                    <a:srgbClr val="969696"/>
                  </a:solidFill>
                  <a:latin typeface="Tahoma" pitchFamily="34" charset="0"/>
                </a:rPr>
                <a:t>network</a:t>
              </a:r>
            </a:p>
          </p:txBody>
        </p:sp>
        <p:sp>
          <p:nvSpPr>
            <p:cNvPr id="243750" name="Oval 80"/>
            <p:cNvSpPr>
              <a:spLocks noChangeArrowheads="1"/>
            </p:cNvSpPr>
            <p:nvPr/>
          </p:nvSpPr>
          <p:spPr bwMode="auto">
            <a:xfrm>
              <a:off x="5476875" y="3778250"/>
              <a:ext cx="990600" cy="304800"/>
            </a:xfrm>
            <a:prstGeom prst="ellipse">
              <a:avLst/>
            </a:prstGeom>
            <a:solidFill>
              <a:srgbClr val="CCFFFF"/>
            </a:solidFill>
            <a:ln w="9525">
              <a:solidFill>
                <a:schemeClr val="tx1"/>
              </a:solidFill>
              <a:round/>
              <a:headEnd/>
              <a:tailEnd/>
            </a:ln>
          </p:spPr>
          <p:txBody>
            <a:bodyPr wrap="none" anchor="ctr"/>
            <a:lstStyle/>
            <a:p>
              <a:pPr algn="ctr">
                <a:spcBef>
                  <a:spcPct val="0"/>
                </a:spcBef>
                <a:buClrTx/>
                <a:buSzTx/>
                <a:buFontTx/>
                <a:buNone/>
              </a:pPr>
              <a:r>
                <a:rPr lang="en-US" sz="1600">
                  <a:solidFill>
                    <a:srgbClr val="000000"/>
                  </a:solidFill>
                </a:rPr>
                <a:t>process</a:t>
              </a:r>
            </a:p>
          </p:txBody>
        </p:sp>
        <p:grpSp>
          <p:nvGrpSpPr>
            <p:cNvPr id="4" name="Group 81"/>
            <p:cNvGrpSpPr>
              <a:grpSpLocks/>
            </p:cNvGrpSpPr>
            <p:nvPr/>
          </p:nvGrpSpPr>
          <p:grpSpPr bwMode="auto">
            <a:xfrm>
              <a:off x="5724525" y="4138613"/>
              <a:ext cx="546100" cy="225425"/>
              <a:chOff x="1287" y="2524"/>
              <a:chExt cx="260" cy="100"/>
            </a:xfrm>
          </p:grpSpPr>
          <p:sp>
            <p:nvSpPr>
              <p:cNvPr id="243764" name="Rectangle 82"/>
              <p:cNvSpPr>
                <a:spLocks noChangeArrowheads="1"/>
              </p:cNvSpPr>
              <p:nvPr/>
            </p:nvSpPr>
            <p:spPr bwMode="auto">
              <a:xfrm>
                <a:off x="1287" y="2524"/>
                <a:ext cx="260" cy="100"/>
              </a:xfrm>
              <a:prstGeom prst="rect">
                <a:avLst/>
              </a:prstGeom>
              <a:solidFill>
                <a:srgbClr val="FFFF00"/>
              </a:solidFill>
              <a:ln w="9525">
                <a:solidFill>
                  <a:schemeClr val="tx1"/>
                </a:solidFill>
                <a:miter lim="800000"/>
                <a:headEnd/>
                <a:tailEnd/>
              </a:ln>
            </p:spPr>
            <p:txBody>
              <a:bodyPr wrap="none" anchor="ctr"/>
              <a:lstStyle/>
              <a:p>
                <a:pPr>
                  <a:buClr>
                    <a:srgbClr val="3333CC"/>
                  </a:buClr>
                </a:pPr>
                <a:endParaRPr lang="en-US">
                  <a:solidFill>
                    <a:srgbClr val="000000"/>
                  </a:solidFill>
                </a:endParaRPr>
              </a:p>
            </p:txBody>
          </p:sp>
          <p:sp>
            <p:nvSpPr>
              <p:cNvPr id="243765" name="Rectangle 83"/>
              <p:cNvSpPr>
                <a:spLocks noChangeArrowheads="1"/>
              </p:cNvSpPr>
              <p:nvPr/>
            </p:nvSpPr>
            <p:spPr bwMode="auto">
              <a:xfrm>
                <a:off x="1338" y="2537"/>
                <a:ext cx="156" cy="76"/>
              </a:xfrm>
              <a:prstGeom prst="rect">
                <a:avLst/>
              </a:prstGeom>
              <a:solidFill>
                <a:schemeClr val="bg1"/>
              </a:solidFill>
              <a:ln w="9525">
                <a:solidFill>
                  <a:srgbClr val="CC9900"/>
                </a:solidFill>
                <a:miter lim="800000"/>
                <a:headEnd/>
                <a:tailEnd/>
              </a:ln>
            </p:spPr>
            <p:txBody>
              <a:bodyPr wrap="none" anchor="ctr"/>
              <a:lstStyle/>
              <a:p>
                <a:pPr>
                  <a:buClr>
                    <a:srgbClr val="3333CC"/>
                  </a:buClr>
                </a:pPr>
                <a:endParaRPr lang="en-US">
                  <a:solidFill>
                    <a:srgbClr val="000000"/>
                  </a:solidFill>
                </a:endParaRPr>
              </a:p>
            </p:txBody>
          </p:sp>
          <p:sp>
            <p:nvSpPr>
              <p:cNvPr id="243766" name="Rectangle 84"/>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p:spPr>
            <p:txBody>
              <a:bodyPr wrap="none" anchor="ctr"/>
              <a:lstStyle/>
              <a:p>
                <a:pPr>
                  <a:buClr>
                    <a:srgbClr val="3333CC"/>
                  </a:buClr>
                </a:pPr>
                <a:endParaRPr lang="en-US">
                  <a:solidFill>
                    <a:srgbClr val="000000"/>
                  </a:solidFill>
                </a:endParaRPr>
              </a:p>
            </p:txBody>
          </p:sp>
          <p:sp>
            <p:nvSpPr>
              <p:cNvPr id="243767" name="Rectangle 85"/>
              <p:cNvSpPr>
                <a:spLocks noChangeArrowheads="1"/>
              </p:cNvSpPr>
              <p:nvPr/>
            </p:nvSpPr>
            <p:spPr bwMode="auto">
              <a:xfrm>
                <a:off x="1298" y="2583"/>
                <a:ext cx="26" cy="27"/>
              </a:xfrm>
              <a:prstGeom prst="rect">
                <a:avLst/>
              </a:prstGeom>
              <a:solidFill>
                <a:srgbClr val="CC9900"/>
              </a:solidFill>
              <a:ln w="9525">
                <a:solidFill>
                  <a:srgbClr val="CC9900"/>
                </a:solidFill>
                <a:miter lim="800000"/>
                <a:headEnd/>
                <a:tailEnd/>
              </a:ln>
            </p:spPr>
            <p:txBody>
              <a:bodyPr wrap="none" anchor="ctr"/>
              <a:lstStyle/>
              <a:p>
                <a:pPr>
                  <a:buClr>
                    <a:srgbClr val="3333CC"/>
                  </a:buClr>
                </a:pPr>
                <a:endParaRPr lang="en-US">
                  <a:solidFill>
                    <a:srgbClr val="000000"/>
                  </a:solidFill>
                </a:endParaRPr>
              </a:p>
            </p:txBody>
          </p:sp>
        </p:grpSp>
        <p:sp>
          <p:nvSpPr>
            <p:cNvPr id="243752" name="Line 87"/>
            <p:cNvSpPr>
              <a:spLocks noChangeShapeType="1"/>
            </p:cNvSpPr>
            <p:nvPr/>
          </p:nvSpPr>
          <p:spPr bwMode="auto">
            <a:xfrm flipH="1">
              <a:off x="6534150" y="3910013"/>
              <a:ext cx="609600" cy="0"/>
            </a:xfrm>
            <a:prstGeom prst="line">
              <a:avLst/>
            </a:prstGeom>
            <a:noFill/>
            <a:ln w="19050">
              <a:solidFill>
                <a:srgbClr val="CC0000"/>
              </a:solidFill>
              <a:round/>
              <a:headEnd/>
              <a:tailEnd/>
            </a:ln>
          </p:spPr>
          <p:txBody>
            <a:bodyPr/>
            <a:lstStyle/>
            <a:p>
              <a:endParaRPr lang="en-US"/>
            </a:p>
          </p:txBody>
        </p:sp>
        <p:sp>
          <p:nvSpPr>
            <p:cNvPr id="243753" name="Line 88"/>
            <p:cNvSpPr>
              <a:spLocks noChangeShapeType="1"/>
            </p:cNvSpPr>
            <p:nvPr/>
          </p:nvSpPr>
          <p:spPr bwMode="auto">
            <a:xfrm>
              <a:off x="6759575" y="4335463"/>
              <a:ext cx="0" cy="1022350"/>
            </a:xfrm>
            <a:prstGeom prst="line">
              <a:avLst/>
            </a:prstGeom>
            <a:noFill/>
            <a:ln w="19050">
              <a:solidFill>
                <a:srgbClr val="CC0000"/>
              </a:solidFill>
              <a:round/>
              <a:headEnd/>
              <a:tailEnd/>
            </a:ln>
          </p:spPr>
          <p:txBody>
            <a:bodyPr/>
            <a:lstStyle/>
            <a:p>
              <a:endParaRPr lang="en-US"/>
            </a:p>
          </p:txBody>
        </p:sp>
        <p:sp>
          <p:nvSpPr>
            <p:cNvPr id="243754" name="Line 89"/>
            <p:cNvSpPr>
              <a:spLocks noChangeShapeType="1"/>
            </p:cNvSpPr>
            <p:nvPr/>
          </p:nvSpPr>
          <p:spPr bwMode="auto">
            <a:xfrm flipH="1">
              <a:off x="6783388" y="4835525"/>
              <a:ext cx="609600" cy="0"/>
            </a:xfrm>
            <a:prstGeom prst="line">
              <a:avLst/>
            </a:prstGeom>
            <a:noFill/>
            <a:ln w="19050">
              <a:solidFill>
                <a:srgbClr val="CC0000"/>
              </a:solidFill>
              <a:round/>
              <a:headEnd/>
              <a:tailEnd/>
            </a:ln>
          </p:spPr>
          <p:txBody>
            <a:bodyPr/>
            <a:lstStyle/>
            <a:p>
              <a:endParaRPr lang="en-US"/>
            </a:p>
          </p:txBody>
        </p:sp>
        <p:sp>
          <p:nvSpPr>
            <p:cNvPr id="243755" name="Text Box 56"/>
            <p:cNvSpPr txBox="1">
              <a:spLocks noChangeArrowheads="1"/>
            </p:cNvSpPr>
            <p:nvPr/>
          </p:nvSpPr>
          <p:spPr bwMode="auto">
            <a:xfrm>
              <a:off x="3697288" y="3590925"/>
              <a:ext cx="917575" cy="366713"/>
            </a:xfrm>
            <a:prstGeom prst="rect">
              <a:avLst/>
            </a:prstGeom>
            <a:noFill/>
            <a:ln w="9525">
              <a:noFill/>
              <a:miter lim="800000"/>
              <a:headEnd/>
              <a:tailEnd/>
            </a:ln>
          </p:spPr>
          <p:txBody>
            <a:bodyPr wrap="none">
              <a:spAutoFit/>
            </a:bodyPr>
            <a:lstStyle/>
            <a:p>
              <a:pPr>
                <a:lnSpc>
                  <a:spcPct val="90000"/>
                </a:lnSpc>
                <a:spcBef>
                  <a:spcPct val="0"/>
                </a:spcBef>
                <a:buClrTx/>
                <a:buSzTx/>
                <a:buFontTx/>
                <a:buNone/>
              </a:pPr>
              <a:r>
                <a:rPr lang="en-US" i="1">
                  <a:solidFill>
                    <a:srgbClr val="CC0000"/>
                  </a:solidFill>
                </a:rPr>
                <a:t>socket</a:t>
              </a:r>
            </a:p>
          </p:txBody>
        </p:sp>
        <p:sp>
          <p:nvSpPr>
            <p:cNvPr id="243756" name="Line 91"/>
            <p:cNvSpPr>
              <a:spLocks noChangeShapeType="1"/>
            </p:cNvSpPr>
            <p:nvPr/>
          </p:nvSpPr>
          <p:spPr bwMode="auto">
            <a:xfrm flipV="1">
              <a:off x="2700338" y="3790950"/>
              <a:ext cx="968375" cy="434975"/>
            </a:xfrm>
            <a:prstGeom prst="line">
              <a:avLst/>
            </a:prstGeom>
            <a:noFill/>
            <a:ln w="19050">
              <a:solidFill>
                <a:srgbClr val="CC0000"/>
              </a:solidFill>
              <a:round/>
              <a:headEnd/>
              <a:tailEnd/>
            </a:ln>
          </p:spPr>
          <p:txBody>
            <a:bodyPr/>
            <a:lstStyle/>
            <a:p>
              <a:endParaRPr lang="en-US"/>
            </a:p>
          </p:txBody>
        </p:sp>
        <p:sp>
          <p:nvSpPr>
            <p:cNvPr id="243757" name="Line 92"/>
            <p:cNvSpPr>
              <a:spLocks noChangeShapeType="1"/>
            </p:cNvSpPr>
            <p:nvPr/>
          </p:nvSpPr>
          <p:spPr bwMode="auto">
            <a:xfrm flipH="1" flipV="1">
              <a:off x="4635500" y="3779838"/>
              <a:ext cx="968375" cy="434975"/>
            </a:xfrm>
            <a:prstGeom prst="line">
              <a:avLst/>
            </a:prstGeom>
            <a:noFill/>
            <a:ln w="19050">
              <a:solidFill>
                <a:srgbClr val="CC0000"/>
              </a:solidFill>
              <a:round/>
              <a:headEnd/>
              <a:tailEnd/>
            </a:ln>
          </p:spPr>
          <p:txBody>
            <a:bodyPr/>
            <a:lstStyle/>
            <a:p>
              <a:endParaRPr lang="en-US"/>
            </a:p>
          </p:txBody>
        </p:sp>
        <p:grpSp>
          <p:nvGrpSpPr>
            <p:cNvPr id="5" name="Group 93"/>
            <p:cNvGrpSpPr>
              <a:grpSpLocks/>
            </p:cNvGrpSpPr>
            <p:nvPr/>
          </p:nvGrpSpPr>
          <p:grpSpPr bwMode="auto">
            <a:xfrm>
              <a:off x="358775" y="4808538"/>
              <a:ext cx="1035050" cy="904875"/>
              <a:chOff x="-44" y="1473"/>
              <a:chExt cx="981" cy="1105"/>
            </a:xfrm>
          </p:grpSpPr>
          <p:pic>
            <p:nvPicPr>
              <p:cNvPr id="243762" name="Picture 94" descr="desktop_computer_stylized_medium"/>
              <p:cNvPicPr>
                <a:picLocks noChangeAspect="1" noChangeArrowheads="1"/>
              </p:cNvPicPr>
              <p:nvPr/>
            </p:nvPicPr>
            <p:blipFill>
              <a:blip r:embed="rId2" cstate="print"/>
              <a:srcRect/>
              <a:stretch>
                <a:fillRect/>
              </a:stretch>
            </p:blipFill>
            <p:spPr bwMode="auto">
              <a:xfrm flipH="1">
                <a:off x="-44" y="1473"/>
                <a:ext cx="981" cy="1105"/>
              </a:xfrm>
              <a:prstGeom prst="rect">
                <a:avLst/>
              </a:prstGeom>
              <a:noFill/>
              <a:ln w="9525">
                <a:noFill/>
                <a:miter lim="800000"/>
                <a:headEnd/>
                <a:tailEnd/>
              </a:ln>
            </p:spPr>
          </p:pic>
          <p:sp>
            <p:nvSpPr>
              <p:cNvPr id="243763" name="Freeform 95"/>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62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n-US"/>
              </a:p>
            </p:txBody>
          </p:sp>
        </p:grpSp>
        <p:grpSp>
          <p:nvGrpSpPr>
            <p:cNvPr id="6" name="Group 96"/>
            <p:cNvGrpSpPr>
              <a:grpSpLocks/>
            </p:cNvGrpSpPr>
            <p:nvPr/>
          </p:nvGrpSpPr>
          <p:grpSpPr bwMode="auto">
            <a:xfrm flipH="1">
              <a:off x="7075488" y="5091113"/>
              <a:ext cx="1035050" cy="904875"/>
              <a:chOff x="-44" y="1473"/>
              <a:chExt cx="981" cy="1105"/>
            </a:xfrm>
          </p:grpSpPr>
          <p:pic>
            <p:nvPicPr>
              <p:cNvPr id="243760" name="Picture 97" descr="desktop_computer_stylized_medium"/>
              <p:cNvPicPr>
                <a:picLocks noChangeAspect="1" noChangeArrowheads="1"/>
              </p:cNvPicPr>
              <p:nvPr/>
            </p:nvPicPr>
            <p:blipFill>
              <a:blip r:embed="rId2" cstate="print"/>
              <a:srcRect/>
              <a:stretch>
                <a:fillRect/>
              </a:stretch>
            </p:blipFill>
            <p:spPr bwMode="auto">
              <a:xfrm flipH="1">
                <a:off x="-44" y="1473"/>
                <a:ext cx="981" cy="1105"/>
              </a:xfrm>
              <a:prstGeom prst="rect">
                <a:avLst/>
              </a:prstGeom>
              <a:noFill/>
              <a:ln w="9525">
                <a:noFill/>
                <a:miter lim="800000"/>
                <a:headEnd/>
                <a:tailEnd/>
              </a:ln>
            </p:spPr>
          </p:pic>
          <p:sp>
            <p:nvSpPr>
              <p:cNvPr id="243761" name="Freeform 98"/>
              <p:cNvSpPr>
                <a:spLocks/>
              </p:cNvSpPr>
              <p:nvPr/>
            </p:nvSpPr>
            <p:spPr bwMode="auto">
              <a:xfrm flipH="1">
                <a:off x="374" y="1579"/>
                <a:ext cx="477" cy="506"/>
              </a:xfrm>
              <a:custGeom>
                <a:avLst/>
                <a:gdLst>
                  <a:gd name="T0" fmla="*/ 0 w 356"/>
                  <a:gd name="T1" fmla="*/ 0 h 368"/>
                  <a:gd name="T2" fmla="*/ 3117 w 356"/>
                  <a:gd name="T3" fmla="*/ 180 h 368"/>
                  <a:gd name="T4" fmla="*/ 3697 w 356"/>
                  <a:gd name="T5" fmla="*/ 3762 h 368"/>
                  <a:gd name="T6" fmla="*/ 815 w 356"/>
                  <a:gd name="T7" fmla="*/ 470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n-US"/>
              </a:p>
            </p:txBody>
          </p:sp>
        </p:gr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2"/>
          <p:cNvSpPr>
            <a:spLocks noGrp="1" noChangeArrowheads="1"/>
          </p:cNvSpPr>
          <p:nvPr>
            <p:ph type="title"/>
          </p:nvPr>
        </p:nvSpPr>
        <p:spPr>
          <a:xfrm>
            <a:off x="612775" y="228600"/>
            <a:ext cx="7772400" cy="1143000"/>
          </a:xfrm>
        </p:spPr>
        <p:txBody>
          <a:bodyPr/>
          <a:lstStyle/>
          <a:p>
            <a:r>
              <a:rPr lang="en-US" sz="4000" dirty="0" smtClean="0">
                <a:ea typeface="ＭＳ Ｐゴシック" pitchFamily="34" charset="-128"/>
              </a:rPr>
              <a:t>Socket programming </a:t>
            </a:r>
            <a:endParaRPr lang="en-US" dirty="0" smtClean="0">
              <a:ea typeface="ＭＳ Ｐゴシック" pitchFamily="34" charset="-128"/>
            </a:endParaRPr>
          </a:p>
        </p:txBody>
      </p:sp>
      <p:sp>
        <p:nvSpPr>
          <p:cNvPr id="244740" name="Rectangle 3"/>
          <p:cNvSpPr>
            <a:spLocks noGrp="1" noChangeArrowheads="1"/>
          </p:cNvSpPr>
          <p:nvPr>
            <p:ph type="body" idx="1"/>
          </p:nvPr>
        </p:nvSpPr>
        <p:spPr>
          <a:xfrm>
            <a:off x="492125" y="1395413"/>
            <a:ext cx="8021638" cy="1533525"/>
          </a:xfrm>
        </p:spPr>
        <p:txBody>
          <a:bodyPr/>
          <a:lstStyle/>
          <a:p>
            <a:pPr marL="342900" lvl="1" indent="-342900">
              <a:buSzPct val="65000"/>
              <a:buFont typeface="Wingdings" pitchFamily="2" charset="2"/>
              <a:buNone/>
            </a:pPr>
            <a:r>
              <a:rPr lang="en-US" sz="2800" i="1" dirty="0" smtClean="0">
                <a:solidFill>
                  <a:srgbClr val="22228B"/>
                </a:solidFill>
                <a:ea typeface="ＭＳ Ｐゴシック" pitchFamily="34" charset="-128"/>
              </a:rPr>
              <a:t>Two socket types for two transport services:</a:t>
            </a:r>
          </a:p>
          <a:p>
            <a:pPr marL="342900" lvl="1" indent="-342900">
              <a:buSzPct val="65000"/>
            </a:pPr>
            <a:r>
              <a:rPr lang="en-US" sz="2800" i="1" dirty="0" smtClean="0">
                <a:solidFill>
                  <a:srgbClr val="CC0000"/>
                </a:solidFill>
                <a:ea typeface="ＭＳ Ｐゴシック" pitchFamily="34" charset="-128"/>
              </a:rPr>
              <a:t>UDP:</a:t>
            </a:r>
            <a:r>
              <a:rPr lang="en-US" sz="2800" dirty="0" smtClean="0">
                <a:solidFill>
                  <a:srgbClr val="000000"/>
                </a:solidFill>
                <a:ea typeface="ＭＳ Ｐゴシック" pitchFamily="34" charset="-128"/>
              </a:rPr>
              <a:t> </a:t>
            </a:r>
            <a:r>
              <a:rPr lang="en-US" sz="2800" dirty="0" smtClean="0">
                <a:ea typeface="ＭＳ Ｐゴシック" pitchFamily="34" charset="-128"/>
              </a:rPr>
              <a:t>unreliable datagram</a:t>
            </a:r>
            <a:endParaRPr lang="en-US" i="1" dirty="0" smtClean="0">
              <a:solidFill>
                <a:srgbClr val="CC0000"/>
              </a:solidFill>
              <a:ea typeface="ＭＳ Ｐゴシック" pitchFamily="34" charset="-128"/>
            </a:endParaRPr>
          </a:p>
          <a:p>
            <a:pPr marL="342900" lvl="1" indent="-342900">
              <a:buSzPct val="65000"/>
            </a:pPr>
            <a:r>
              <a:rPr lang="en-US" sz="2800" i="1" dirty="0" smtClean="0">
                <a:solidFill>
                  <a:srgbClr val="CC0000"/>
                </a:solidFill>
                <a:ea typeface="ＭＳ Ｐゴシック" pitchFamily="34" charset="-128"/>
              </a:rPr>
              <a:t>TCP:</a:t>
            </a:r>
            <a:r>
              <a:rPr lang="en-US" sz="2800" dirty="0" smtClean="0">
                <a:ea typeface="ＭＳ Ｐゴシック" pitchFamily="34" charset="-128"/>
              </a:rPr>
              <a:t> reliable, byte stream-oriented </a:t>
            </a:r>
          </a:p>
          <a:p>
            <a:pPr>
              <a:buFont typeface="Wingdings" pitchFamily="2" charset="2"/>
              <a:buNone/>
            </a:pPr>
            <a:endParaRPr lang="en-US" dirty="0" smtClean="0">
              <a:ea typeface="ＭＳ Ｐゴシック" pitchFamily="34" charset="-128"/>
            </a:endParaRPr>
          </a:p>
        </p:txBody>
      </p:sp>
      <p:sp>
        <p:nvSpPr>
          <p:cNvPr id="61" name="Rectangle 3"/>
          <p:cNvSpPr txBox="1">
            <a:spLocks noChangeArrowheads="1"/>
          </p:cNvSpPr>
          <p:nvPr/>
        </p:nvSpPr>
        <p:spPr bwMode="auto">
          <a:xfrm>
            <a:off x="285750" y="2981325"/>
            <a:ext cx="8021638" cy="1533525"/>
          </a:xfrm>
          <a:prstGeom prst="rect">
            <a:avLst/>
          </a:prstGeom>
          <a:noFill/>
          <a:ln w="9525">
            <a:noFill/>
            <a:miter lim="800000"/>
            <a:headEnd/>
            <a:tailEnd/>
          </a:ln>
        </p:spPr>
        <p:txBody>
          <a:bodyPr/>
          <a:lstStyle/>
          <a:p>
            <a:pPr marL="342900" lvl="1" indent="-342900" algn="l">
              <a:lnSpc>
                <a:spcPct val="85000"/>
              </a:lnSpc>
              <a:buClr>
                <a:srgbClr val="000099"/>
              </a:buClr>
              <a:buSzPct val="65000"/>
              <a:buFont typeface="Wingdings" pitchFamily="2" charset="2"/>
              <a:buNone/>
              <a:defRPr/>
            </a:pPr>
            <a:r>
              <a:rPr lang="en-US" sz="2800" i="1" kern="0" dirty="0">
                <a:solidFill>
                  <a:schemeClr val="accent6">
                    <a:lumMod val="75000"/>
                  </a:schemeClr>
                </a:solidFill>
                <a:latin typeface="Gill Sans MT" pitchFamily="34" charset="0"/>
                <a:ea typeface="ＭＳ Ｐゴシック" charset="0"/>
              </a:rPr>
              <a:t>A</a:t>
            </a:r>
            <a:r>
              <a:rPr lang="en-US" sz="2800" i="1" kern="0" dirty="0" err="1">
                <a:solidFill>
                  <a:schemeClr val="accent6">
                    <a:lumMod val="75000"/>
                  </a:schemeClr>
                </a:solidFill>
                <a:latin typeface="Gill Sans MT" pitchFamily="34" charset="0"/>
                <a:ea typeface="ＭＳ Ｐゴシック" charset="0"/>
              </a:rPr>
              <a:t>pplication</a:t>
            </a:r>
            <a:r>
              <a:rPr lang="en-US" sz="2800" i="1" kern="0" dirty="0">
                <a:solidFill>
                  <a:schemeClr val="accent6">
                    <a:lumMod val="75000"/>
                  </a:schemeClr>
                </a:solidFill>
                <a:latin typeface="Gill Sans MT" pitchFamily="34" charset="0"/>
                <a:ea typeface="ＭＳ Ｐゴシック" charset="0"/>
              </a:rPr>
              <a:t> Example:</a:t>
            </a:r>
          </a:p>
          <a:p>
            <a:pPr marL="514350" indent="-514350" algn="l">
              <a:lnSpc>
                <a:spcPct val="85000"/>
              </a:lnSpc>
              <a:buClr>
                <a:srgbClr val="000099"/>
              </a:buClr>
              <a:buSzPct val="65000"/>
              <a:buFont typeface="+mj-lt"/>
              <a:buAutoNum type="arabicPeriod"/>
              <a:defRPr/>
            </a:pPr>
            <a:r>
              <a:rPr lang="en-US" sz="2800" kern="0" dirty="0">
                <a:latin typeface="Gill Sans MT" pitchFamily="34" charset="0"/>
                <a:cs typeface="ＭＳ Ｐゴシック" charset="0"/>
              </a:rPr>
              <a:t>Client reads a line of characters (data) from its keyboard and sends the data to the server.</a:t>
            </a:r>
          </a:p>
          <a:p>
            <a:pPr marL="514350" indent="-514350" algn="l">
              <a:lnSpc>
                <a:spcPct val="85000"/>
              </a:lnSpc>
              <a:buClr>
                <a:srgbClr val="000099"/>
              </a:buClr>
              <a:buSzPct val="65000"/>
              <a:buFont typeface="+mj-lt"/>
              <a:buAutoNum type="arabicPeriod"/>
              <a:defRPr/>
            </a:pPr>
            <a:r>
              <a:rPr lang="en-US" sz="2800" kern="0" dirty="0">
                <a:latin typeface="Gill Sans MT" pitchFamily="34" charset="0"/>
                <a:cs typeface="ＭＳ Ｐゴシック" charset="0"/>
              </a:rPr>
              <a:t>The server receives the data and converts characters to uppercase.</a:t>
            </a:r>
          </a:p>
          <a:p>
            <a:pPr marL="514350" indent="-514350" algn="l">
              <a:lnSpc>
                <a:spcPct val="85000"/>
              </a:lnSpc>
              <a:buClr>
                <a:srgbClr val="000099"/>
              </a:buClr>
              <a:buSzPct val="65000"/>
              <a:buFont typeface="+mj-lt"/>
              <a:buAutoNum type="arabicPeriod"/>
              <a:defRPr/>
            </a:pPr>
            <a:r>
              <a:rPr lang="en-US" sz="2800" kern="0" dirty="0">
                <a:latin typeface="Gill Sans MT" pitchFamily="34" charset="0"/>
                <a:cs typeface="ＭＳ Ｐゴシック" charset="0"/>
              </a:rPr>
              <a:t>The server sends the modified data to the client.</a:t>
            </a:r>
          </a:p>
          <a:p>
            <a:pPr marL="514350" indent="-514350" algn="l">
              <a:lnSpc>
                <a:spcPct val="85000"/>
              </a:lnSpc>
              <a:buClr>
                <a:srgbClr val="000099"/>
              </a:buClr>
              <a:buSzPct val="65000"/>
              <a:buFont typeface="+mj-lt"/>
              <a:buAutoNum type="arabicPeriod"/>
              <a:defRPr/>
            </a:pPr>
            <a:r>
              <a:rPr lang="en-US" sz="2800" kern="0" dirty="0">
                <a:latin typeface="Gill Sans MT" pitchFamily="34" charset="0"/>
                <a:cs typeface="ＭＳ Ｐゴシック" charset="0"/>
              </a:rPr>
              <a:t>The client receives the modified data and displays the line on its screen.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2"/>
          <p:cNvSpPr>
            <a:spLocks noGrp="1" noChangeArrowheads="1"/>
          </p:cNvSpPr>
          <p:nvPr>
            <p:ph type="title"/>
          </p:nvPr>
        </p:nvSpPr>
        <p:spPr>
          <a:xfrm>
            <a:off x="533400" y="304800"/>
            <a:ext cx="7772400" cy="1143000"/>
          </a:xfrm>
        </p:spPr>
        <p:txBody>
          <a:bodyPr/>
          <a:lstStyle/>
          <a:p>
            <a:r>
              <a:rPr lang="en-US" sz="4000" dirty="0" smtClean="0">
                <a:ea typeface="ＭＳ Ｐゴシック" pitchFamily="34" charset="-128"/>
              </a:rPr>
              <a:t>Socket programming </a:t>
            </a:r>
            <a:r>
              <a:rPr lang="en-US" sz="4000" i="1" dirty="0" smtClean="0">
                <a:solidFill>
                  <a:srgbClr val="CC0000"/>
                </a:solidFill>
                <a:ea typeface="ＭＳ Ｐゴシック" pitchFamily="34" charset="-128"/>
              </a:rPr>
              <a:t>with UDP</a:t>
            </a:r>
            <a:endParaRPr lang="en-US" dirty="0" smtClean="0">
              <a:solidFill>
                <a:srgbClr val="CC0000"/>
              </a:solidFill>
              <a:ea typeface="ＭＳ Ｐゴシック" pitchFamily="34" charset="-128"/>
            </a:endParaRPr>
          </a:p>
        </p:txBody>
      </p:sp>
      <p:sp>
        <p:nvSpPr>
          <p:cNvPr id="245765" name="Rectangle 3"/>
          <p:cNvSpPr>
            <a:spLocks noGrp="1" noChangeArrowheads="1"/>
          </p:cNvSpPr>
          <p:nvPr>
            <p:ph type="body" sz="half" idx="1"/>
          </p:nvPr>
        </p:nvSpPr>
        <p:spPr>
          <a:xfrm>
            <a:off x="457200" y="1219200"/>
            <a:ext cx="7265987" cy="4648200"/>
          </a:xfrm>
        </p:spPr>
        <p:txBody>
          <a:bodyPr/>
          <a:lstStyle/>
          <a:p>
            <a:pPr>
              <a:buFont typeface="Wingdings" pitchFamily="2" charset="2"/>
              <a:buNone/>
            </a:pPr>
            <a:r>
              <a:rPr lang="en-US" dirty="0" smtClean="0">
                <a:solidFill>
                  <a:srgbClr val="CC0000"/>
                </a:solidFill>
                <a:ea typeface="ＭＳ Ｐゴシック" pitchFamily="34" charset="-128"/>
              </a:rPr>
              <a:t>UDP: no </a:t>
            </a:r>
            <a:r>
              <a:rPr lang="ja-JP" altLang="en-US" smtClean="0">
                <a:solidFill>
                  <a:srgbClr val="CC0000"/>
                </a:solidFill>
                <a:ea typeface="ＭＳ Ｐゴシック" pitchFamily="34" charset="-128"/>
              </a:rPr>
              <a:t>“</a:t>
            </a:r>
            <a:r>
              <a:rPr lang="en-US" altLang="ja-JP" dirty="0" smtClean="0">
                <a:solidFill>
                  <a:srgbClr val="CC0000"/>
                </a:solidFill>
                <a:ea typeface="ＭＳ Ｐゴシック" pitchFamily="34" charset="-128"/>
              </a:rPr>
              <a:t>connection</a:t>
            </a:r>
            <a:r>
              <a:rPr lang="ja-JP" altLang="en-US" smtClean="0">
                <a:solidFill>
                  <a:srgbClr val="CC0000"/>
                </a:solidFill>
                <a:ea typeface="ＭＳ Ｐゴシック" pitchFamily="34" charset="-128"/>
              </a:rPr>
              <a:t>”</a:t>
            </a:r>
            <a:r>
              <a:rPr lang="en-US" altLang="ja-JP" dirty="0" smtClean="0">
                <a:solidFill>
                  <a:srgbClr val="CC0000"/>
                </a:solidFill>
                <a:ea typeface="ＭＳ Ｐゴシック" pitchFamily="34" charset="-128"/>
              </a:rPr>
              <a:t> between client &amp; server</a:t>
            </a:r>
          </a:p>
          <a:p>
            <a:r>
              <a:rPr lang="en-US" sz="2400" dirty="0" smtClean="0">
                <a:ea typeface="ＭＳ Ｐゴシック" pitchFamily="34" charset="-128"/>
              </a:rPr>
              <a:t>no handshaking before sending data</a:t>
            </a:r>
          </a:p>
          <a:p>
            <a:r>
              <a:rPr lang="en-US" sz="2400" dirty="0" smtClean="0">
                <a:ea typeface="ＭＳ Ｐゴシック" pitchFamily="34" charset="-128"/>
              </a:rPr>
              <a:t>sender explicitly attaches IP destination address and port # to each packet</a:t>
            </a:r>
          </a:p>
          <a:p>
            <a:r>
              <a:rPr lang="en-US" sz="2400" dirty="0" err="1" smtClean="0">
                <a:ea typeface="ＭＳ Ｐゴシック" pitchFamily="34" charset="-128"/>
              </a:rPr>
              <a:t>rcvr</a:t>
            </a:r>
            <a:r>
              <a:rPr lang="en-US" sz="2400" dirty="0" smtClean="0">
                <a:ea typeface="ＭＳ Ｐゴシック" pitchFamily="34" charset="-128"/>
              </a:rPr>
              <a:t> extracts sender IP address and port# from received packet</a:t>
            </a:r>
          </a:p>
          <a:p>
            <a:pPr>
              <a:spcBef>
                <a:spcPct val="50000"/>
              </a:spcBef>
              <a:buFont typeface="Wingdings" pitchFamily="2" charset="2"/>
              <a:buNone/>
            </a:pPr>
            <a:r>
              <a:rPr lang="en-US" dirty="0" smtClean="0">
                <a:solidFill>
                  <a:srgbClr val="CC0000"/>
                </a:solidFill>
                <a:ea typeface="ＭＳ Ｐゴシック" pitchFamily="34" charset="-128"/>
              </a:rPr>
              <a:t>UDP: transmitted data may be lost or received out-of-order</a:t>
            </a:r>
          </a:p>
          <a:p>
            <a:pPr>
              <a:spcBef>
                <a:spcPct val="50000"/>
              </a:spcBef>
              <a:buFont typeface="Wingdings" pitchFamily="2" charset="2"/>
              <a:buNone/>
            </a:pPr>
            <a:r>
              <a:rPr lang="en-US" dirty="0" smtClean="0">
                <a:solidFill>
                  <a:srgbClr val="CC0000"/>
                </a:solidFill>
                <a:ea typeface="ＭＳ Ｐゴシック" pitchFamily="34" charset="-128"/>
              </a:rPr>
              <a:t>Application viewpoint:</a:t>
            </a:r>
          </a:p>
          <a:p>
            <a:pPr>
              <a:lnSpc>
                <a:spcPts val="2800"/>
              </a:lnSpc>
              <a:spcBef>
                <a:spcPct val="0"/>
              </a:spcBef>
              <a:buClrTx/>
              <a:buSzTx/>
            </a:pPr>
            <a:r>
              <a:rPr lang="en-US" sz="2400" dirty="0" smtClean="0">
                <a:ea typeface="ＭＳ Ｐゴシック" pitchFamily="34" charset="-128"/>
              </a:rPr>
              <a:t>UDP provides </a:t>
            </a:r>
            <a:r>
              <a:rPr lang="en-US" sz="2400" i="1" dirty="0" smtClean="0">
                <a:ea typeface="ＭＳ Ｐゴシック" pitchFamily="34" charset="-128"/>
              </a:rPr>
              <a:t>unreliable</a:t>
            </a:r>
            <a:r>
              <a:rPr lang="en-US" sz="2400" dirty="0" smtClean="0">
                <a:ea typeface="ＭＳ Ｐゴシック" pitchFamily="34" charset="-128"/>
              </a:rPr>
              <a:t> transfer  of groups of bytes (</a:t>
            </a:r>
            <a:r>
              <a:rPr lang="ja-JP" altLang="en-US" sz="2400" smtClean="0">
                <a:ea typeface="ＭＳ Ｐゴシック" pitchFamily="34" charset="-128"/>
              </a:rPr>
              <a:t>“</a:t>
            </a:r>
            <a:r>
              <a:rPr lang="en-US" altLang="ja-JP" sz="2400" dirty="0" smtClean="0">
                <a:ea typeface="ＭＳ Ｐゴシック" pitchFamily="34" charset="-128"/>
              </a:rPr>
              <a:t>datagrams</a:t>
            </a:r>
            <a:r>
              <a:rPr lang="ja-JP" altLang="en-US" sz="2400" smtClean="0">
                <a:ea typeface="ＭＳ Ｐゴシック" pitchFamily="34" charset="-128"/>
              </a:rPr>
              <a:t>”</a:t>
            </a:r>
            <a:r>
              <a:rPr lang="en-US" altLang="ja-JP" sz="2400" dirty="0" smtClean="0">
                <a:ea typeface="ＭＳ Ｐゴシック" pitchFamily="34" charset="-128"/>
              </a:rPr>
              <a:t>)  between client and server</a:t>
            </a: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a:p>
            <a:pPr>
              <a:spcBef>
                <a:spcPct val="50000"/>
              </a:spcBef>
              <a:buFont typeface="Wingdings" pitchFamily="2" charset="2"/>
              <a:buNone/>
            </a:pPr>
            <a:endParaRPr lang="en-US" dirty="0" smtClean="0">
              <a:solidFill>
                <a:srgbClr val="CC0000"/>
              </a:solidFill>
              <a:ea typeface="ＭＳ Ｐゴシック" pitchFamily="34" charset="-128"/>
            </a:endParaRPr>
          </a:p>
        </p:txBody>
      </p:sp>
      <p:sp>
        <p:nvSpPr>
          <p:cNvPr id="245766" name="Rectangle 7"/>
          <p:cNvSpPr>
            <a:spLocks noChangeArrowheads="1"/>
          </p:cNvSpPr>
          <p:nvPr/>
        </p:nvSpPr>
        <p:spPr bwMode="auto">
          <a:xfrm>
            <a:off x="4995863" y="3198813"/>
            <a:ext cx="184150" cy="457200"/>
          </a:xfrm>
          <a:prstGeom prst="rect">
            <a:avLst/>
          </a:prstGeom>
          <a:solidFill>
            <a:schemeClr val="bg1"/>
          </a:solidFill>
          <a:ln w="9525">
            <a:noFill/>
            <a:miter lim="800000"/>
            <a:headEnd/>
            <a:tailEnd/>
          </a:ln>
        </p:spPr>
        <p:txBody>
          <a:bodyPr wrap="none" anchor="ctr">
            <a:spAutoFit/>
          </a:bodyPr>
          <a:lstStyle/>
          <a:p>
            <a:pPr>
              <a:buClr>
                <a:srgbClr val="3333CC"/>
              </a:buClr>
            </a:pPr>
            <a:endParaRPr lang="en-US" sz="2400">
              <a:solidFill>
                <a:srgbClr val="000000"/>
              </a:solidFill>
              <a:latin typeface="Comic Sans MS"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ChangeArrowheads="1"/>
          </p:cNvSpPr>
          <p:nvPr>
            <p:ph type="title"/>
          </p:nvPr>
        </p:nvSpPr>
        <p:spPr>
          <a:xfrm>
            <a:off x="488950" y="228600"/>
            <a:ext cx="7772400" cy="1143000"/>
          </a:xfrm>
        </p:spPr>
        <p:txBody>
          <a:bodyPr/>
          <a:lstStyle/>
          <a:p>
            <a:r>
              <a:rPr lang="en-US" sz="3600" dirty="0" smtClean="0">
                <a:ea typeface="ＭＳ Ｐゴシック" pitchFamily="34" charset="-128"/>
              </a:rPr>
              <a:t>Client/server socket interaction: UDP</a:t>
            </a:r>
            <a:endParaRPr lang="en-US" dirty="0" smtClean="0">
              <a:ea typeface="ＭＳ Ｐゴシック" pitchFamily="34" charset="-128"/>
            </a:endParaRPr>
          </a:p>
        </p:txBody>
      </p:sp>
      <p:grpSp>
        <p:nvGrpSpPr>
          <p:cNvPr id="2" name="Group 4"/>
          <p:cNvGrpSpPr>
            <a:grpSpLocks/>
          </p:cNvGrpSpPr>
          <p:nvPr/>
        </p:nvGrpSpPr>
        <p:grpSpPr bwMode="auto">
          <a:xfrm>
            <a:off x="5510213" y="4038601"/>
            <a:ext cx="2211387" cy="2154238"/>
            <a:chOff x="3485" y="2523"/>
            <a:chExt cx="1393" cy="1357"/>
          </a:xfrm>
        </p:grpSpPr>
        <p:grpSp>
          <p:nvGrpSpPr>
            <p:cNvPr id="3" name="Group 5"/>
            <p:cNvGrpSpPr>
              <a:grpSpLocks/>
            </p:cNvGrpSpPr>
            <p:nvPr/>
          </p:nvGrpSpPr>
          <p:grpSpPr bwMode="auto">
            <a:xfrm>
              <a:off x="3485" y="2964"/>
              <a:ext cx="1393" cy="916"/>
              <a:chOff x="3485" y="2964"/>
              <a:chExt cx="1393" cy="916"/>
            </a:xfrm>
          </p:grpSpPr>
          <p:sp>
            <p:nvSpPr>
              <p:cNvPr id="246812" name="Text Box 6"/>
              <p:cNvSpPr txBox="1">
                <a:spLocks noChangeArrowheads="1"/>
              </p:cNvSpPr>
              <p:nvPr/>
            </p:nvSpPr>
            <p:spPr bwMode="auto">
              <a:xfrm>
                <a:off x="3509" y="3473"/>
                <a:ext cx="900" cy="407"/>
              </a:xfrm>
              <a:prstGeom prst="rect">
                <a:avLst/>
              </a:prstGeom>
              <a:noFill/>
              <a:ln w="9525">
                <a:noFill/>
                <a:miter lim="800000"/>
                <a:headEnd/>
                <a:tailEnd/>
              </a:ln>
            </p:spPr>
            <p:txBody>
              <a:bodyPr wrap="none" anchor="ctr">
                <a:spAutoFit/>
              </a:bodyPr>
              <a:lstStyle/>
              <a:p>
                <a:pPr>
                  <a:spcBef>
                    <a:spcPct val="0"/>
                  </a:spcBef>
                  <a:buClrTx/>
                  <a:buSzTx/>
                  <a:buFontTx/>
                  <a:buNone/>
                </a:pPr>
                <a:r>
                  <a:rPr lang="en-US" sz="1800">
                    <a:solidFill>
                      <a:srgbClr val="000000"/>
                    </a:solidFill>
                  </a:rPr>
                  <a:t>close</a:t>
                </a:r>
              </a:p>
              <a:p>
                <a:pPr>
                  <a:spcBef>
                    <a:spcPct val="0"/>
                  </a:spcBef>
                  <a:buClrTx/>
                  <a:buSzTx/>
                  <a:buFontTx/>
                  <a:buNone/>
                </a:pPr>
                <a:r>
                  <a:rPr lang="en-US" sz="1800">
                    <a:solidFill>
                      <a:srgbClr val="CC0000"/>
                    </a:solidFill>
                  </a:rPr>
                  <a:t>clientSocke</a:t>
                </a:r>
                <a:r>
                  <a:rPr lang="en-US" sz="1800">
                    <a:solidFill>
                      <a:srgbClr val="FF0000"/>
                    </a:solidFill>
                  </a:rPr>
                  <a:t>t</a:t>
                </a:r>
                <a:endParaRPr lang="en-US" sz="1800">
                  <a:solidFill>
                    <a:srgbClr val="000000"/>
                  </a:solidFill>
                  <a:latin typeface="Times New Roman" pitchFamily="18" charset="0"/>
                </a:endParaRPr>
              </a:p>
            </p:txBody>
          </p:sp>
          <p:sp>
            <p:nvSpPr>
              <p:cNvPr id="246813" name="Line 7"/>
              <p:cNvSpPr>
                <a:spLocks noChangeShapeType="1"/>
              </p:cNvSpPr>
              <p:nvPr/>
            </p:nvSpPr>
            <p:spPr bwMode="auto">
              <a:xfrm>
                <a:off x="3936" y="3318"/>
                <a:ext cx="0" cy="204"/>
              </a:xfrm>
              <a:prstGeom prst="line">
                <a:avLst/>
              </a:prstGeom>
              <a:noFill/>
              <a:ln w="28575">
                <a:solidFill>
                  <a:srgbClr val="000099"/>
                </a:solidFill>
                <a:round/>
                <a:headEnd/>
                <a:tailEnd type="triangle" w="med" len="med"/>
              </a:ln>
            </p:spPr>
            <p:txBody>
              <a:bodyPr anchor="ctr">
                <a:spAutoFit/>
              </a:bodyPr>
              <a:lstStyle/>
              <a:p>
                <a:endParaRPr lang="en-US"/>
              </a:p>
            </p:txBody>
          </p:sp>
          <p:sp>
            <p:nvSpPr>
              <p:cNvPr id="246814" name="Text Box 8"/>
              <p:cNvSpPr txBox="1">
                <a:spLocks noChangeArrowheads="1"/>
              </p:cNvSpPr>
              <p:nvPr/>
            </p:nvSpPr>
            <p:spPr bwMode="auto">
              <a:xfrm>
                <a:off x="3485" y="2964"/>
                <a:ext cx="1393" cy="407"/>
              </a:xfrm>
              <a:prstGeom prst="rect">
                <a:avLst/>
              </a:prstGeom>
              <a:noFill/>
              <a:ln w="9525">
                <a:noFill/>
                <a:miter lim="800000"/>
                <a:headEnd/>
                <a:tailEnd/>
              </a:ln>
            </p:spPr>
            <p:txBody>
              <a:bodyPr wrap="none" anchor="ctr">
                <a:spAutoFit/>
              </a:bodyPr>
              <a:lstStyle/>
              <a:p>
                <a:pPr>
                  <a:spcBef>
                    <a:spcPct val="0"/>
                  </a:spcBef>
                  <a:buClrTx/>
                  <a:buSzTx/>
                  <a:buFontTx/>
                  <a:buNone/>
                </a:pPr>
                <a:r>
                  <a:rPr lang="en-US" sz="1800">
                    <a:solidFill>
                      <a:srgbClr val="000000"/>
                    </a:solidFill>
                  </a:rPr>
                  <a:t>read datagram from</a:t>
                </a:r>
              </a:p>
              <a:p>
                <a:pPr>
                  <a:spcBef>
                    <a:spcPct val="0"/>
                  </a:spcBef>
                  <a:buClrTx/>
                  <a:buSzTx/>
                  <a:buFontTx/>
                  <a:buNone/>
                </a:pPr>
                <a:r>
                  <a:rPr lang="en-US" sz="1800">
                    <a:solidFill>
                      <a:srgbClr val="CC0000"/>
                    </a:solidFill>
                  </a:rPr>
                  <a:t>clientSocket</a:t>
                </a:r>
                <a:endParaRPr lang="en-US" sz="1800">
                  <a:solidFill>
                    <a:srgbClr val="CC0000"/>
                  </a:solidFill>
                  <a:latin typeface="Times New Roman" pitchFamily="18" charset="0"/>
                </a:endParaRPr>
              </a:p>
            </p:txBody>
          </p:sp>
        </p:grpSp>
        <p:sp>
          <p:nvSpPr>
            <p:cNvPr id="246811" name="Line 9"/>
            <p:cNvSpPr>
              <a:spLocks noChangeShapeType="1"/>
            </p:cNvSpPr>
            <p:nvPr/>
          </p:nvSpPr>
          <p:spPr bwMode="auto">
            <a:xfrm>
              <a:off x="3902" y="2523"/>
              <a:ext cx="0" cy="432"/>
            </a:xfrm>
            <a:prstGeom prst="line">
              <a:avLst/>
            </a:prstGeom>
            <a:noFill/>
            <a:ln w="28575">
              <a:solidFill>
                <a:srgbClr val="000099"/>
              </a:solidFill>
              <a:round/>
              <a:headEnd/>
              <a:tailEnd type="triangle" w="med" len="med"/>
            </a:ln>
          </p:spPr>
          <p:txBody>
            <a:bodyPr wrap="square" anchor="ctr">
              <a:spAutoFit/>
            </a:bodyPr>
            <a:lstStyle/>
            <a:p>
              <a:endParaRPr lang="en-US"/>
            </a:p>
          </p:txBody>
        </p:sp>
      </p:grpSp>
      <p:grpSp>
        <p:nvGrpSpPr>
          <p:cNvPr id="4" name="Group 10"/>
          <p:cNvGrpSpPr>
            <a:grpSpLocks/>
          </p:cNvGrpSpPr>
          <p:nvPr/>
        </p:nvGrpSpPr>
        <p:grpSpPr bwMode="auto">
          <a:xfrm>
            <a:off x="3657600" y="1333500"/>
            <a:ext cx="5546725" cy="2690813"/>
            <a:chOff x="2304" y="840"/>
            <a:chExt cx="3494" cy="1695"/>
          </a:xfrm>
        </p:grpSpPr>
        <p:grpSp>
          <p:nvGrpSpPr>
            <p:cNvPr id="5" name="Group 11"/>
            <p:cNvGrpSpPr>
              <a:grpSpLocks/>
            </p:cNvGrpSpPr>
            <p:nvPr/>
          </p:nvGrpSpPr>
          <p:grpSpPr bwMode="auto">
            <a:xfrm>
              <a:off x="3397" y="1240"/>
              <a:ext cx="2290" cy="612"/>
              <a:chOff x="3241" y="1750"/>
              <a:chExt cx="2290" cy="612"/>
            </a:xfrm>
          </p:grpSpPr>
          <p:sp>
            <p:nvSpPr>
              <p:cNvPr id="246808" name="Text Box 12"/>
              <p:cNvSpPr txBox="1">
                <a:spLocks noChangeArrowheads="1"/>
              </p:cNvSpPr>
              <p:nvPr/>
            </p:nvSpPr>
            <p:spPr bwMode="auto">
              <a:xfrm>
                <a:off x="3241" y="1750"/>
                <a:ext cx="1021" cy="465"/>
              </a:xfrm>
              <a:prstGeom prst="rect">
                <a:avLst/>
              </a:prstGeom>
              <a:noFill/>
              <a:ln w="9525">
                <a:noFill/>
                <a:miter lim="800000"/>
                <a:headEnd/>
                <a:tailEnd/>
              </a:ln>
            </p:spPr>
            <p:txBody>
              <a:bodyPr wrap="none" anchor="ctr">
                <a:spAutoFit/>
              </a:bodyPr>
              <a:lstStyle/>
              <a:p>
                <a:pPr>
                  <a:spcBef>
                    <a:spcPct val="0"/>
                  </a:spcBef>
                  <a:buClrTx/>
                  <a:buSzTx/>
                  <a:buFontTx/>
                  <a:buNone/>
                </a:pPr>
                <a:r>
                  <a:rPr lang="en-US" sz="1800">
                    <a:solidFill>
                      <a:srgbClr val="000000"/>
                    </a:solidFill>
                  </a:rPr>
                  <a:t>create socket:</a:t>
                </a:r>
              </a:p>
              <a:p>
                <a:pPr>
                  <a:spcBef>
                    <a:spcPct val="0"/>
                  </a:spcBef>
                  <a:buClrTx/>
                  <a:buSzTx/>
                  <a:buFontTx/>
                  <a:buNone/>
                </a:pPr>
                <a:endParaRPr lang="en-US" sz="2400">
                  <a:solidFill>
                    <a:srgbClr val="000000"/>
                  </a:solidFill>
                  <a:latin typeface="Times New Roman" pitchFamily="18" charset="0"/>
                </a:endParaRPr>
              </a:p>
            </p:txBody>
          </p:sp>
          <p:sp>
            <p:nvSpPr>
              <p:cNvPr id="246809" name="Text Box 13"/>
              <p:cNvSpPr txBox="1">
                <a:spLocks noChangeArrowheads="1"/>
              </p:cNvSpPr>
              <p:nvPr/>
            </p:nvSpPr>
            <p:spPr bwMode="auto">
              <a:xfrm>
                <a:off x="3241" y="1944"/>
                <a:ext cx="2290" cy="418"/>
              </a:xfrm>
              <a:prstGeom prst="rect">
                <a:avLst/>
              </a:prstGeom>
              <a:noFill/>
              <a:ln w="9525">
                <a:noFill/>
                <a:miter lim="800000"/>
                <a:headEnd/>
                <a:tailEnd/>
              </a:ln>
            </p:spPr>
            <p:txBody>
              <a:bodyPr wrap="none" anchor="ctr">
                <a:spAutoFit/>
              </a:bodyPr>
              <a:lstStyle/>
              <a:p>
                <a:pPr>
                  <a:lnSpc>
                    <a:spcPts val="2000"/>
                  </a:lnSpc>
                </a:pPr>
                <a:r>
                  <a:rPr lang="en-US" sz="1800" dirty="0" err="1">
                    <a:solidFill>
                      <a:srgbClr val="CC0000"/>
                    </a:solidFill>
                  </a:rPr>
                  <a:t>clientSocket</a:t>
                </a:r>
                <a:r>
                  <a:rPr lang="en-US" sz="1800" dirty="0">
                    <a:solidFill>
                      <a:srgbClr val="CC0000"/>
                    </a:solidFill>
                  </a:rPr>
                  <a:t> =</a:t>
                </a:r>
              </a:p>
              <a:p>
                <a:pPr>
                  <a:lnSpc>
                    <a:spcPts val="2000"/>
                  </a:lnSpc>
                </a:pPr>
                <a:r>
                  <a:rPr lang="en-US" sz="1800" dirty="0">
                    <a:solidFill>
                      <a:srgbClr val="CC0000"/>
                    </a:solidFill>
                  </a:rPr>
                  <a:t>socket(AF_INET,SOCK_DGRAM)</a:t>
                </a:r>
                <a:endParaRPr lang="en-US" sz="1800" dirty="0">
                  <a:solidFill>
                    <a:srgbClr val="CC0000"/>
                  </a:solidFill>
                  <a:latin typeface="Times New Roman" pitchFamily="18" charset="0"/>
                </a:endParaRPr>
              </a:p>
            </p:txBody>
          </p:sp>
        </p:grpSp>
        <p:sp>
          <p:nvSpPr>
            <p:cNvPr id="246804" name="Text Box 14"/>
            <p:cNvSpPr txBox="1">
              <a:spLocks noChangeArrowheads="1"/>
            </p:cNvSpPr>
            <p:nvPr/>
          </p:nvSpPr>
          <p:spPr bwMode="auto">
            <a:xfrm>
              <a:off x="3570" y="840"/>
              <a:ext cx="116" cy="288"/>
            </a:xfrm>
            <a:prstGeom prst="rect">
              <a:avLst/>
            </a:prstGeom>
            <a:noFill/>
            <a:ln w="9525">
              <a:noFill/>
              <a:miter lim="800000"/>
              <a:headEnd/>
              <a:tailEnd/>
            </a:ln>
          </p:spPr>
          <p:txBody>
            <a:bodyPr wrap="none" anchor="ctr">
              <a:spAutoFit/>
            </a:bodyPr>
            <a:lstStyle/>
            <a:p>
              <a:pPr algn="ctr">
                <a:spcBef>
                  <a:spcPct val="50000"/>
                </a:spcBef>
                <a:buClrTx/>
                <a:buSzTx/>
                <a:buFontTx/>
                <a:buNone/>
              </a:pPr>
              <a:endParaRPr lang="en-US" sz="2400">
                <a:solidFill>
                  <a:srgbClr val="000000"/>
                </a:solidFill>
                <a:latin typeface="Times New Roman" pitchFamily="18" charset="0"/>
              </a:endParaRPr>
            </a:p>
          </p:txBody>
        </p:sp>
        <p:sp>
          <p:nvSpPr>
            <p:cNvPr id="246805" name="Text Box 15"/>
            <p:cNvSpPr txBox="1">
              <a:spLocks noChangeArrowheads="1"/>
            </p:cNvSpPr>
            <p:nvPr/>
          </p:nvSpPr>
          <p:spPr bwMode="auto">
            <a:xfrm>
              <a:off x="3389" y="1953"/>
              <a:ext cx="2409" cy="582"/>
            </a:xfrm>
            <a:prstGeom prst="rect">
              <a:avLst/>
            </a:prstGeom>
            <a:noFill/>
            <a:ln w="9525">
              <a:noFill/>
              <a:miter lim="800000"/>
              <a:headEnd/>
              <a:tailEnd/>
            </a:ln>
          </p:spPr>
          <p:txBody>
            <a:bodyPr wrap="none" anchor="ctr">
              <a:spAutoFit/>
            </a:bodyPr>
            <a:lstStyle/>
            <a:p>
              <a:pPr>
                <a:spcBef>
                  <a:spcPct val="0"/>
                </a:spcBef>
                <a:buClrTx/>
                <a:buSzTx/>
                <a:buFontTx/>
                <a:buNone/>
              </a:pPr>
              <a:r>
                <a:rPr lang="en-US" sz="1800">
                  <a:solidFill>
                    <a:srgbClr val="000000"/>
                  </a:solidFill>
                </a:rPr>
                <a:t>Create datagram with server IP and</a:t>
              </a:r>
            </a:p>
            <a:p>
              <a:pPr>
                <a:spcBef>
                  <a:spcPct val="0"/>
                </a:spcBef>
                <a:buClrTx/>
                <a:buSzTx/>
                <a:buFontTx/>
                <a:buNone/>
              </a:pPr>
              <a:r>
                <a:rPr lang="en-US" sz="1800">
                  <a:solidFill>
                    <a:srgbClr val="000000"/>
                  </a:solidFill>
                </a:rPr>
                <a:t>port=x; send datagram via</a:t>
              </a:r>
              <a:r>
                <a:rPr lang="en-US" sz="1800">
                  <a:solidFill>
                    <a:srgbClr val="CC0000"/>
                  </a:solidFill>
                </a:rPr>
                <a:t/>
              </a:r>
              <a:br>
                <a:rPr lang="en-US" sz="1800">
                  <a:solidFill>
                    <a:srgbClr val="CC0000"/>
                  </a:solidFill>
                </a:rPr>
              </a:br>
              <a:r>
                <a:rPr lang="en-US" sz="1800">
                  <a:solidFill>
                    <a:srgbClr val="CC0000"/>
                  </a:solidFill>
                </a:rPr>
                <a:t>clientSocket</a:t>
              </a:r>
              <a:endParaRPr lang="en-US" sz="1800">
                <a:solidFill>
                  <a:srgbClr val="CC0000"/>
                </a:solidFill>
                <a:latin typeface="Times New Roman" pitchFamily="18" charset="0"/>
              </a:endParaRPr>
            </a:p>
          </p:txBody>
        </p:sp>
        <p:sp>
          <p:nvSpPr>
            <p:cNvPr id="246806" name="Line 16"/>
            <p:cNvSpPr>
              <a:spLocks noChangeShapeType="1"/>
            </p:cNvSpPr>
            <p:nvPr/>
          </p:nvSpPr>
          <p:spPr bwMode="auto">
            <a:xfrm>
              <a:off x="3828" y="1830"/>
              <a:ext cx="0" cy="204"/>
            </a:xfrm>
            <a:prstGeom prst="line">
              <a:avLst/>
            </a:prstGeom>
            <a:noFill/>
            <a:ln w="28575">
              <a:solidFill>
                <a:srgbClr val="000099"/>
              </a:solidFill>
              <a:round/>
              <a:headEnd/>
              <a:tailEnd type="triangle" w="med" len="med"/>
            </a:ln>
          </p:spPr>
          <p:txBody>
            <a:bodyPr anchor="ctr">
              <a:spAutoFit/>
            </a:bodyPr>
            <a:lstStyle/>
            <a:p>
              <a:endParaRPr lang="en-US"/>
            </a:p>
          </p:txBody>
        </p:sp>
        <p:sp>
          <p:nvSpPr>
            <p:cNvPr id="246807" name="Line 17"/>
            <p:cNvSpPr>
              <a:spLocks noChangeShapeType="1"/>
            </p:cNvSpPr>
            <p:nvPr/>
          </p:nvSpPr>
          <p:spPr bwMode="auto">
            <a:xfrm flipH="1">
              <a:off x="2304" y="2208"/>
              <a:ext cx="1104" cy="192"/>
            </a:xfrm>
            <a:prstGeom prst="line">
              <a:avLst/>
            </a:prstGeom>
            <a:noFill/>
            <a:ln w="28575">
              <a:solidFill>
                <a:srgbClr val="CC0000"/>
              </a:solidFill>
              <a:round/>
              <a:headEnd/>
              <a:tailEnd type="triangle" w="med" len="med"/>
            </a:ln>
          </p:spPr>
          <p:txBody>
            <a:bodyPr wrap="square" anchor="ctr">
              <a:spAutoFit/>
            </a:bodyPr>
            <a:lstStyle/>
            <a:p>
              <a:endParaRPr lang="en-US"/>
            </a:p>
          </p:txBody>
        </p:sp>
      </p:grpSp>
      <p:sp>
        <p:nvSpPr>
          <p:cNvPr id="246788" name="Text Box 18"/>
          <p:cNvSpPr txBox="1">
            <a:spLocks noChangeArrowheads="1"/>
          </p:cNvSpPr>
          <p:nvPr/>
        </p:nvSpPr>
        <p:spPr bwMode="auto">
          <a:xfrm>
            <a:off x="820738" y="2187575"/>
            <a:ext cx="2462212" cy="369888"/>
          </a:xfrm>
          <a:prstGeom prst="rect">
            <a:avLst/>
          </a:prstGeom>
          <a:noFill/>
          <a:ln w="9525">
            <a:noFill/>
            <a:miter lim="800000"/>
            <a:headEnd/>
            <a:tailEnd/>
          </a:ln>
        </p:spPr>
        <p:txBody>
          <a:bodyPr wrap="none" anchor="ctr">
            <a:spAutoFit/>
          </a:bodyPr>
          <a:lstStyle/>
          <a:p>
            <a:pPr>
              <a:spcBef>
                <a:spcPct val="0"/>
              </a:spcBef>
              <a:buClrTx/>
              <a:buSzTx/>
              <a:buFontTx/>
              <a:buNone/>
            </a:pPr>
            <a:r>
              <a:rPr lang="en-US" sz="1800">
                <a:solidFill>
                  <a:srgbClr val="000000"/>
                </a:solidFill>
              </a:rPr>
              <a:t>create socket, port= x:</a:t>
            </a:r>
            <a:endParaRPr lang="en-US" sz="1800">
              <a:solidFill>
                <a:srgbClr val="000000"/>
              </a:solidFill>
              <a:latin typeface="Times New Roman" pitchFamily="18" charset="0"/>
            </a:endParaRPr>
          </a:p>
        </p:txBody>
      </p:sp>
      <p:sp>
        <p:nvSpPr>
          <p:cNvPr id="246789" name="Text Box 19"/>
          <p:cNvSpPr txBox="1">
            <a:spLocks noChangeArrowheads="1"/>
          </p:cNvSpPr>
          <p:nvPr/>
        </p:nvSpPr>
        <p:spPr bwMode="auto">
          <a:xfrm>
            <a:off x="833438" y="2482850"/>
            <a:ext cx="3635375" cy="663575"/>
          </a:xfrm>
          <a:prstGeom prst="rect">
            <a:avLst/>
          </a:prstGeom>
          <a:noFill/>
          <a:ln w="9525">
            <a:noFill/>
            <a:miter lim="800000"/>
            <a:headEnd/>
            <a:tailEnd/>
          </a:ln>
        </p:spPr>
        <p:txBody>
          <a:bodyPr wrap="none" anchor="ctr">
            <a:spAutoFit/>
          </a:bodyPr>
          <a:lstStyle/>
          <a:p>
            <a:pPr>
              <a:lnSpc>
                <a:spcPts val="2000"/>
              </a:lnSpc>
            </a:pPr>
            <a:r>
              <a:rPr lang="en-US" sz="1800">
                <a:solidFill>
                  <a:srgbClr val="CC0000"/>
                </a:solidFill>
              </a:rPr>
              <a:t>serverSocket =</a:t>
            </a:r>
          </a:p>
          <a:p>
            <a:pPr>
              <a:lnSpc>
                <a:spcPts val="2000"/>
              </a:lnSpc>
            </a:pPr>
            <a:r>
              <a:rPr lang="en-US" sz="1800">
                <a:solidFill>
                  <a:srgbClr val="CC0000"/>
                </a:solidFill>
              </a:rPr>
              <a:t>socket(AF_INET,SOCK_DGRAM)</a:t>
            </a:r>
            <a:endParaRPr lang="en-US" sz="1800">
              <a:solidFill>
                <a:srgbClr val="CC0000"/>
              </a:solidFill>
              <a:latin typeface="Times New Roman" pitchFamily="18" charset="0"/>
            </a:endParaRPr>
          </a:p>
        </p:txBody>
      </p:sp>
      <p:grpSp>
        <p:nvGrpSpPr>
          <p:cNvPr id="6" name="Group 20"/>
          <p:cNvGrpSpPr>
            <a:grpSpLocks/>
          </p:cNvGrpSpPr>
          <p:nvPr/>
        </p:nvGrpSpPr>
        <p:grpSpPr bwMode="auto">
          <a:xfrm>
            <a:off x="1316038" y="3146425"/>
            <a:ext cx="2211387" cy="1122363"/>
            <a:chOff x="885" y="1982"/>
            <a:chExt cx="1393" cy="707"/>
          </a:xfrm>
        </p:grpSpPr>
        <p:sp>
          <p:nvSpPr>
            <p:cNvPr id="246801" name="Line 21"/>
            <p:cNvSpPr>
              <a:spLocks noChangeShapeType="1"/>
            </p:cNvSpPr>
            <p:nvPr/>
          </p:nvSpPr>
          <p:spPr bwMode="auto">
            <a:xfrm>
              <a:off x="1276" y="1982"/>
              <a:ext cx="0" cy="366"/>
            </a:xfrm>
            <a:prstGeom prst="line">
              <a:avLst/>
            </a:prstGeom>
            <a:noFill/>
            <a:ln w="28575">
              <a:solidFill>
                <a:srgbClr val="000099"/>
              </a:solidFill>
              <a:round/>
              <a:headEnd/>
              <a:tailEnd type="triangle" w="med" len="med"/>
            </a:ln>
          </p:spPr>
          <p:txBody>
            <a:bodyPr anchor="ctr">
              <a:spAutoFit/>
            </a:bodyPr>
            <a:lstStyle/>
            <a:p>
              <a:endParaRPr lang="en-US"/>
            </a:p>
          </p:txBody>
        </p:sp>
        <p:sp>
          <p:nvSpPr>
            <p:cNvPr id="246802" name="Text Box 22"/>
            <p:cNvSpPr txBox="1">
              <a:spLocks noChangeArrowheads="1"/>
            </p:cNvSpPr>
            <p:nvPr/>
          </p:nvSpPr>
          <p:spPr bwMode="auto">
            <a:xfrm>
              <a:off x="885" y="2282"/>
              <a:ext cx="1393" cy="407"/>
            </a:xfrm>
            <a:prstGeom prst="rect">
              <a:avLst/>
            </a:prstGeom>
            <a:noFill/>
            <a:ln w="9525">
              <a:noFill/>
              <a:miter lim="800000"/>
              <a:headEnd/>
              <a:tailEnd/>
            </a:ln>
          </p:spPr>
          <p:txBody>
            <a:bodyPr wrap="none" anchor="ctr">
              <a:spAutoFit/>
            </a:bodyPr>
            <a:lstStyle/>
            <a:p>
              <a:pPr>
                <a:spcBef>
                  <a:spcPct val="0"/>
                </a:spcBef>
                <a:buClrTx/>
                <a:buSzTx/>
                <a:buFontTx/>
                <a:buNone/>
              </a:pPr>
              <a:r>
                <a:rPr lang="en-US" sz="1800" dirty="0">
                  <a:solidFill>
                    <a:srgbClr val="000000"/>
                  </a:solidFill>
                </a:rPr>
                <a:t>read datagram from</a:t>
              </a:r>
            </a:p>
            <a:p>
              <a:pPr>
                <a:spcBef>
                  <a:spcPct val="0"/>
                </a:spcBef>
                <a:buClrTx/>
                <a:buSzTx/>
                <a:buFontTx/>
                <a:buNone/>
              </a:pPr>
              <a:r>
                <a:rPr lang="en-US" sz="1800" dirty="0" err="1">
                  <a:solidFill>
                    <a:srgbClr val="CC0000"/>
                  </a:solidFill>
                </a:rPr>
                <a:t>serverSocke</a:t>
              </a:r>
              <a:r>
                <a:rPr lang="en-US" sz="1800" dirty="0" err="1">
                  <a:solidFill>
                    <a:srgbClr val="FF0000"/>
                  </a:solidFill>
                </a:rPr>
                <a:t>t</a:t>
              </a:r>
              <a:endParaRPr lang="en-US" sz="1800" dirty="0">
                <a:solidFill>
                  <a:srgbClr val="000000"/>
                </a:solidFill>
                <a:latin typeface="Times New Roman" pitchFamily="18" charset="0"/>
              </a:endParaRPr>
            </a:p>
          </p:txBody>
        </p:sp>
      </p:grpSp>
      <p:grpSp>
        <p:nvGrpSpPr>
          <p:cNvPr id="7" name="Group 23"/>
          <p:cNvGrpSpPr>
            <a:grpSpLocks/>
          </p:cNvGrpSpPr>
          <p:nvPr/>
        </p:nvGrpSpPr>
        <p:grpSpPr bwMode="auto">
          <a:xfrm>
            <a:off x="1338263" y="4295775"/>
            <a:ext cx="3973512" cy="1660525"/>
            <a:chOff x="899" y="2720"/>
            <a:chExt cx="2503" cy="1046"/>
          </a:xfrm>
        </p:grpSpPr>
        <p:sp>
          <p:nvSpPr>
            <p:cNvPr id="246798" name="Text Box 24"/>
            <p:cNvSpPr txBox="1">
              <a:spLocks noChangeArrowheads="1"/>
            </p:cNvSpPr>
            <p:nvPr/>
          </p:nvSpPr>
          <p:spPr bwMode="auto">
            <a:xfrm>
              <a:off x="899" y="2835"/>
              <a:ext cx="1062" cy="931"/>
            </a:xfrm>
            <a:prstGeom prst="rect">
              <a:avLst/>
            </a:prstGeom>
            <a:noFill/>
            <a:ln w="9525">
              <a:noFill/>
              <a:miter lim="800000"/>
              <a:headEnd/>
              <a:tailEnd/>
            </a:ln>
          </p:spPr>
          <p:txBody>
            <a:bodyPr wrap="none" anchor="ctr">
              <a:spAutoFit/>
            </a:bodyPr>
            <a:lstStyle/>
            <a:p>
              <a:pPr>
                <a:spcBef>
                  <a:spcPct val="0"/>
                </a:spcBef>
                <a:buClrTx/>
                <a:buSzTx/>
                <a:buFontTx/>
                <a:buNone/>
              </a:pPr>
              <a:r>
                <a:rPr lang="en-US" sz="1800">
                  <a:solidFill>
                    <a:srgbClr val="000000"/>
                  </a:solidFill>
                </a:rPr>
                <a:t>write reply to</a:t>
              </a:r>
            </a:p>
            <a:p>
              <a:pPr>
                <a:spcBef>
                  <a:spcPct val="0"/>
                </a:spcBef>
                <a:buClrTx/>
                <a:buSzTx/>
                <a:buFontTx/>
                <a:buNone/>
              </a:pPr>
              <a:r>
                <a:rPr lang="en-US" sz="1800">
                  <a:solidFill>
                    <a:srgbClr val="CC0000"/>
                  </a:solidFill>
                </a:rPr>
                <a:t>serverSocket</a:t>
              </a:r>
            </a:p>
            <a:p>
              <a:pPr>
                <a:spcBef>
                  <a:spcPct val="0"/>
                </a:spcBef>
                <a:buClrTx/>
                <a:buSzTx/>
                <a:buFontTx/>
                <a:buNone/>
              </a:pPr>
              <a:r>
                <a:rPr lang="en-US" sz="1800">
                  <a:solidFill>
                    <a:srgbClr val="000000"/>
                  </a:solidFill>
                </a:rPr>
                <a:t>specifying </a:t>
              </a:r>
              <a:br>
                <a:rPr lang="en-US" sz="1800">
                  <a:solidFill>
                    <a:srgbClr val="000000"/>
                  </a:solidFill>
                </a:rPr>
              </a:br>
              <a:r>
                <a:rPr lang="en-US" sz="1800">
                  <a:solidFill>
                    <a:srgbClr val="000000"/>
                  </a:solidFill>
                </a:rPr>
                <a:t>client address,</a:t>
              </a:r>
            </a:p>
            <a:p>
              <a:pPr>
                <a:spcBef>
                  <a:spcPct val="0"/>
                </a:spcBef>
                <a:buClrTx/>
                <a:buSzTx/>
                <a:buFontTx/>
                <a:buNone/>
              </a:pPr>
              <a:r>
                <a:rPr lang="en-US" sz="1800">
                  <a:solidFill>
                    <a:srgbClr val="000000"/>
                  </a:solidFill>
                </a:rPr>
                <a:t>port number</a:t>
              </a:r>
              <a:endParaRPr lang="en-US" sz="1800">
                <a:solidFill>
                  <a:srgbClr val="000000"/>
                </a:solidFill>
                <a:latin typeface="Times New Roman" pitchFamily="18" charset="0"/>
              </a:endParaRPr>
            </a:p>
          </p:txBody>
        </p:sp>
        <p:sp>
          <p:nvSpPr>
            <p:cNvPr id="246799" name="Line 25"/>
            <p:cNvSpPr>
              <a:spLocks noChangeShapeType="1"/>
            </p:cNvSpPr>
            <p:nvPr/>
          </p:nvSpPr>
          <p:spPr bwMode="auto">
            <a:xfrm>
              <a:off x="1302" y="2720"/>
              <a:ext cx="0" cy="198"/>
            </a:xfrm>
            <a:prstGeom prst="line">
              <a:avLst/>
            </a:prstGeom>
            <a:noFill/>
            <a:ln w="28575">
              <a:solidFill>
                <a:srgbClr val="000099"/>
              </a:solidFill>
              <a:round/>
              <a:headEnd/>
              <a:tailEnd type="triangle" w="med" len="med"/>
            </a:ln>
          </p:spPr>
          <p:txBody>
            <a:bodyPr anchor="ctr">
              <a:spAutoFit/>
            </a:bodyPr>
            <a:lstStyle/>
            <a:p>
              <a:endParaRPr lang="en-US"/>
            </a:p>
          </p:txBody>
        </p:sp>
        <p:sp>
          <p:nvSpPr>
            <p:cNvPr id="246800" name="Line 26"/>
            <p:cNvSpPr>
              <a:spLocks noChangeShapeType="1"/>
            </p:cNvSpPr>
            <p:nvPr/>
          </p:nvSpPr>
          <p:spPr bwMode="auto">
            <a:xfrm>
              <a:off x="2120" y="2990"/>
              <a:ext cx="1282" cy="160"/>
            </a:xfrm>
            <a:prstGeom prst="line">
              <a:avLst/>
            </a:prstGeom>
            <a:noFill/>
            <a:ln w="28575">
              <a:solidFill>
                <a:srgbClr val="CC0000"/>
              </a:solidFill>
              <a:round/>
              <a:headEnd/>
              <a:tailEnd type="triangle" w="med" len="med"/>
            </a:ln>
          </p:spPr>
          <p:txBody>
            <a:bodyPr wrap="square" anchor="ctr">
              <a:spAutoFit/>
            </a:bodyPr>
            <a:lstStyle/>
            <a:p>
              <a:endParaRPr lang="en-US"/>
            </a:p>
          </p:txBody>
        </p:sp>
      </p:grpSp>
      <p:sp>
        <p:nvSpPr>
          <p:cNvPr id="246792"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a:solidFill>
                  <a:srgbClr val="000000"/>
                </a:solidFill>
                <a:cs typeface="Arial" pitchFamily="34" charset="0"/>
              </a:rPr>
              <a:t>Application  2-</a:t>
            </a:r>
            <a:fld id="{4F74658C-4F27-4EEE-8822-0439E9E4B156}" type="slidenum">
              <a:rPr lang="en-US" sz="1200">
                <a:solidFill>
                  <a:srgbClr val="000000"/>
                </a:solidFill>
                <a:cs typeface="Arial" pitchFamily="34" charset="0"/>
              </a:rPr>
              <a:pPr algn="r">
                <a:spcBef>
                  <a:spcPct val="0"/>
                </a:spcBef>
                <a:buClrTx/>
                <a:buSzTx/>
                <a:buFontTx/>
                <a:buNone/>
              </a:pPr>
              <a:t>55</a:t>
            </a:fld>
            <a:endParaRPr lang="en-US" sz="1200">
              <a:solidFill>
                <a:srgbClr val="000000"/>
              </a:solidFill>
              <a:cs typeface="Arial" pitchFamily="34" charset="0"/>
            </a:endParaRPr>
          </a:p>
        </p:txBody>
      </p:sp>
      <p:sp>
        <p:nvSpPr>
          <p:cNvPr id="246794" name="Text Box 22"/>
          <p:cNvSpPr txBox="1">
            <a:spLocks noChangeArrowheads="1"/>
          </p:cNvSpPr>
          <p:nvPr/>
        </p:nvSpPr>
        <p:spPr bwMode="auto">
          <a:xfrm>
            <a:off x="647700" y="1304925"/>
            <a:ext cx="3686175" cy="522288"/>
          </a:xfrm>
          <a:prstGeom prst="rect">
            <a:avLst/>
          </a:prstGeom>
          <a:noFill/>
          <a:ln w="9525">
            <a:noFill/>
            <a:miter lim="800000"/>
            <a:headEnd/>
            <a:tailEnd/>
          </a:ln>
        </p:spPr>
        <p:txBody>
          <a:bodyPr wrap="none" anchor="ctr">
            <a:spAutoFit/>
          </a:bodyPr>
          <a:lstStyle/>
          <a:p>
            <a:pPr algn="ctr">
              <a:spcBef>
                <a:spcPct val="50000"/>
              </a:spcBef>
              <a:buClrTx/>
              <a:buSzTx/>
              <a:buFontTx/>
              <a:buNone/>
            </a:pPr>
            <a:r>
              <a:rPr lang="en-US" sz="2800">
                <a:solidFill>
                  <a:srgbClr val="000000"/>
                </a:solidFill>
                <a:latin typeface="Gill Sans MT" pitchFamily="34" charset="0"/>
              </a:rPr>
              <a:t>server</a:t>
            </a:r>
            <a:r>
              <a:rPr lang="en-US" sz="2400">
                <a:solidFill>
                  <a:srgbClr val="000000"/>
                </a:solidFill>
                <a:latin typeface="Gill Sans MT" pitchFamily="34" charset="0"/>
              </a:rPr>
              <a:t> (running</a:t>
            </a:r>
            <a:r>
              <a:rPr lang="en-US">
                <a:solidFill>
                  <a:srgbClr val="000000"/>
                </a:solidFill>
                <a:latin typeface="Gill Sans MT" pitchFamily="34" charset="0"/>
              </a:rPr>
              <a:t> on</a:t>
            </a:r>
            <a:r>
              <a:rPr lang="en-US" sz="1800">
                <a:solidFill>
                  <a:srgbClr val="000000"/>
                </a:solidFill>
                <a:latin typeface="Comic Sans MS" pitchFamily="66" charset="0"/>
              </a:rPr>
              <a:t> serverIP</a:t>
            </a:r>
            <a:r>
              <a:rPr lang="en-US" sz="2400">
                <a:solidFill>
                  <a:srgbClr val="000000"/>
                </a:solidFill>
                <a:latin typeface="Gill Sans MT" pitchFamily="34" charset="0"/>
              </a:rPr>
              <a:t>)</a:t>
            </a:r>
          </a:p>
        </p:txBody>
      </p:sp>
      <p:sp>
        <p:nvSpPr>
          <p:cNvPr id="246795" name="Text Box 23"/>
          <p:cNvSpPr txBox="1">
            <a:spLocks noChangeArrowheads="1"/>
          </p:cNvSpPr>
          <p:nvPr/>
        </p:nvSpPr>
        <p:spPr bwMode="auto">
          <a:xfrm>
            <a:off x="5411788" y="1301750"/>
            <a:ext cx="962025" cy="519113"/>
          </a:xfrm>
          <a:prstGeom prst="rect">
            <a:avLst/>
          </a:prstGeom>
          <a:noFill/>
          <a:ln w="9525">
            <a:noFill/>
            <a:miter lim="800000"/>
            <a:headEnd/>
            <a:tailEnd/>
          </a:ln>
        </p:spPr>
        <p:txBody>
          <a:bodyPr wrap="none" anchor="ctr">
            <a:spAutoFit/>
          </a:bodyPr>
          <a:lstStyle/>
          <a:p>
            <a:pPr algn="ctr">
              <a:spcBef>
                <a:spcPct val="50000"/>
              </a:spcBef>
              <a:buClrTx/>
              <a:buSzTx/>
              <a:buFontTx/>
              <a:buNone/>
            </a:pPr>
            <a:r>
              <a:rPr lang="en-US" sz="2800">
                <a:solidFill>
                  <a:srgbClr val="000000"/>
                </a:solidFill>
                <a:latin typeface="Gill Sans MT" pitchFamily="34" charset="0"/>
              </a:rPr>
              <a:t>client</a:t>
            </a:r>
          </a:p>
        </p:txBody>
      </p:sp>
      <p:sp>
        <p:nvSpPr>
          <p:cNvPr id="246796" name="Line 35"/>
          <p:cNvSpPr>
            <a:spLocks noChangeShapeType="1"/>
          </p:cNvSpPr>
          <p:nvPr/>
        </p:nvSpPr>
        <p:spPr bwMode="auto">
          <a:xfrm>
            <a:off x="804863" y="1755775"/>
            <a:ext cx="3341687" cy="0"/>
          </a:xfrm>
          <a:prstGeom prst="line">
            <a:avLst/>
          </a:prstGeom>
          <a:noFill/>
          <a:ln w="19050">
            <a:solidFill>
              <a:srgbClr val="CC0000"/>
            </a:solidFill>
            <a:round/>
            <a:headEnd/>
            <a:tailEnd/>
          </a:ln>
        </p:spPr>
        <p:txBody>
          <a:bodyPr/>
          <a:lstStyle/>
          <a:p>
            <a:endParaRPr lang="en-US"/>
          </a:p>
        </p:txBody>
      </p:sp>
      <p:sp>
        <p:nvSpPr>
          <p:cNvPr id="246797" name="Line 36"/>
          <p:cNvSpPr>
            <a:spLocks noChangeShapeType="1"/>
          </p:cNvSpPr>
          <p:nvPr/>
        </p:nvSpPr>
        <p:spPr bwMode="auto">
          <a:xfrm>
            <a:off x="5545138" y="1766888"/>
            <a:ext cx="676275" cy="0"/>
          </a:xfrm>
          <a:prstGeom prst="line">
            <a:avLst/>
          </a:prstGeom>
          <a:noFill/>
          <a:ln w="19050">
            <a:solidFill>
              <a:srgbClr val="CC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2"/>
          <p:cNvSpPr>
            <a:spLocks noChangeArrowheads="1"/>
          </p:cNvSpPr>
          <p:nvPr/>
        </p:nvSpPr>
        <p:spPr bwMode="auto">
          <a:xfrm>
            <a:off x="422275" y="228600"/>
            <a:ext cx="7772400" cy="947738"/>
          </a:xfrm>
          <a:prstGeom prst="rect">
            <a:avLst/>
          </a:prstGeom>
          <a:noFill/>
          <a:ln w="9525">
            <a:noFill/>
            <a:miter lim="800000"/>
            <a:headEnd/>
            <a:tailEnd/>
          </a:ln>
        </p:spPr>
        <p:txBody>
          <a:bodyPr anchor="ctr"/>
          <a:lstStyle/>
          <a:p>
            <a:pPr>
              <a:spcBef>
                <a:spcPct val="0"/>
              </a:spcBef>
              <a:buClrTx/>
              <a:buSzTx/>
              <a:buFontTx/>
              <a:buNone/>
            </a:pPr>
            <a:r>
              <a:rPr lang="en-US" sz="3600" dirty="0">
                <a:solidFill>
                  <a:srgbClr val="000099"/>
                </a:solidFill>
                <a:latin typeface="Gill Sans MT" pitchFamily="34" charset="0"/>
              </a:rPr>
              <a:t>Example app: UDP client</a:t>
            </a:r>
            <a:endParaRPr lang="en-US" sz="4400" dirty="0">
              <a:solidFill>
                <a:srgbClr val="000099"/>
              </a:solidFill>
              <a:latin typeface="Gill Sans MT" pitchFamily="34" charset="0"/>
            </a:endParaRPr>
          </a:p>
        </p:txBody>
      </p:sp>
      <p:sp>
        <p:nvSpPr>
          <p:cNvPr id="247812" name="TextBox 1"/>
          <p:cNvSpPr txBox="1">
            <a:spLocks noChangeArrowheads="1"/>
          </p:cNvSpPr>
          <p:nvPr/>
        </p:nvSpPr>
        <p:spPr bwMode="auto">
          <a:xfrm>
            <a:off x="2705100" y="1651000"/>
            <a:ext cx="5942652" cy="4365298"/>
          </a:xfrm>
          <a:prstGeom prst="rect">
            <a:avLst/>
          </a:prstGeom>
          <a:noFill/>
          <a:ln w="9525">
            <a:noFill/>
            <a:miter lim="800000"/>
            <a:headEnd/>
            <a:tailEnd/>
          </a:ln>
        </p:spPr>
        <p:txBody>
          <a:bodyPr wrap="square">
            <a:spAutoFit/>
          </a:bodyPr>
          <a:lstStyle/>
          <a:p>
            <a:pPr algn="l">
              <a:lnSpc>
                <a:spcPts val="2800"/>
              </a:lnSpc>
            </a:pPr>
            <a:r>
              <a:rPr lang="en-US" sz="1400" dirty="0">
                <a:latin typeface="Courier New" pitchFamily="49" charset="0"/>
                <a:cs typeface="Courier New" pitchFamily="49" charset="0"/>
              </a:rPr>
              <a:t>from socket import *</a:t>
            </a:r>
          </a:p>
          <a:p>
            <a:pPr algn="l">
              <a:lnSpc>
                <a:spcPts val="2800"/>
              </a:lnSpc>
            </a:pPr>
            <a:r>
              <a:rPr lang="en-US" sz="1400" dirty="0" err="1">
                <a:latin typeface="Courier New" pitchFamily="49" charset="0"/>
                <a:cs typeface="Courier New" pitchFamily="49" charset="0"/>
              </a:rPr>
              <a:t>serverName</a:t>
            </a:r>
            <a:r>
              <a:rPr lang="en-US" sz="1400" dirty="0">
                <a:latin typeface="Courier New" pitchFamily="49" charset="0"/>
                <a:cs typeface="Courier New" pitchFamily="49" charset="0"/>
              </a:rPr>
              <a:t> = </a:t>
            </a:r>
            <a:r>
              <a:rPr lang="en-US" altLang="en-US" sz="1400" dirty="0">
                <a:latin typeface="Courier New" pitchFamily="49" charset="0"/>
                <a:cs typeface="Courier New" pitchFamily="49" charset="0"/>
              </a:rPr>
              <a:t>‘</a:t>
            </a:r>
            <a:r>
              <a:rPr lang="en-US" sz="1400" dirty="0">
                <a:latin typeface="Courier New" pitchFamily="49" charset="0"/>
                <a:cs typeface="Courier New" pitchFamily="49" charset="0"/>
              </a:rPr>
              <a:t>hostname</a:t>
            </a:r>
            <a:r>
              <a:rPr lang="en-US" altLang="en-US" sz="1400" dirty="0">
                <a:latin typeface="Courier New" pitchFamily="49" charset="0"/>
                <a:cs typeface="Courier New" pitchFamily="49" charset="0"/>
              </a:rPr>
              <a:t>’</a:t>
            </a:r>
            <a:endParaRPr lang="en-US" sz="1400" dirty="0">
              <a:latin typeface="Courier New" pitchFamily="49" charset="0"/>
              <a:cs typeface="Courier New" pitchFamily="49" charset="0"/>
            </a:endParaRPr>
          </a:p>
          <a:p>
            <a:pPr algn="l">
              <a:lnSpc>
                <a:spcPts val="2800"/>
              </a:lnSpc>
            </a:pPr>
            <a:r>
              <a:rPr lang="en-US" sz="1400" dirty="0" err="1">
                <a:latin typeface="Courier New" pitchFamily="49" charset="0"/>
                <a:cs typeface="Courier New" pitchFamily="49" charset="0"/>
              </a:rPr>
              <a:t>serverPort</a:t>
            </a:r>
            <a:r>
              <a:rPr lang="en-US" sz="1400" dirty="0">
                <a:latin typeface="Courier New" pitchFamily="49" charset="0"/>
                <a:cs typeface="Courier New" pitchFamily="49" charset="0"/>
              </a:rPr>
              <a:t> = 12000</a:t>
            </a:r>
          </a:p>
          <a:p>
            <a:pPr algn="l">
              <a:lnSpc>
                <a:spcPts val="2800"/>
              </a:lnSpc>
            </a:pPr>
            <a:r>
              <a:rPr lang="en-US" sz="1400" dirty="0" err="1">
                <a:latin typeface="Courier New" pitchFamily="49" charset="0"/>
                <a:cs typeface="Courier New" pitchFamily="49" charset="0"/>
              </a:rPr>
              <a:t>clientSocket</a:t>
            </a:r>
            <a:r>
              <a:rPr lang="en-US" sz="1400" dirty="0">
                <a:latin typeface="Courier New" pitchFamily="49" charset="0"/>
                <a:cs typeface="Courier New" pitchFamily="49" charset="0"/>
              </a:rPr>
              <a:t> = socket(</a:t>
            </a:r>
            <a:r>
              <a:rPr lang="en-US" sz="1400" dirty="0" err="1">
                <a:latin typeface="Courier New" pitchFamily="49" charset="0"/>
                <a:cs typeface="Courier New" pitchFamily="49" charset="0"/>
              </a:rPr>
              <a:t>socket.AF_INET</a:t>
            </a:r>
            <a:r>
              <a:rPr lang="en-US" sz="1400" dirty="0">
                <a:latin typeface="Courier New" pitchFamily="49" charset="0"/>
                <a:cs typeface="Courier New" pitchFamily="49" charset="0"/>
              </a:rPr>
              <a:t>, </a:t>
            </a:r>
          </a:p>
          <a:p>
            <a:pPr algn="l">
              <a:lnSpc>
                <a:spcPts val="2800"/>
              </a:lnSpc>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socket.SOCK_DGRAM</a:t>
            </a:r>
            <a:r>
              <a:rPr lang="en-US" sz="1400" dirty="0">
                <a:latin typeface="Courier New" pitchFamily="49" charset="0"/>
                <a:cs typeface="Courier New" pitchFamily="49" charset="0"/>
              </a:rPr>
              <a:t>)</a:t>
            </a:r>
          </a:p>
          <a:p>
            <a:pPr algn="l">
              <a:lnSpc>
                <a:spcPts val="2800"/>
              </a:lnSpc>
            </a:pPr>
            <a:r>
              <a:rPr lang="en-US" sz="1400" dirty="0">
                <a:latin typeface="Courier New" pitchFamily="49" charset="0"/>
                <a:cs typeface="Courier New" pitchFamily="49" charset="0"/>
              </a:rPr>
              <a:t>message = </a:t>
            </a:r>
            <a:r>
              <a:rPr lang="en-US" sz="1400" dirty="0" err="1">
                <a:latin typeface="Courier New" pitchFamily="49" charset="0"/>
                <a:cs typeface="Courier New" pitchFamily="49" charset="0"/>
              </a:rPr>
              <a:t>raw_input</a:t>
            </a:r>
            <a:r>
              <a:rPr lang="en-US" sz="1400" dirty="0">
                <a:latin typeface="Courier New" pitchFamily="49" charset="0"/>
                <a:cs typeface="Courier New" pitchFamily="49" charset="0"/>
              </a:rPr>
              <a:t>(</a:t>
            </a:r>
            <a:r>
              <a:rPr lang="en-US" altLang="en-US" sz="1400" dirty="0">
                <a:latin typeface="Courier New" pitchFamily="49" charset="0"/>
                <a:cs typeface="Courier New" pitchFamily="49" charset="0"/>
              </a:rPr>
              <a:t>’</a:t>
            </a:r>
            <a:r>
              <a:rPr lang="en-US" sz="1400" dirty="0">
                <a:latin typeface="Courier New" pitchFamily="49" charset="0"/>
                <a:cs typeface="Courier New" pitchFamily="49" charset="0"/>
              </a:rPr>
              <a:t>Input lowercase sentence:</a:t>
            </a:r>
            <a:r>
              <a:rPr lang="en-US" altLang="en-US" sz="1400" dirty="0">
                <a:latin typeface="Courier New" pitchFamily="49" charset="0"/>
                <a:cs typeface="Courier New" pitchFamily="49" charset="0"/>
              </a:rPr>
              <a:t>’</a:t>
            </a:r>
            <a:r>
              <a:rPr lang="en-US" sz="1400" dirty="0">
                <a:latin typeface="Courier New" pitchFamily="49" charset="0"/>
                <a:cs typeface="Courier New" pitchFamily="49" charset="0"/>
              </a:rPr>
              <a:t>)</a:t>
            </a:r>
          </a:p>
          <a:p>
            <a:pPr algn="l">
              <a:lnSpc>
                <a:spcPts val="2800"/>
              </a:lnSpc>
            </a:pPr>
            <a:r>
              <a:rPr lang="en-US" sz="1400" dirty="0" err="1">
                <a:latin typeface="Courier New" pitchFamily="49" charset="0"/>
                <a:cs typeface="Courier New" pitchFamily="49" charset="0"/>
              </a:rPr>
              <a:t>clientSocket.sendto</a:t>
            </a:r>
            <a:r>
              <a:rPr lang="en-US" sz="1400" dirty="0">
                <a:latin typeface="Courier New" pitchFamily="49" charset="0"/>
                <a:cs typeface="Courier New" pitchFamily="49" charset="0"/>
              </a:rPr>
              <a:t>(message,(</a:t>
            </a:r>
            <a:r>
              <a:rPr lang="en-US" sz="1400" dirty="0" err="1">
                <a:latin typeface="Courier New" pitchFamily="49" charset="0"/>
                <a:cs typeface="Courier New" pitchFamily="49" charset="0"/>
              </a:rPr>
              <a:t>serverName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serverPort</a:t>
            </a:r>
            <a:r>
              <a:rPr lang="en-US" sz="1400" dirty="0">
                <a:latin typeface="Courier New" pitchFamily="49" charset="0"/>
                <a:cs typeface="Courier New" pitchFamily="49" charset="0"/>
              </a:rPr>
              <a:t>))</a:t>
            </a:r>
          </a:p>
          <a:p>
            <a:pPr algn="l">
              <a:lnSpc>
                <a:spcPts val="2800"/>
              </a:lnSpc>
            </a:pPr>
            <a:r>
              <a:rPr lang="en-US" sz="1400" dirty="0" err="1">
                <a:latin typeface="Courier New" pitchFamily="49" charset="0"/>
                <a:cs typeface="Courier New" pitchFamily="49" charset="0"/>
              </a:rPr>
              <a:t>modifiedMessage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serverAddress</a:t>
            </a:r>
            <a:r>
              <a:rPr lang="en-US" sz="1400" dirty="0">
                <a:latin typeface="Courier New" pitchFamily="49" charset="0"/>
                <a:cs typeface="Courier New" pitchFamily="49" charset="0"/>
              </a:rPr>
              <a:t> = </a:t>
            </a:r>
          </a:p>
          <a:p>
            <a:pPr algn="l">
              <a:lnSpc>
                <a:spcPts val="2800"/>
              </a:lnSpc>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clientSocket.recvfrom</a:t>
            </a:r>
            <a:r>
              <a:rPr lang="en-US" sz="1400" dirty="0">
                <a:latin typeface="Courier New" pitchFamily="49" charset="0"/>
                <a:cs typeface="Courier New" pitchFamily="49" charset="0"/>
              </a:rPr>
              <a:t>(2048)</a:t>
            </a:r>
          </a:p>
          <a:p>
            <a:pPr algn="l">
              <a:lnSpc>
                <a:spcPts val="2800"/>
              </a:lnSpc>
            </a:pPr>
            <a:r>
              <a:rPr lang="en-US" sz="1400" dirty="0">
                <a:latin typeface="Courier New" pitchFamily="49" charset="0"/>
                <a:cs typeface="Courier New" pitchFamily="49" charset="0"/>
              </a:rPr>
              <a:t>print </a:t>
            </a:r>
            <a:r>
              <a:rPr lang="en-US" sz="1400" dirty="0" err="1">
                <a:latin typeface="Courier New" pitchFamily="49" charset="0"/>
                <a:cs typeface="Courier New" pitchFamily="49" charset="0"/>
              </a:rPr>
              <a:t>modifiedMessage</a:t>
            </a:r>
            <a:endParaRPr lang="en-US" sz="1400" dirty="0">
              <a:latin typeface="Courier New" pitchFamily="49" charset="0"/>
              <a:cs typeface="Courier New" pitchFamily="49" charset="0"/>
            </a:endParaRPr>
          </a:p>
          <a:p>
            <a:pPr algn="l">
              <a:lnSpc>
                <a:spcPts val="2800"/>
              </a:lnSpc>
            </a:pPr>
            <a:r>
              <a:rPr lang="en-US" sz="1400" dirty="0" err="1">
                <a:latin typeface="Courier New" pitchFamily="49" charset="0"/>
                <a:cs typeface="Courier New" pitchFamily="49" charset="0"/>
              </a:rPr>
              <a:t>clientSocket.close</a:t>
            </a:r>
            <a:r>
              <a:rPr lang="en-US" sz="1400" dirty="0">
                <a:latin typeface="Courier New" pitchFamily="49" charset="0"/>
                <a:cs typeface="Courier New" pitchFamily="49" charset="0"/>
              </a:rPr>
              <a:t>()</a:t>
            </a:r>
          </a:p>
        </p:txBody>
      </p:sp>
      <p:sp>
        <p:nvSpPr>
          <p:cNvPr id="247813" name="TextBox 2"/>
          <p:cNvSpPr txBox="1">
            <a:spLocks noChangeArrowheads="1"/>
          </p:cNvSpPr>
          <p:nvPr/>
        </p:nvSpPr>
        <p:spPr bwMode="auto">
          <a:xfrm>
            <a:off x="2717800" y="1168400"/>
            <a:ext cx="2741613" cy="461963"/>
          </a:xfrm>
          <a:prstGeom prst="rect">
            <a:avLst/>
          </a:prstGeom>
          <a:noFill/>
          <a:ln w="9525">
            <a:noFill/>
            <a:miter lim="800000"/>
            <a:headEnd/>
            <a:tailEnd/>
          </a:ln>
        </p:spPr>
        <p:txBody>
          <a:bodyPr wrap="none">
            <a:spAutoFit/>
          </a:bodyPr>
          <a:lstStyle/>
          <a:p>
            <a:r>
              <a:rPr lang="en-US" sz="2400" i="1">
                <a:solidFill>
                  <a:srgbClr val="CC0000"/>
                </a:solidFill>
              </a:rPr>
              <a:t>Python UDPClient</a:t>
            </a:r>
          </a:p>
        </p:txBody>
      </p:sp>
      <p:grpSp>
        <p:nvGrpSpPr>
          <p:cNvPr id="2" name="Group 46"/>
          <p:cNvGrpSpPr>
            <a:grpSpLocks/>
          </p:cNvGrpSpPr>
          <p:nvPr/>
        </p:nvGrpSpPr>
        <p:grpSpPr bwMode="auto">
          <a:xfrm>
            <a:off x="228600" y="1606550"/>
            <a:ext cx="2413067" cy="546100"/>
            <a:chOff x="228727" y="1605758"/>
            <a:chExt cx="2412942" cy="547500"/>
          </a:xfrm>
        </p:grpSpPr>
        <p:sp>
          <p:nvSpPr>
            <p:cNvPr id="247832" name="TextBox 3"/>
            <p:cNvSpPr txBox="1">
              <a:spLocks noChangeArrowheads="1"/>
            </p:cNvSpPr>
            <p:nvPr/>
          </p:nvSpPr>
          <p:spPr bwMode="auto">
            <a:xfrm>
              <a:off x="228727" y="1605758"/>
              <a:ext cx="2057612" cy="547500"/>
            </a:xfrm>
            <a:prstGeom prst="rect">
              <a:avLst/>
            </a:prstGeom>
            <a:noFill/>
            <a:ln w="9525">
              <a:noFill/>
              <a:miter lim="800000"/>
              <a:headEnd/>
              <a:tailEnd/>
            </a:ln>
          </p:spPr>
          <p:txBody>
            <a:bodyPr wrap="none">
              <a:spAutoFit/>
            </a:bodyPr>
            <a:lstStyle/>
            <a:p>
              <a:pPr>
                <a:lnSpc>
                  <a:spcPts val="1600"/>
                </a:lnSpc>
              </a:pPr>
              <a:r>
                <a:rPr lang="en-US" sz="1400">
                  <a:solidFill>
                    <a:srgbClr val="000099"/>
                  </a:solidFill>
                </a:rPr>
                <a:t>include Python</a:t>
              </a:r>
              <a:r>
                <a:rPr lang="en-US" altLang="en-US" sz="1400">
                  <a:solidFill>
                    <a:srgbClr val="000099"/>
                  </a:solidFill>
                </a:rPr>
                <a:t>’</a:t>
              </a:r>
              <a:r>
                <a:rPr lang="en-US" sz="1400">
                  <a:solidFill>
                    <a:srgbClr val="000099"/>
                  </a:solidFill>
                </a:rPr>
                <a:t>s socket </a:t>
              </a:r>
            </a:p>
            <a:p>
              <a:pPr>
                <a:lnSpc>
                  <a:spcPts val="1600"/>
                </a:lnSpc>
              </a:pPr>
              <a:r>
                <a:rPr lang="en-US" sz="1400">
                  <a:solidFill>
                    <a:srgbClr val="000099"/>
                  </a:solidFill>
                </a:rPr>
                <a:t>library</a:t>
              </a:r>
            </a:p>
          </p:txBody>
        </p:sp>
        <p:cxnSp>
          <p:nvCxnSpPr>
            <p:cNvPr id="247833" name="Straight Connector 10"/>
            <p:cNvCxnSpPr>
              <a:cxnSpLocks noChangeShapeType="1"/>
            </p:cNvCxnSpPr>
            <p:nvPr/>
          </p:nvCxnSpPr>
          <p:spPr bwMode="auto">
            <a:xfrm flipV="1">
              <a:off x="914491" y="2057764"/>
              <a:ext cx="1727178" cy="8139"/>
            </a:xfrm>
            <a:prstGeom prst="line">
              <a:avLst/>
            </a:prstGeom>
            <a:noFill/>
            <a:ln w="12700">
              <a:solidFill>
                <a:srgbClr val="CC0000"/>
              </a:solidFill>
              <a:round/>
              <a:headEnd/>
              <a:tailEnd type="triangle" w="med" len="med"/>
            </a:ln>
          </p:spPr>
        </p:cxnSp>
      </p:grpSp>
      <p:grpSp>
        <p:nvGrpSpPr>
          <p:cNvPr id="3" name="Group 47"/>
          <p:cNvGrpSpPr>
            <a:grpSpLocks/>
          </p:cNvGrpSpPr>
          <p:nvPr/>
        </p:nvGrpSpPr>
        <p:grpSpPr bwMode="auto">
          <a:xfrm>
            <a:off x="190500" y="2917825"/>
            <a:ext cx="2518135" cy="523875"/>
            <a:chOff x="189714" y="2918150"/>
            <a:chExt cx="2518459" cy="523220"/>
          </a:xfrm>
        </p:grpSpPr>
        <p:sp>
          <p:nvSpPr>
            <p:cNvPr id="247830" name="TextBox 31"/>
            <p:cNvSpPr txBox="1">
              <a:spLocks noChangeArrowheads="1"/>
            </p:cNvSpPr>
            <p:nvPr/>
          </p:nvSpPr>
          <p:spPr bwMode="auto">
            <a:xfrm>
              <a:off x="189714" y="2918150"/>
              <a:ext cx="2271818" cy="523220"/>
            </a:xfrm>
            <a:prstGeom prst="rect">
              <a:avLst/>
            </a:prstGeom>
            <a:noFill/>
            <a:ln w="9525">
              <a:noFill/>
              <a:miter lim="800000"/>
              <a:headEnd/>
              <a:tailEnd/>
            </a:ln>
          </p:spPr>
          <p:txBody>
            <a:bodyPr>
              <a:spAutoFit/>
            </a:bodyPr>
            <a:lstStyle/>
            <a:p>
              <a:r>
                <a:rPr lang="en-US" sz="1400">
                  <a:solidFill>
                    <a:srgbClr val="000099"/>
                  </a:solidFill>
                </a:rPr>
                <a:t>create UDP socket for server</a:t>
              </a:r>
            </a:p>
          </p:txBody>
        </p:sp>
        <p:cxnSp>
          <p:nvCxnSpPr>
            <p:cNvPr id="247831" name="Straight Connector 32"/>
            <p:cNvCxnSpPr>
              <a:cxnSpLocks noChangeShapeType="1"/>
            </p:cNvCxnSpPr>
            <p:nvPr/>
          </p:nvCxnSpPr>
          <p:spPr bwMode="auto">
            <a:xfrm>
              <a:off x="1980644" y="3276476"/>
              <a:ext cx="727529" cy="2721"/>
            </a:xfrm>
            <a:prstGeom prst="line">
              <a:avLst/>
            </a:prstGeom>
            <a:noFill/>
            <a:ln w="12700">
              <a:solidFill>
                <a:srgbClr val="CC0000"/>
              </a:solidFill>
              <a:round/>
              <a:headEnd/>
              <a:tailEnd type="triangle" w="med" len="med"/>
            </a:ln>
          </p:spPr>
        </p:cxnSp>
      </p:grpSp>
      <p:grpSp>
        <p:nvGrpSpPr>
          <p:cNvPr id="4" name="Group 48"/>
          <p:cNvGrpSpPr>
            <a:grpSpLocks/>
          </p:cNvGrpSpPr>
          <p:nvPr/>
        </p:nvGrpSpPr>
        <p:grpSpPr bwMode="auto">
          <a:xfrm>
            <a:off x="215900" y="3530600"/>
            <a:ext cx="2505075" cy="547688"/>
            <a:chOff x="215900" y="3530600"/>
            <a:chExt cx="2505529" cy="547500"/>
          </a:xfrm>
        </p:grpSpPr>
        <p:sp>
          <p:nvSpPr>
            <p:cNvPr id="247828" name="TextBox 34"/>
            <p:cNvSpPr txBox="1">
              <a:spLocks noChangeArrowheads="1"/>
            </p:cNvSpPr>
            <p:nvPr/>
          </p:nvSpPr>
          <p:spPr bwMode="auto">
            <a:xfrm>
              <a:off x="215900" y="3530600"/>
              <a:ext cx="1621833" cy="547500"/>
            </a:xfrm>
            <a:prstGeom prst="rect">
              <a:avLst/>
            </a:prstGeom>
            <a:noFill/>
            <a:ln w="9525">
              <a:noFill/>
              <a:miter lim="800000"/>
              <a:headEnd/>
              <a:tailEnd/>
            </a:ln>
          </p:spPr>
          <p:txBody>
            <a:bodyPr wrap="none">
              <a:spAutoFit/>
            </a:bodyPr>
            <a:lstStyle/>
            <a:p>
              <a:pPr>
                <a:lnSpc>
                  <a:spcPts val="1600"/>
                </a:lnSpc>
              </a:pPr>
              <a:r>
                <a:rPr lang="en-US" sz="1400">
                  <a:solidFill>
                    <a:srgbClr val="000099"/>
                  </a:solidFill>
                </a:rPr>
                <a:t>get user keyboard</a:t>
              </a:r>
            </a:p>
            <a:p>
              <a:pPr>
                <a:lnSpc>
                  <a:spcPts val="1600"/>
                </a:lnSpc>
              </a:pPr>
              <a:r>
                <a:rPr lang="en-US" sz="1400">
                  <a:solidFill>
                    <a:srgbClr val="000099"/>
                  </a:solidFill>
                </a:rPr>
                <a:t>input </a:t>
              </a:r>
            </a:p>
          </p:txBody>
        </p:sp>
        <p:cxnSp>
          <p:nvCxnSpPr>
            <p:cNvPr id="247829" name="Straight Connector 35"/>
            <p:cNvCxnSpPr>
              <a:cxnSpLocks noChangeShapeType="1"/>
            </p:cNvCxnSpPr>
            <p:nvPr/>
          </p:nvCxnSpPr>
          <p:spPr bwMode="auto">
            <a:xfrm flipV="1">
              <a:off x="762000" y="3968752"/>
              <a:ext cx="1959429" cy="4534"/>
            </a:xfrm>
            <a:prstGeom prst="line">
              <a:avLst/>
            </a:prstGeom>
            <a:noFill/>
            <a:ln w="12700">
              <a:solidFill>
                <a:srgbClr val="CC0000"/>
              </a:solidFill>
              <a:round/>
              <a:headEnd/>
              <a:tailEnd type="triangle" w="med" len="med"/>
            </a:ln>
          </p:spPr>
        </p:cxnSp>
      </p:grpSp>
      <p:grpSp>
        <p:nvGrpSpPr>
          <p:cNvPr id="5" name="Group 49"/>
          <p:cNvGrpSpPr>
            <a:grpSpLocks/>
          </p:cNvGrpSpPr>
          <p:nvPr/>
        </p:nvGrpSpPr>
        <p:grpSpPr bwMode="auto">
          <a:xfrm>
            <a:off x="166688" y="4064000"/>
            <a:ext cx="2480180" cy="523875"/>
            <a:chOff x="166472" y="4064002"/>
            <a:chExt cx="2480453" cy="522566"/>
          </a:xfrm>
        </p:grpSpPr>
        <p:sp>
          <p:nvSpPr>
            <p:cNvPr id="247826" name="TextBox 36"/>
            <p:cNvSpPr txBox="1">
              <a:spLocks noChangeArrowheads="1"/>
            </p:cNvSpPr>
            <p:nvPr/>
          </p:nvSpPr>
          <p:spPr bwMode="auto">
            <a:xfrm>
              <a:off x="166472" y="4064002"/>
              <a:ext cx="2349500" cy="522566"/>
            </a:xfrm>
            <a:prstGeom prst="rect">
              <a:avLst/>
            </a:prstGeom>
            <a:noFill/>
            <a:ln w="9525">
              <a:noFill/>
              <a:miter lim="800000"/>
              <a:headEnd/>
              <a:tailEnd/>
            </a:ln>
          </p:spPr>
          <p:txBody>
            <a:bodyPr>
              <a:spAutoFit/>
            </a:bodyPr>
            <a:lstStyle/>
            <a:p>
              <a:r>
                <a:rPr lang="en-US" sz="1400">
                  <a:solidFill>
                    <a:srgbClr val="000099"/>
                  </a:solidFill>
                </a:rPr>
                <a:t>Attach server name, port to message; send into socket</a:t>
              </a:r>
            </a:p>
          </p:txBody>
        </p:sp>
        <p:cxnSp>
          <p:nvCxnSpPr>
            <p:cNvPr id="247827" name="Straight Connector 39"/>
            <p:cNvCxnSpPr>
              <a:cxnSpLocks noChangeShapeType="1"/>
            </p:cNvCxnSpPr>
            <p:nvPr/>
          </p:nvCxnSpPr>
          <p:spPr bwMode="auto">
            <a:xfrm>
              <a:off x="1981184" y="4570733"/>
              <a:ext cx="665741" cy="0"/>
            </a:xfrm>
            <a:prstGeom prst="line">
              <a:avLst/>
            </a:prstGeom>
            <a:noFill/>
            <a:ln w="12700">
              <a:solidFill>
                <a:srgbClr val="CC0000"/>
              </a:solidFill>
              <a:round/>
              <a:headEnd/>
              <a:tailEnd type="triangle" w="med" len="med"/>
            </a:ln>
          </p:spPr>
        </p:cxnSp>
      </p:grpSp>
      <p:grpSp>
        <p:nvGrpSpPr>
          <p:cNvPr id="6" name="Group 55"/>
          <p:cNvGrpSpPr>
            <a:grpSpLocks/>
          </p:cNvGrpSpPr>
          <p:nvPr/>
        </p:nvGrpSpPr>
        <p:grpSpPr bwMode="auto">
          <a:xfrm>
            <a:off x="214313" y="5472113"/>
            <a:ext cx="2491196" cy="523875"/>
            <a:chOff x="214386" y="5472277"/>
            <a:chExt cx="2491477" cy="523220"/>
          </a:xfrm>
        </p:grpSpPr>
        <p:sp>
          <p:nvSpPr>
            <p:cNvPr id="247824" name="TextBox 61"/>
            <p:cNvSpPr txBox="1">
              <a:spLocks noChangeArrowheads="1"/>
            </p:cNvSpPr>
            <p:nvPr/>
          </p:nvSpPr>
          <p:spPr bwMode="auto">
            <a:xfrm>
              <a:off x="214386" y="5472277"/>
              <a:ext cx="2349500" cy="523220"/>
            </a:xfrm>
            <a:prstGeom prst="rect">
              <a:avLst/>
            </a:prstGeom>
            <a:noFill/>
            <a:ln w="9525">
              <a:noFill/>
              <a:miter lim="800000"/>
              <a:headEnd/>
              <a:tailEnd/>
            </a:ln>
          </p:spPr>
          <p:txBody>
            <a:bodyPr>
              <a:spAutoFit/>
            </a:bodyPr>
            <a:lstStyle/>
            <a:p>
              <a:r>
                <a:rPr lang="en-US" sz="1400">
                  <a:solidFill>
                    <a:srgbClr val="000099"/>
                  </a:solidFill>
                </a:rPr>
                <a:t>print out received string and close socket</a:t>
              </a:r>
            </a:p>
          </p:txBody>
        </p:sp>
        <p:cxnSp>
          <p:nvCxnSpPr>
            <p:cNvPr id="247825" name="Straight Connector 62"/>
            <p:cNvCxnSpPr>
              <a:cxnSpLocks noChangeShapeType="1"/>
            </p:cNvCxnSpPr>
            <p:nvPr/>
          </p:nvCxnSpPr>
          <p:spPr bwMode="auto">
            <a:xfrm>
              <a:off x="2210098" y="5867070"/>
              <a:ext cx="495765" cy="242"/>
            </a:xfrm>
            <a:prstGeom prst="line">
              <a:avLst/>
            </a:prstGeom>
            <a:noFill/>
            <a:ln w="12700">
              <a:solidFill>
                <a:srgbClr val="CC0000"/>
              </a:solidFill>
              <a:round/>
              <a:headEnd/>
              <a:tailEnd type="triangle" w="med" len="med"/>
            </a:ln>
          </p:spPr>
        </p:cxnSp>
      </p:grpSp>
      <p:grpSp>
        <p:nvGrpSpPr>
          <p:cNvPr id="7" name="Group 54"/>
          <p:cNvGrpSpPr>
            <a:grpSpLocks/>
          </p:cNvGrpSpPr>
          <p:nvPr/>
        </p:nvGrpSpPr>
        <p:grpSpPr bwMode="auto">
          <a:xfrm>
            <a:off x="-157163" y="4530725"/>
            <a:ext cx="2846809" cy="677863"/>
            <a:chOff x="-157119" y="4530536"/>
            <a:chExt cx="2846573" cy="678317"/>
          </a:xfrm>
        </p:grpSpPr>
        <p:sp>
          <p:nvSpPr>
            <p:cNvPr id="247821" name="TextBox 56"/>
            <p:cNvSpPr txBox="1">
              <a:spLocks noChangeArrowheads="1"/>
            </p:cNvSpPr>
            <p:nvPr/>
          </p:nvSpPr>
          <p:spPr bwMode="auto">
            <a:xfrm>
              <a:off x="192835" y="4642544"/>
              <a:ext cx="2349500" cy="566309"/>
            </a:xfrm>
            <a:prstGeom prst="rect">
              <a:avLst/>
            </a:prstGeom>
            <a:noFill/>
            <a:ln w="9525">
              <a:noFill/>
              <a:miter lim="800000"/>
              <a:headEnd/>
              <a:tailEnd/>
            </a:ln>
          </p:spPr>
          <p:txBody>
            <a:bodyPr>
              <a:spAutoFit/>
            </a:bodyPr>
            <a:lstStyle/>
            <a:p>
              <a:r>
                <a:rPr lang="en-US" sz="1400">
                  <a:solidFill>
                    <a:srgbClr val="000099"/>
                  </a:solidFill>
                </a:rPr>
                <a:t>read reply characters from</a:t>
              </a:r>
            </a:p>
            <a:p>
              <a:r>
                <a:rPr lang="en-US" sz="1400">
                  <a:solidFill>
                    <a:srgbClr val="000099"/>
                  </a:solidFill>
                </a:rPr>
                <a:t>socket into string</a:t>
              </a:r>
            </a:p>
          </p:txBody>
        </p:sp>
        <p:cxnSp>
          <p:nvCxnSpPr>
            <p:cNvPr id="247822" name="Straight Connector 59"/>
            <p:cNvCxnSpPr>
              <a:cxnSpLocks noChangeShapeType="1"/>
            </p:cNvCxnSpPr>
            <p:nvPr/>
          </p:nvCxnSpPr>
          <p:spPr bwMode="auto">
            <a:xfrm flipV="1">
              <a:off x="2362036" y="5029345"/>
              <a:ext cx="327418" cy="416"/>
            </a:xfrm>
            <a:prstGeom prst="line">
              <a:avLst/>
            </a:prstGeom>
            <a:noFill/>
            <a:ln w="12700">
              <a:solidFill>
                <a:srgbClr val="CC0000"/>
              </a:solidFill>
              <a:round/>
              <a:headEnd/>
              <a:tailEnd type="triangle" w="med" len="med"/>
            </a:ln>
          </p:spPr>
        </p:cxnSp>
        <p:sp>
          <p:nvSpPr>
            <p:cNvPr id="247823" name="TextBox 53"/>
            <p:cNvSpPr txBox="1">
              <a:spLocks noChangeArrowheads="1"/>
            </p:cNvSpPr>
            <p:nvPr/>
          </p:nvSpPr>
          <p:spPr bwMode="auto">
            <a:xfrm>
              <a:off x="-157119" y="4530536"/>
              <a:ext cx="184666" cy="400110"/>
            </a:xfrm>
            <a:prstGeom prst="rect">
              <a:avLst/>
            </a:prstGeom>
            <a:noFill/>
            <a:ln w="9525">
              <a:noFill/>
              <a:miter lim="800000"/>
              <a:headEnd/>
              <a:tailEnd/>
            </a:ln>
          </p:spPr>
          <p:txBody>
            <a:bodyPr wrap="none">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nodeType="clickEffect">
                                  <p:stCondLst>
                                    <p:cond delay="0"/>
                                  </p:stCondLst>
                                  <p:childTnLst>
                                    <p:animEffect transition="out" filter="dissolv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xit" presetSubtype="0" fill="hold" nodeType="clickEffect">
                                  <p:stCondLst>
                                    <p:cond delay="0"/>
                                  </p:stCondLst>
                                  <p:childTnLst>
                                    <p:animEffect transition="out" filter="dissolv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xit" presetSubtype="0" fill="hold" nodeType="clickEffect">
                                  <p:stCondLst>
                                    <p:cond delay="0"/>
                                  </p:stCondLst>
                                  <p:childTnLst>
                                    <p:animEffect transition="out" filter="dissolv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9"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ftr" sz="quarter" idx="11"/>
          </p:nvPr>
        </p:nvSpPr>
        <p:spPr>
          <a:noFill/>
        </p:spPr>
        <p:txBody>
          <a:bodyPr/>
          <a:lstStyle/>
          <a:p>
            <a:r>
              <a:rPr lang="en-US" smtClean="0">
                <a:ea typeface="ＭＳ Ｐゴシック" pitchFamily="34" charset="-128"/>
              </a:rPr>
              <a:t>Application Layer</a:t>
            </a:r>
          </a:p>
        </p:txBody>
      </p:sp>
      <p:sp>
        <p:nvSpPr>
          <p:cNvPr id="248834" name="Rectangle 8"/>
          <p:cNvSpPr>
            <a:spLocks noGrp="1" noChangeArrowheads="1"/>
          </p:cNvSpPr>
          <p:nvPr>
            <p:ph type="sldNum" sz="quarter" idx="12"/>
          </p:nvPr>
        </p:nvSpPr>
        <p:spPr>
          <a:noFill/>
        </p:spPr>
        <p:txBody>
          <a:bodyPr/>
          <a:lstStyle/>
          <a:p>
            <a:r>
              <a:rPr lang="en-US"/>
              <a:t>2-</a:t>
            </a:r>
            <a:fld id="{A4537A88-C70A-4755-8150-1BB766FC257E}" type="slidenum">
              <a:rPr lang="en-US"/>
              <a:pPr/>
              <a:t>57</a:t>
            </a:fld>
            <a:endParaRPr lang="en-US"/>
          </a:p>
        </p:txBody>
      </p:sp>
      <p:sp>
        <p:nvSpPr>
          <p:cNvPr id="248835" name="Rectangle 2"/>
          <p:cNvSpPr>
            <a:spLocks noChangeArrowheads="1"/>
          </p:cNvSpPr>
          <p:nvPr/>
        </p:nvSpPr>
        <p:spPr bwMode="auto">
          <a:xfrm>
            <a:off x="422275" y="271462"/>
            <a:ext cx="7772400" cy="947738"/>
          </a:xfrm>
          <a:prstGeom prst="rect">
            <a:avLst/>
          </a:prstGeom>
          <a:noFill/>
          <a:ln w="9525">
            <a:noFill/>
            <a:miter lim="800000"/>
            <a:headEnd/>
            <a:tailEnd/>
          </a:ln>
        </p:spPr>
        <p:txBody>
          <a:bodyPr anchor="ctr"/>
          <a:lstStyle/>
          <a:p>
            <a:pPr>
              <a:spcBef>
                <a:spcPct val="0"/>
              </a:spcBef>
              <a:buClrTx/>
              <a:buSzTx/>
              <a:buFontTx/>
              <a:buNone/>
            </a:pPr>
            <a:r>
              <a:rPr lang="en-US" sz="3600" dirty="0">
                <a:solidFill>
                  <a:srgbClr val="000099"/>
                </a:solidFill>
                <a:latin typeface="Gill Sans MT" pitchFamily="34" charset="0"/>
              </a:rPr>
              <a:t>Example app: UDP server</a:t>
            </a:r>
            <a:endParaRPr lang="en-US" sz="4400" dirty="0">
              <a:solidFill>
                <a:srgbClr val="000099"/>
              </a:solidFill>
              <a:latin typeface="Gill Sans MT" pitchFamily="34" charset="0"/>
            </a:endParaRPr>
          </a:p>
        </p:txBody>
      </p:sp>
      <p:sp>
        <p:nvSpPr>
          <p:cNvPr id="248836" name="TextBox 1"/>
          <p:cNvSpPr txBox="1">
            <a:spLocks noChangeArrowheads="1"/>
          </p:cNvSpPr>
          <p:nvPr/>
        </p:nvSpPr>
        <p:spPr bwMode="auto">
          <a:xfrm>
            <a:off x="2944867" y="2514600"/>
            <a:ext cx="6199133" cy="3147015"/>
          </a:xfrm>
          <a:prstGeom prst="rect">
            <a:avLst/>
          </a:prstGeom>
          <a:noFill/>
          <a:ln w="9525">
            <a:noFill/>
            <a:miter lim="800000"/>
            <a:headEnd/>
            <a:tailEnd/>
          </a:ln>
        </p:spPr>
        <p:txBody>
          <a:bodyPr wrap="none">
            <a:spAutoFit/>
          </a:bodyPr>
          <a:lstStyle/>
          <a:p>
            <a:pPr algn="l">
              <a:lnSpc>
                <a:spcPts val="2800"/>
              </a:lnSpc>
            </a:pPr>
            <a:r>
              <a:rPr lang="en-US" sz="1400" dirty="0">
                <a:latin typeface="Courier New" pitchFamily="49" charset="0"/>
                <a:cs typeface="Courier New" pitchFamily="49" charset="0"/>
              </a:rPr>
              <a:t>from socket import *</a:t>
            </a:r>
          </a:p>
          <a:p>
            <a:pPr algn="l">
              <a:lnSpc>
                <a:spcPts val="2800"/>
              </a:lnSpc>
            </a:pPr>
            <a:r>
              <a:rPr lang="en-US" sz="1400" dirty="0" err="1">
                <a:latin typeface="Courier New" pitchFamily="49" charset="0"/>
                <a:cs typeface="Courier New" pitchFamily="49" charset="0"/>
              </a:rPr>
              <a:t>serverPort</a:t>
            </a:r>
            <a:r>
              <a:rPr lang="en-US" sz="1400" dirty="0">
                <a:latin typeface="Courier New" pitchFamily="49" charset="0"/>
                <a:cs typeface="Courier New" pitchFamily="49" charset="0"/>
              </a:rPr>
              <a:t> = 12000</a:t>
            </a:r>
          </a:p>
          <a:p>
            <a:pPr algn="l">
              <a:lnSpc>
                <a:spcPts val="2800"/>
              </a:lnSpc>
            </a:pPr>
            <a:r>
              <a:rPr lang="en-US" sz="1400" dirty="0" err="1">
                <a:latin typeface="Courier New" pitchFamily="49" charset="0"/>
                <a:cs typeface="Courier New" pitchFamily="49" charset="0"/>
              </a:rPr>
              <a:t>serverSocket</a:t>
            </a:r>
            <a:r>
              <a:rPr lang="en-US" sz="1400" dirty="0">
                <a:latin typeface="Courier New" pitchFamily="49" charset="0"/>
                <a:cs typeface="Courier New" pitchFamily="49" charset="0"/>
              </a:rPr>
              <a:t> = socket(AF_INET, SOCK_DGRAM)</a:t>
            </a:r>
          </a:p>
          <a:p>
            <a:pPr algn="l">
              <a:lnSpc>
                <a:spcPts val="2800"/>
              </a:lnSpc>
            </a:pPr>
            <a:r>
              <a:rPr lang="en-US" sz="1400" dirty="0" err="1">
                <a:latin typeface="Courier New" pitchFamily="49" charset="0"/>
                <a:cs typeface="Courier New" pitchFamily="49" charset="0"/>
              </a:rPr>
              <a:t>serverSocket.bind</a:t>
            </a:r>
            <a:r>
              <a:rPr lang="en-US" sz="1400" dirty="0">
                <a:latin typeface="Courier New" pitchFamily="49" charset="0"/>
                <a:cs typeface="Courier New" pitchFamily="49" charset="0"/>
              </a:rPr>
              <a:t>((</a:t>
            </a:r>
            <a:r>
              <a:rPr lang="fr-FR" sz="1400"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serverPort</a:t>
            </a:r>
            <a:r>
              <a:rPr lang="en-US" sz="1400" dirty="0">
                <a:latin typeface="Courier New" pitchFamily="49" charset="0"/>
                <a:cs typeface="Courier New" pitchFamily="49" charset="0"/>
              </a:rPr>
              <a:t>))</a:t>
            </a:r>
          </a:p>
          <a:p>
            <a:pPr algn="l">
              <a:lnSpc>
                <a:spcPts val="2800"/>
              </a:lnSpc>
            </a:pPr>
            <a:r>
              <a:rPr lang="en-US" sz="1400" dirty="0">
                <a:latin typeface="Courier New" pitchFamily="49" charset="0"/>
                <a:cs typeface="Courier New" pitchFamily="49" charset="0"/>
              </a:rPr>
              <a:t>print </a:t>
            </a:r>
            <a:r>
              <a:rPr lang="ja-JP" altLang="en-US" sz="1400">
                <a:latin typeface="Courier New" pitchFamily="49" charset="0"/>
                <a:cs typeface="Courier New" pitchFamily="49" charset="0"/>
              </a:rPr>
              <a:t>“</a:t>
            </a:r>
            <a:r>
              <a:rPr lang="en-US" altLang="ja-JP" sz="1400" i="1" dirty="0">
                <a:latin typeface="Courier New" pitchFamily="49" charset="0"/>
                <a:cs typeface="Courier New" pitchFamily="49" charset="0"/>
              </a:rPr>
              <a:t>The server is ready to receive</a:t>
            </a:r>
            <a:r>
              <a:rPr lang="en-US" altLang="en-US" sz="1400" dirty="0">
                <a:latin typeface="Courier New" pitchFamily="49" charset="0"/>
                <a:cs typeface="Courier New" pitchFamily="49" charset="0"/>
              </a:rPr>
              <a:t>”</a:t>
            </a:r>
            <a:endParaRPr lang="en-US" altLang="ja-JP" sz="1400" dirty="0">
              <a:latin typeface="Courier New" pitchFamily="49" charset="0"/>
              <a:cs typeface="Courier New" pitchFamily="49" charset="0"/>
            </a:endParaRPr>
          </a:p>
          <a:p>
            <a:pPr algn="l">
              <a:lnSpc>
                <a:spcPts val="2800"/>
              </a:lnSpc>
            </a:pPr>
            <a:r>
              <a:rPr lang="en-US" sz="1400" dirty="0">
                <a:latin typeface="Courier New" pitchFamily="49" charset="0"/>
                <a:cs typeface="Courier New" pitchFamily="49" charset="0"/>
              </a:rPr>
              <a:t>while 1:</a:t>
            </a:r>
          </a:p>
          <a:p>
            <a:pPr algn="l">
              <a:lnSpc>
                <a:spcPts val="2400"/>
              </a:lnSpc>
            </a:pPr>
            <a:r>
              <a:rPr lang="en-US" sz="1400" dirty="0">
                <a:latin typeface="Courier New" pitchFamily="49" charset="0"/>
                <a:cs typeface="Courier New" pitchFamily="49" charset="0"/>
              </a:rPr>
              <a:t>    message, </a:t>
            </a:r>
            <a:r>
              <a:rPr lang="en-US" sz="1400" dirty="0" err="1">
                <a:latin typeface="Courier New" pitchFamily="49" charset="0"/>
                <a:cs typeface="Courier New" pitchFamily="49" charset="0"/>
              </a:rPr>
              <a:t>clientAddress</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serverSocket.recvfrom</a:t>
            </a:r>
            <a:r>
              <a:rPr lang="en-US" sz="1400" dirty="0">
                <a:latin typeface="Courier New" pitchFamily="49" charset="0"/>
                <a:cs typeface="Courier New" pitchFamily="49" charset="0"/>
              </a:rPr>
              <a:t>(2048)</a:t>
            </a:r>
          </a:p>
          <a:p>
            <a:pPr algn="l">
              <a:lnSpc>
                <a:spcPts val="2400"/>
              </a:lnSpc>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modifiedMessage</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message.upper</a:t>
            </a:r>
            <a:r>
              <a:rPr lang="en-US" sz="1400" dirty="0">
                <a:latin typeface="Courier New" pitchFamily="49" charset="0"/>
                <a:cs typeface="Courier New" pitchFamily="49" charset="0"/>
              </a:rPr>
              <a:t>()</a:t>
            </a:r>
          </a:p>
          <a:p>
            <a:pPr algn="l">
              <a:lnSpc>
                <a:spcPts val="2400"/>
              </a:lnSpc>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serverSocket.sendto</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modifiedMessage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clientAddress</a:t>
            </a:r>
            <a:r>
              <a:rPr lang="en-US" sz="1400" dirty="0">
                <a:latin typeface="Courier New" pitchFamily="49" charset="0"/>
                <a:cs typeface="Courier New" pitchFamily="49" charset="0"/>
              </a:rPr>
              <a:t>)</a:t>
            </a:r>
          </a:p>
        </p:txBody>
      </p:sp>
      <p:sp>
        <p:nvSpPr>
          <p:cNvPr id="248837" name="TextBox 2"/>
          <p:cNvSpPr txBox="1">
            <a:spLocks noChangeArrowheads="1"/>
          </p:cNvSpPr>
          <p:nvPr/>
        </p:nvSpPr>
        <p:spPr bwMode="auto">
          <a:xfrm>
            <a:off x="2717800" y="1168400"/>
            <a:ext cx="2860675" cy="461963"/>
          </a:xfrm>
          <a:prstGeom prst="rect">
            <a:avLst/>
          </a:prstGeom>
          <a:noFill/>
          <a:ln w="9525">
            <a:noFill/>
            <a:miter lim="800000"/>
            <a:headEnd/>
            <a:tailEnd/>
          </a:ln>
        </p:spPr>
        <p:txBody>
          <a:bodyPr wrap="none">
            <a:spAutoFit/>
          </a:bodyPr>
          <a:lstStyle/>
          <a:p>
            <a:r>
              <a:rPr lang="en-US" sz="2400" i="1">
                <a:solidFill>
                  <a:srgbClr val="CC0000"/>
                </a:solidFill>
              </a:rPr>
              <a:t>Python UDPServer</a:t>
            </a:r>
          </a:p>
        </p:txBody>
      </p:sp>
      <p:grpSp>
        <p:nvGrpSpPr>
          <p:cNvPr id="2" name="Group 13"/>
          <p:cNvGrpSpPr>
            <a:grpSpLocks/>
          </p:cNvGrpSpPr>
          <p:nvPr/>
        </p:nvGrpSpPr>
        <p:grpSpPr bwMode="auto">
          <a:xfrm>
            <a:off x="165100" y="2554288"/>
            <a:ext cx="2558753" cy="307975"/>
            <a:chOff x="164314" y="2554972"/>
            <a:chExt cx="2559082" cy="307777"/>
          </a:xfrm>
        </p:grpSpPr>
        <p:sp>
          <p:nvSpPr>
            <p:cNvPr id="248852" name="TextBox 31"/>
            <p:cNvSpPr txBox="1">
              <a:spLocks noChangeArrowheads="1"/>
            </p:cNvSpPr>
            <p:nvPr/>
          </p:nvSpPr>
          <p:spPr bwMode="auto">
            <a:xfrm>
              <a:off x="164314" y="2554972"/>
              <a:ext cx="2559082" cy="307777"/>
            </a:xfrm>
            <a:prstGeom prst="rect">
              <a:avLst/>
            </a:prstGeom>
            <a:noFill/>
            <a:ln w="9525">
              <a:noFill/>
              <a:miter lim="800000"/>
              <a:headEnd/>
              <a:tailEnd/>
            </a:ln>
          </p:spPr>
          <p:txBody>
            <a:bodyPr>
              <a:spAutoFit/>
            </a:bodyPr>
            <a:lstStyle/>
            <a:p>
              <a:r>
                <a:rPr lang="en-US" sz="1400">
                  <a:solidFill>
                    <a:srgbClr val="000099"/>
                  </a:solidFill>
                </a:rPr>
                <a:t>create UDP socket</a:t>
              </a:r>
            </a:p>
          </p:txBody>
        </p:sp>
        <p:cxnSp>
          <p:nvCxnSpPr>
            <p:cNvPr id="248853" name="Straight Connector 32"/>
            <p:cNvCxnSpPr>
              <a:cxnSpLocks noChangeShapeType="1"/>
            </p:cNvCxnSpPr>
            <p:nvPr/>
          </p:nvCxnSpPr>
          <p:spPr bwMode="auto">
            <a:xfrm>
              <a:off x="1752018" y="2819914"/>
              <a:ext cx="930227" cy="1139"/>
            </a:xfrm>
            <a:prstGeom prst="line">
              <a:avLst/>
            </a:prstGeom>
            <a:noFill/>
            <a:ln w="12700">
              <a:solidFill>
                <a:srgbClr val="CC0000"/>
              </a:solidFill>
              <a:round/>
              <a:headEnd/>
              <a:tailEnd type="triangle" w="med" len="med"/>
            </a:ln>
          </p:spPr>
        </p:cxnSp>
      </p:grpSp>
      <p:grpSp>
        <p:nvGrpSpPr>
          <p:cNvPr id="3" name="Group 14"/>
          <p:cNvGrpSpPr>
            <a:grpSpLocks/>
          </p:cNvGrpSpPr>
          <p:nvPr/>
        </p:nvGrpSpPr>
        <p:grpSpPr bwMode="auto">
          <a:xfrm>
            <a:off x="169863" y="2884488"/>
            <a:ext cx="2540000" cy="523875"/>
            <a:chOff x="169076" y="2884812"/>
            <a:chExt cx="2541127" cy="523220"/>
          </a:xfrm>
        </p:grpSpPr>
        <p:sp>
          <p:nvSpPr>
            <p:cNvPr id="248850" name="TextBox 26"/>
            <p:cNvSpPr txBox="1">
              <a:spLocks noChangeArrowheads="1"/>
            </p:cNvSpPr>
            <p:nvPr/>
          </p:nvSpPr>
          <p:spPr bwMode="auto">
            <a:xfrm>
              <a:off x="169076" y="2884812"/>
              <a:ext cx="2271818" cy="523220"/>
            </a:xfrm>
            <a:prstGeom prst="rect">
              <a:avLst/>
            </a:prstGeom>
            <a:noFill/>
            <a:ln w="9525">
              <a:noFill/>
              <a:miter lim="800000"/>
              <a:headEnd/>
              <a:tailEnd/>
            </a:ln>
          </p:spPr>
          <p:txBody>
            <a:bodyPr>
              <a:spAutoFit/>
            </a:bodyPr>
            <a:lstStyle/>
            <a:p>
              <a:r>
                <a:rPr lang="en-US" sz="1400">
                  <a:solidFill>
                    <a:srgbClr val="000099"/>
                  </a:solidFill>
                </a:rPr>
                <a:t>bind socket to local port number 12000</a:t>
              </a:r>
            </a:p>
          </p:txBody>
        </p:sp>
        <p:cxnSp>
          <p:nvCxnSpPr>
            <p:cNvPr id="248851" name="Straight Connector 30"/>
            <p:cNvCxnSpPr>
              <a:cxnSpLocks noChangeShapeType="1"/>
            </p:cNvCxnSpPr>
            <p:nvPr/>
          </p:nvCxnSpPr>
          <p:spPr bwMode="auto">
            <a:xfrm>
              <a:off x="1982674" y="3169104"/>
              <a:ext cx="727529" cy="2721"/>
            </a:xfrm>
            <a:prstGeom prst="line">
              <a:avLst/>
            </a:prstGeom>
            <a:noFill/>
            <a:ln w="12700">
              <a:solidFill>
                <a:srgbClr val="CC0000"/>
              </a:solidFill>
              <a:round/>
              <a:headEnd/>
              <a:tailEnd type="triangle" w="med" len="med"/>
            </a:ln>
          </p:spPr>
        </p:cxnSp>
      </p:grpSp>
      <p:grpSp>
        <p:nvGrpSpPr>
          <p:cNvPr id="4" name="Group 15"/>
          <p:cNvGrpSpPr>
            <a:grpSpLocks/>
          </p:cNvGrpSpPr>
          <p:nvPr/>
        </p:nvGrpSpPr>
        <p:grpSpPr bwMode="auto">
          <a:xfrm>
            <a:off x="182563" y="3789363"/>
            <a:ext cx="2527300" cy="298450"/>
            <a:chOff x="182564" y="3788573"/>
            <a:chExt cx="2528092" cy="299227"/>
          </a:xfrm>
        </p:grpSpPr>
        <p:sp>
          <p:nvSpPr>
            <p:cNvPr id="248848" name="TextBox 34"/>
            <p:cNvSpPr txBox="1">
              <a:spLocks noChangeArrowheads="1"/>
            </p:cNvSpPr>
            <p:nvPr/>
          </p:nvSpPr>
          <p:spPr bwMode="auto">
            <a:xfrm>
              <a:off x="182564" y="3788573"/>
              <a:ext cx="1194763" cy="299227"/>
            </a:xfrm>
            <a:prstGeom prst="rect">
              <a:avLst/>
            </a:prstGeom>
            <a:noFill/>
            <a:ln w="9525">
              <a:noFill/>
              <a:miter lim="800000"/>
              <a:headEnd/>
              <a:tailEnd/>
            </a:ln>
          </p:spPr>
          <p:txBody>
            <a:bodyPr>
              <a:spAutoFit/>
            </a:bodyPr>
            <a:lstStyle/>
            <a:p>
              <a:pPr>
                <a:lnSpc>
                  <a:spcPts val="1600"/>
                </a:lnSpc>
              </a:pPr>
              <a:r>
                <a:rPr lang="en-US" sz="1400">
                  <a:solidFill>
                    <a:srgbClr val="000099"/>
                  </a:solidFill>
                </a:rPr>
                <a:t>loop forever</a:t>
              </a:r>
            </a:p>
          </p:txBody>
        </p:sp>
        <p:cxnSp>
          <p:nvCxnSpPr>
            <p:cNvPr id="248849" name="Straight Connector 35"/>
            <p:cNvCxnSpPr>
              <a:cxnSpLocks noChangeShapeType="1"/>
            </p:cNvCxnSpPr>
            <p:nvPr/>
          </p:nvCxnSpPr>
          <p:spPr bwMode="auto">
            <a:xfrm flipV="1">
              <a:off x="1266031" y="3964781"/>
              <a:ext cx="1444625" cy="3969"/>
            </a:xfrm>
            <a:prstGeom prst="line">
              <a:avLst/>
            </a:prstGeom>
            <a:noFill/>
            <a:ln w="12700">
              <a:solidFill>
                <a:srgbClr val="CC0000"/>
              </a:solidFill>
              <a:round/>
              <a:headEnd/>
              <a:tailEnd type="triangle" w="med" len="med"/>
            </a:ln>
          </p:spPr>
        </p:cxnSp>
      </p:grpSp>
      <p:grpSp>
        <p:nvGrpSpPr>
          <p:cNvPr id="5" name="Group 17"/>
          <p:cNvGrpSpPr>
            <a:grpSpLocks/>
          </p:cNvGrpSpPr>
          <p:nvPr/>
        </p:nvGrpSpPr>
        <p:grpSpPr bwMode="auto">
          <a:xfrm>
            <a:off x="176213" y="4151313"/>
            <a:ext cx="2743200" cy="708025"/>
            <a:chOff x="176621" y="4151971"/>
            <a:chExt cx="2743174" cy="707869"/>
          </a:xfrm>
        </p:grpSpPr>
        <p:sp>
          <p:nvSpPr>
            <p:cNvPr id="248846" name="TextBox 36"/>
            <p:cNvSpPr txBox="1">
              <a:spLocks noChangeArrowheads="1"/>
            </p:cNvSpPr>
            <p:nvPr/>
          </p:nvSpPr>
          <p:spPr bwMode="auto">
            <a:xfrm>
              <a:off x="176621" y="4151971"/>
              <a:ext cx="2349500" cy="707869"/>
            </a:xfrm>
            <a:prstGeom prst="rect">
              <a:avLst/>
            </a:prstGeom>
            <a:noFill/>
            <a:ln w="9525">
              <a:noFill/>
              <a:miter lim="800000"/>
              <a:headEnd/>
              <a:tailEnd/>
            </a:ln>
          </p:spPr>
          <p:txBody>
            <a:bodyPr>
              <a:spAutoFit/>
            </a:bodyPr>
            <a:lstStyle/>
            <a:p>
              <a:pPr>
                <a:lnSpc>
                  <a:spcPts val="1600"/>
                </a:lnSpc>
              </a:pPr>
              <a:r>
                <a:rPr lang="en-US" sz="1400">
                  <a:solidFill>
                    <a:srgbClr val="000099"/>
                  </a:solidFill>
                </a:rPr>
                <a:t>Read from UDP socket into message, getting client</a:t>
              </a:r>
              <a:r>
                <a:rPr lang="en-US" altLang="en-US" sz="1400">
                  <a:solidFill>
                    <a:srgbClr val="000099"/>
                  </a:solidFill>
                </a:rPr>
                <a:t>’</a:t>
              </a:r>
              <a:r>
                <a:rPr lang="en-US" sz="1400">
                  <a:solidFill>
                    <a:srgbClr val="000099"/>
                  </a:solidFill>
                </a:rPr>
                <a:t>s address (client IP and port)</a:t>
              </a:r>
            </a:p>
          </p:txBody>
        </p:sp>
        <p:cxnSp>
          <p:nvCxnSpPr>
            <p:cNvPr id="248847" name="Straight Connector 39"/>
            <p:cNvCxnSpPr>
              <a:cxnSpLocks noChangeShapeType="1"/>
            </p:cNvCxnSpPr>
            <p:nvPr/>
          </p:nvCxnSpPr>
          <p:spPr bwMode="auto">
            <a:xfrm flipV="1">
              <a:off x="1981317" y="4399595"/>
              <a:ext cx="938478" cy="1261"/>
            </a:xfrm>
            <a:prstGeom prst="line">
              <a:avLst/>
            </a:prstGeom>
            <a:noFill/>
            <a:ln w="12700">
              <a:solidFill>
                <a:srgbClr val="CC0000"/>
              </a:solidFill>
              <a:round/>
              <a:headEnd/>
              <a:tailEnd type="triangle" w="med" len="med"/>
            </a:ln>
          </p:spPr>
        </p:cxnSp>
      </p:grpSp>
      <p:grpSp>
        <p:nvGrpSpPr>
          <p:cNvPr id="6" name="Group 18"/>
          <p:cNvGrpSpPr>
            <a:grpSpLocks/>
          </p:cNvGrpSpPr>
          <p:nvPr/>
        </p:nvGrpSpPr>
        <p:grpSpPr bwMode="auto">
          <a:xfrm>
            <a:off x="312738" y="4948238"/>
            <a:ext cx="2658911" cy="523875"/>
            <a:chOff x="212916" y="4997129"/>
            <a:chExt cx="2659807" cy="523220"/>
          </a:xfrm>
        </p:grpSpPr>
        <p:sp>
          <p:nvSpPr>
            <p:cNvPr id="248844" name="TextBox 61"/>
            <p:cNvSpPr txBox="1">
              <a:spLocks noChangeArrowheads="1"/>
            </p:cNvSpPr>
            <p:nvPr/>
          </p:nvSpPr>
          <p:spPr bwMode="auto">
            <a:xfrm>
              <a:off x="212916" y="4997129"/>
              <a:ext cx="2349500" cy="523220"/>
            </a:xfrm>
            <a:prstGeom prst="rect">
              <a:avLst/>
            </a:prstGeom>
            <a:noFill/>
            <a:ln w="9525">
              <a:noFill/>
              <a:miter lim="800000"/>
              <a:headEnd/>
              <a:tailEnd/>
            </a:ln>
          </p:spPr>
          <p:txBody>
            <a:bodyPr>
              <a:spAutoFit/>
            </a:bodyPr>
            <a:lstStyle/>
            <a:p>
              <a:r>
                <a:rPr lang="en-US" sz="1400">
                  <a:solidFill>
                    <a:srgbClr val="000099"/>
                  </a:solidFill>
                </a:rPr>
                <a:t>send upper case string back to this client</a:t>
              </a:r>
            </a:p>
          </p:txBody>
        </p:sp>
        <p:cxnSp>
          <p:nvCxnSpPr>
            <p:cNvPr id="248845" name="Straight Connector 62"/>
            <p:cNvCxnSpPr>
              <a:cxnSpLocks noChangeShapeType="1"/>
            </p:cNvCxnSpPr>
            <p:nvPr/>
          </p:nvCxnSpPr>
          <p:spPr bwMode="auto">
            <a:xfrm>
              <a:off x="2110617" y="5382409"/>
              <a:ext cx="762106" cy="1209"/>
            </a:xfrm>
            <a:prstGeom prst="line">
              <a:avLst/>
            </a:prstGeom>
            <a:noFill/>
            <a:ln w="12700">
              <a:solidFill>
                <a:srgbClr val="CC0000"/>
              </a:solidFill>
              <a:round/>
              <a:headEn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nodeType="clickEffect">
                                  <p:stCondLst>
                                    <p:cond delay="0"/>
                                  </p:stCondLst>
                                  <p:childTnLst>
                                    <p:animEffect transition="out" filter="dissolv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xit" presetSubtype="0" fill="hold" nodeType="clickEffect">
                                  <p:stCondLst>
                                    <p:cond delay="0"/>
                                  </p:stCondLst>
                                  <p:childTnLst>
                                    <p:animEffect transition="out" filter="dissolv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Application 1</a:t>
            </a:r>
            <a:br>
              <a:rPr lang="en-US" dirty="0" smtClean="0"/>
            </a:br>
            <a:r>
              <a:rPr lang="en-US" dirty="0" smtClean="0"/>
              <a:t>Reading </a:t>
            </a:r>
            <a:r>
              <a:rPr lang="en-US" dirty="0" err="1" smtClean="0"/>
              <a:t>MAVLink</a:t>
            </a:r>
            <a:r>
              <a:rPr lang="en-US" dirty="0" smtClean="0"/>
              <a:t> Heartbeats</a:t>
            </a:r>
            <a:endParaRPr lang="en-US" dirty="0"/>
          </a:p>
        </p:txBody>
      </p:sp>
      <p:sp>
        <p:nvSpPr>
          <p:cNvPr id="3" name="Content Placeholder 2"/>
          <p:cNvSpPr>
            <a:spLocks noGrp="1"/>
          </p:cNvSpPr>
          <p:nvPr>
            <p:ph idx="1"/>
          </p:nvPr>
        </p:nvSpPr>
        <p:spPr>
          <a:xfrm>
            <a:off x="457200" y="1981200"/>
            <a:ext cx="8229600" cy="4495800"/>
          </a:xfrm>
        </p:spPr>
        <p:txBody>
          <a:bodyPr/>
          <a:lstStyle/>
          <a:p>
            <a:r>
              <a:rPr lang="en-US" sz="2400" dirty="0" smtClean="0"/>
              <a:t>Puts the drone in AUTO mode (in this mode it flies through a list of predefined waypoints) and then arms it.</a:t>
            </a:r>
          </a:p>
          <a:p>
            <a:r>
              <a:rPr lang="en-US" sz="2400" dirty="0" smtClean="0"/>
              <a:t>You need to give the drone a bit of throttle to allow it to take off – do that via “</a:t>
            </a:r>
            <a:r>
              <a:rPr lang="en-US" sz="2400" dirty="0" err="1" smtClean="0"/>
              <a:t>rc</a:t>
            </a:r>
            <a:r>
              <a:rPr lang="en-US" sz="2400" dirty="0" smtClean="0"/>
              <a:t> 3 1300” in the </a:t>
            </a:r>
            <a:r>
              <a:rPr lang="en-US" sz="2400" dirty="0" err="1" smtClean="0"/>
              <a:t>MAVProxy</a:t>
            </a:r>
            <a:r>
              <a:rPr lang="en-US" sz="2400" dirty="0" smtClean="0"/>
              <a:t> command line interface</a:t>
            </a:r>
          </a:p>
          <a:p>
            <a:r>
              <a:rPr lang="en-US" sz="2400" dirty="0" smtClean="0"/>
              <a:t>Receives GPS readings as </a:t>
            </a:r>
            <a:r>
              <a:rPr lang="en-US" sz="2400" dirty="0" err="1" smtClean="0"/>
              <a:t>MAVLink</a:t>
            </a:r>
            <a:r>
              <a:rPr lang="en-US" sz="2400" dirty="0" smtClean="0"/>
              <a:t> packets</a:t>
            </a:r>
          </a:p>
          <a:p>
            <a:r>
              <a:rPr lang="en-US" sz="2400" dirty="0" smtClean="0"/>
              <a:t>Saves them into a file every 5 seconds.</a:t>
            </a:r>
          </a:p>
          <a:p>
            <a:r>
              <a:rPr lang="en-US" sz="2400" dirty="0" smtClean="0"/>
              <a:t>Available as uav_auto_mode.py under the $HOME/</a:t>
            </a:r>
            <a:r>
              <a:rPr lang="en-US" sz="2400" dirty="0" err="1" smtClean="0"/>
              <a:t>sample_prog</a:t>
            </a:r>
            <a:r>
              <a:rPr lang="en-US" sz="2400" dirty="0" smtClean="0"/>
              <a:t>/program_1 directory in the VCL image.</a:t>
            </a:r>
            <a:endParaRPr lang="en-US" sz="2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58</a:t>
            </a:fld>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bwMode="auto">
          <a:xfrm>
            <a:off x="4724400" y="2514600"/>
            <a:ext cx="4419600" cy="762000"/>
          </a:xfrm>
          <a:prstGeom prst="wedgeRectCallout">
            <a:avLst>
              <a:gd name="adj1" fmla="val -77489"/>
              <a:gd name="adj2" fmla="val 63663"/>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Inserts</a:t>
            </a:r>
            <a:r>
              <a:rPr kumimoji="0" lang="en-US" sz="1800" b="0" i="0" u="none" strike="noStrike" cap="none" normalizeH="0" dirty="0" smtClean="0">
                <a:ln>
                  <a:noFill/>
                </a:ln>
                <a:solidFill>
                  <a:schemeClr val="tx1"/>
                </a:solidFill>
                <a:effectLst/>
                <a:latin typeface="Arial" charset="0"/>
              </a:rPr>
              <a:t> ../lib into PATH to allow imports of </a:t>
            </a:r>
            <a:r>
              <a:rPr kumimoji="0" lang="en-US" sz="1800" b="0" i="0" u="none" strike="noStrike" cap="none" normalizeH="0" dirty="0" err="1" smtClean="0">
                <a:ln>
                  <a:noFill/>
                </a:ln>
                <a:solidFill>
                  <a:schemeClr val="tx1"/>
                </a:solidFill>
                <a:effectLst/>
                <a:latin typeface="Arial" charset="0"/>
              </a:rPr>
              <a:t>mavlink_apm</a:t>
            </a:r>
            <a:r>
              <a:rPr kumimoji="0" lang="en-US" sz="1800" b="0" i="0" u="none" strike="noStrike" cap="none" normalizeH="0" dirty="0" smtClean="0">
                <a:ln>
                  <a:noFill/>
                </a:ln>
                <a:solidFill>
                  <a:schemeClr val="tx1"/>
                </a:solidFill>
                <a:effectLst/>
                <a:latin typeface="Arial" charset="0"/>
              </a:rPr>
              <a:t>, and </a:t>
            </a:r>
            <a:r>
              <a:rPr kumimoji="0" lang="en-US" sz="1800" b="0" i="0" u="none" strike="noStrike" cap="none" normalizeH="0" dirty="0" err="1" smtClean="0">
                <a:ln>
                  <a:noFill/>
                </a:ln>
                <a:solidFill>
                  <a:schemeClr val="tx1"/>
                </a:solidFill>
                <a:effectLst/>
                <a:latin typeface="Arial" charset="0"/>
              </a:rPr>
              <a:t>FTL_util</a:t>
            </a:r>
            <a:endParaRPr kumimoji="0" lang="en-US" sz="1800" b="0" i="0" u="none" strike="noStrike" cap="none" normalizeH="0" baseline="0" dirty="0" smtClean="0">
              <a:ln>
                <a:noFill/>
              </a:ln>
              <a:solidFill>
                <a:schemeClr val="tx1"/>
              </a:solidFill>
              <a:effectLst/>
              <a:latin typeface="Arial" charset="0"/>
            </a:endParaRPr>
          </a:p>
        </p:txBody>
      </p:sp>
      <p:sp>
        <p:nvSpPr>
          <p:cNvPr id="6" name="Rectangular Callout 5"/>
          <p:cNvSpPr/>
          <p:nvPr/>
        </p:nvSpPr>
        <p:spPr bwMode="auto">
          <a:xfrm>
            <a:off x="5715000" y="6477000"/>
            <a:ext cx="2133600" cy="381000"/>
          </a:xfrm>
          <a:prstGeom prst="wedgeRectCallout">
            <a:avLst>
              <a:gd name="adj1" fmla="val -219441"/>
              <a:gd name="adj2" fmla="val -684168"/>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mavlink</a:t>
            </a:r>
            <a:r>
              <a:rPr kumimoji="0" lang="en-US" sz="1800" b="0" i="0" u="none" strike="noStrike" cap="none" normalizeH="0" baseline="0" dirty="0" smtClean="0">
                <a:ln>
                  <a:noFill/>
                </a:ln>
                <a:solidFill>
                  <a:schemeClr val="tx1"/>
                </a:solidFill>
                <a:effectLst/>
                <a:latin typeface="Arial" charset="0"/>
              </a:rPr>
              <a:t> library</a:t>
            </a:r>
          </a:p>
        </p:txBody>
      </p:sp>
      <p:sp>
        <p:nvSpPr>
          <p:cNvPr id="7" name="Rectangular Callout 6"/>
          <p:cNvSpPr/>
          <p:nvPr/>
        </p:nvSpPr>
        <p:spPr bwMode="auto">
          <a:xfrm>
            <a:off x="7543800" y="3581400"/>
            <a:ext cx="1600200" cy="990600"/>
          </a:xfrm>
          <a:prstGeom prst="wedgeRectCallout">
            <a:avLst>
              <a:gd name="adj1" fmla="val -298710"/>
              <a:gd name="adj2" fmla="val -10249"/>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more </a:t>
            </a:r>
            <a:r>
              <a:rPr lang="en-US" dirty="0" err="1" smtClean="0"/>
              <a:t>MAVLink</a:t>
            </a:r>
            <a:r>
              <a:rPr lang="en-US" dirty="0" smtClean="0"/>
              <a:t> utilities</a:t>
            </a:r>
            <a:endParaRPr kumimoji="0" lang="en-US" sz="18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Sample Application 1 – Part 1</a:t>
            </a:r>
            <a:br>
              <a:rPr lang="en-US" dirty="0" smtClean="0"/>
            </a:b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59</a:t>
            </a:fld>
            <a:endParaRPr lang="en-US" dirty="0"/>
          </a:p>
        </p:txBody>
      </p:sp>
      <p:sp>
        <p:nvSpPr>
          <p:cNvPr id="3" name="Content Placeholder 2"/>
          <p:cNvSpPr>
            <a:spLocks noGrp="1"/>
          </p:cNvSpPr>
          <p:nvPr>
            <p:ph idx="1"/>
          </p:nvPr>
        </p:nvSpPr>
        <p:spPr>
          <a:xfrm>
            <a:off x="457200" y="1295400"/>
            <a:ext cx="8229600" cy="4800600"/>
          </a:xfrm>
        </p:spPr>
        <p:txBody>
          <a:bodyPr/>
          <a:lstStyle/>
          <a:p>
            <a:pPr>
              <a:buNone/>
            </a:pP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usr</a:t>
            </a:r>
            <a:r>
              <a:rPr lang="en-US" sz="1200" dirty="0" smtClean="0">
                <a:latin typeface="Courier New" pitchFamily="49" charset="0"/>
                <a:cs typeface="Courier New" pitchFamily="49" charset="0"/>
              </a:rPr>
              <a:t>/bin/python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This program sets the UAV in AUTO mode. It reads the GPS information and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writes the most recent entry to a file. This entry is read by the </a:t>
            </a:r>
            <a:r>
              <a:rPr lang="en-US" sz="1200" dirty="0" err="1" smtClean="0">
                <a:latin typeface="Courier New" pitchFamily="49" charset="0"/>
                <a:cs typeface="Courier New" pitchFamily="49" charset="0"/>
              </a:rPr>
              <a:t>CentMesh</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sensing APP which saves it to a server.</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import re, sys, </a:t>
            </a:r>
            <a:r>
              <a:rPr lang="en-US" sz="1200" dirty="0" err="1" smtClean="0">
                <a:latin typeface="Courier New" pitchFamily="49" charset="0"/>
                <a:cs typeface="Courier New" pitchFamily="49" charset="0"/>
              </a:rPr>
              <a:t>os</a:t>
            </a:r>
            <a:r>
              <a:rPr lang="en-US" sz="1200" dirty="0" smtClean="0">
                <a:latin typeface="Courier New" pitchFamily="49" charset="0"/>
                <a:cs typeface="Courier New" pitchFamily="49" charset="0"/>
              </a:rPr>
              <a:t>, socket, select, time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import </a:t>
            </a:r>
            <a:r>
              <a:rPr lang="en-US" sz="1200" dirty="0" err="1" smtClean="0">
                <a:latin typeface="Courier New" pitchFamily="49" charset="0"/>
                <a:cs typeface="Courier New" pitchFamily="49" charset="0"/>
              </a:rPr>
              <a:t>tempfile</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from </a:t>
            </a:r>
            <a:r>
              <a:rPr lang="en-US" sz="1200" dirty="0" err="1" smtClean="0">
                <a:latin typeface="Courier New" pitchFamily="49" charset="0"/>
                <a:cs typeface="Courier New" pitchFamily="49" charset="0"/>
              </a:rPr>
              <a:t>datetime</a:t>
            </a:r>
            <a:r>
              <a:rPr lang="en-US" sz="1200" dirty="0" smtClean="0">
                <a:latin typeface="Courier New" pitchFamily="49" charset="0"/>
                <a:cs typeface="Courier New" pitchFamily="49" charset="0"/>
              </a:rPr>
              <a:t> import </a:t>
            </a:r>
            <a:r>
              <a:rPr lang="en-US" sz="1200" dirty="0" err="1" smtClean="0">
                <a:latin typeface="Courier New" pitchFamily="49" charset="0"/>
                <a:cs typeface="Courier New" pitchFamily="49" charset="0"/>
              </a:rPr>
              <a:t>datetime</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sys.path.insert</a:t>
            </a:r>
            <a:r>
              <a:rPr lang="en-US" sz="1200" dirty="0" smtClean="0">
                <a:latin typeface="Courier New" pitchFamily="49" charset="0"/>
                <a:cs typeface="Courier New" pitchFamily="49" charset="0"/>
              </a:rPr>
              <a:t>(0,os.path.join(</a:t>
            </a:r>
            <a:r>
              <a:rPr lang="en-US" sz="1200" dirty="0" err="1" smtClean="0">
                <a:latin typeface="Courier New" pitchFamily="49" charset="0"/>
                <a:cs typeface="Courier New" pitchFamily="49" charset="0"/>
              </a:rPr>
              <a:t>os.path.dirname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os.path.realpath</a:t>
            </a:r>
            <a:r>
              <a:rPr lang="en-US" sz="1200" dirty="0" smtClean="0">
                <a:latin typeface="Courier New" pitchFamily="49" charset="0"/>
                <a:cs typeface="Courier New" pitchFamily="49" charset="0"/>
              </a:rPr>
              <a:t>(__file__)),'../lib'))</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import </a:t>
            </a:r>
            <a:r>
              <a:rPr lang="en-US" sz="1200" dirty="0" err="1" smtClean="0">
                <a:latin typeface="Courier New" pitchFamily="49" charset="0"/>
                <a:cs typeface="Courier New" pitchFamily="49" charset="0"/>
              </a:rPr>
              <a:t>mavlink_apm</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FTL_util</a:t>
            </a:r>
            <a:endParaRPr lang="en-US" sz="1200" dirty="0" smtClean="0">
              <a:latin typeface="Courier New" pitchFamily="49" charset="0"/>
              <a:cs typeface="Courier New" pitchFamily="49" charset="0"/>
            </a:endParaRPr>
          </a:p>
          <a:p>
            <a:pPr>
              <a:buNone/>
            </a:pPr>
            <a:r>
              <a:rPr lang="en-US" sz="1200" dirty="0" smtClean="0">
                <a:latin typeface="Courier New" pitchFamily="49" charset="0"/>
                <a:cs typeface="Courier New" pitchFamily="49" charset="0"/>
              </a:rPr>
              <a:t>	# The following will be used in figuring out when to print GPS info</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INTERVAL = 5</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new_time</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current_time</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datetime.now</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#This sample application writes the current GPS reading to this file,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overwriting the previous entry. This file is used by sensor application</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file_gps_data_for_sensing_app</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tmp</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gps_data</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Object used for accessing utility functions</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FTL_util_obj</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FTL_util.FTL_util</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MAX_SIZE = 1024</a:t>
            </a:r>
            <a:br>
              <a:rPr lang="en-US" sz="1200" dirty="0" smtClean="0">
                <a:latin typeface="Courier New" pitchFamily="49" charset="0"/>
                <a:cs typeface="Courier New" pitchFamily="49" charset="0"/>
              </a:rPr>
            </a:br>
            <a:endParaRPr lang="en-US" sz="1200" dirty="0" smtClean="0">
              <a:latin typeface="Courier New" pitchFamily="49" charset="0"/>
              <a:cs typeface="Courier New" pitchFamily="49" charset="0"/>
            </a:endParaRPr>
          </a:p>
          <a:p>
            <a:pPr>
              <a:buNone/>
            </a:pP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endParaRPr lang="en-US" sz="12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8"/>
          <p:cNvSpPr>
            <a:spLocks noGrp="1"/>
          </p:cNvSpPr>
          <p:nvPr>
            <p:ph type="title"/>
          </p:nvPr>
        </p:nvSpPr>
        <p:spPr>
          <a:xfrm>
            <a:off x="457200" y="914400"/>
            <a:ext cx="8229600" cy="609600"/>
          </a:xfrm>
          <a:noFill/>
          <a:ln/>
        </p:spPr>
        <p:txBody>
          <a:bodyPr lIns="0" rIns="0" bIns="0" anchor="b"/>
          <a:lstStyle/>
          <a:p>
            <a:r>
              <a:rPr lang="en-US" sz="3600" dirty="0" smtClean="0"/>
              <a:t>Operation and Management Software</a:t>
            </a:r>
            <a:br>
              <a:rPr lang="en-US" sz="3600" dirty="0" smtClean="0"/>
            </a:br>
            <a:r>
              <a:rPr lang="en-US" sz="3600" dirty="0" smtClean="0"/>
              <a:t>Based on Google Earth/Maps</a:t>
            </a:r>
            <a:endParaRPr lang="en-US" sz="3600" dirty="0"/>
          </a:p>
        </p:txBody>
      </p:sp>
      <p:pic>
        <p:nvPicPr>
          <p:cNvPr id="13" name="Picture 12"/>
          <p:cNvPicPr>
            <a:picLocks noChangeAspect="1"/>
          </p:cNvPicPr>
          <p:nvPr/>
        </p:nvPicPr>
        <p:blipFill>
          <a:blip r:embed="rId2" cstate="print"/>
          <a:stretch>
            <a:fillRect/>
          </a:stretch>
        </p:blipFill>
        <p:spPr>
          <a:xfrm>
            <a:off x="304800" y="1524000"/>
            <a:ext cx="8334375" cy="5155683"/>
          </a:xfrm>
          <a:prstGeom prst="rect">
            <a:avLst/>
          </a:prstGeom>
          <a:noFill/>
          <a:ln>
            <a:noFill/>
          </a:ln>
        </p:spPr>
      </p:pic>
      <p:sp>
        <p:nvSpPr>
          <p:cNvPr id="5" name="Slide Number Placeholder 4"/>
          <p:cNvSpPr>
            <a:spLocks noGrp="1"/>
          </p:cNvSpPr>
          <p:nvPr>
            <p:ph type="sldNum" sz="quarter" idx="10"/>
          </p:nvPr>
        </p:nvSpPr>
        <p:spPr/>
        <p:txBody>
          <a:bodyPr/>
          <a:lstStyle/>
          <a:p>
            <a:r>
              <a:rPr lang="en-US" altLang="ko-KR" dirty="0" smtClean="0"/>
              <a:t>         </a:t>
            </a:r>
            <a:fld id="{529273C2-FCCE-4C9E-9A5F-550AC0641F25}" type="slidenum">
              <a:rPr lang="en-US" smtClean="0"/>
              <a:pPr/>
              <a:t>6</a:t>
            </a:fld>
            <a:endParaRPr lang="en-US" dirty="0" smtClean="0"/>
          </a:p>
        </p:txBody>
      </p:sp>
    </p:spTree>
    <p:extLst>
      <p:ext uri="{BB962C8B-B14F-4D97-AF65-F5344CB8AC3E}">
        <p14:creationId xmlns:p14="http://schemas.microsoft.com/office/powerpoint/2010/main" xmlns="" val="198126134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00600"/>
          </a:xfrm>
        </p:spPr>
        <p:txBody>
          <a:bodyPr/>
          <a:lstStyle/>
          <a:p>
            <a:pPr>
              <a:buNone/>
            </a:pPr>
            <a:r>
              <a:rPr lang="en-US" sz="1600" dirty="0" smtClean="0">
                <a:latin typeface="Courier New" pitchFamily="49" charset="0"/>
                <a:cs typeface="Courier New" pitchFamily="49" charset="0"/>
              </a:rPr>
              <a:t>"""Utility function: checks if the given filename exists and warns the user</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if there exists one"""</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def </a:t>
            </a:r>
            <a:r>
              <a:rPr lang="en-US" sz="1600" dirty="0" err="1" smtClean="0">
                <a:latin typeface="Courier New" pitchFamily="49" charset="0"/>
                <a:cs typeface="Courier New" pitchFamily="49" charset="0"/>
              </a:rPr>
              <a:t>check_file_name_exists</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file_name_provided</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if </a:t>
            </a:r>
            <a:r>
              <a:rPr lang="en-US" sz="1600" dirty="0" err="1" smtClean="0">
                <a:latin typeface="Courier New" pitchFamily="49" charset="0"/>
                <a:cs typeface="Courier New" pitchFamily="49" charset="0"/>
              </a:rPr>
              <a:t>os.path.exists</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file_name_provided</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print "The provided file name %s exists. Do you wish to overwrite it?(y/n)" % </a:t>
            </a:r>
            <a:r>
              <a:rPr lang="en-US" sz="1600" dirty="0" err="1" smtClean="0">
                <a:latin typeface="Courier New" pitchFamily="49" charset="0"/>
                <a:cs typeface="Courier New" pitchFamily="49" charset="0"/>
              </a:rPr>
              <a:t>file_name_provided</a:t>
            </a:r>
            <a:r>
              <a:rPr lang="en-US" sz="1600" dirty="0" smtClean="0">
                <a:latin typeface="Courier New" pitchFamily="49" charset="0"/>
                <a:cs typeface="Courier New" pitchFamily="49" charset="0"/>
              </a:rPr>
              <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while 1:</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data = </a:t>
            </a:r>
            <a:r>
              <a:rPr lang="en-US" sz="1600" dirty="0" err="1" smtClean="0">
                <a:latin typeface="Courier New" pitchFamily="49" charset="0"/>
                <a:cs typeface="Courier New" pitchFamily="49" charset="0"/>
              </a:rPr>
              <a:t>sys.stdin.readline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if not </a:t>
            </a:r>
            <a:r>
              <a:rPr lang="en-US" sz="1600" dirty="0" err="1" smtClean="0">
                <a:latin typeface="Courier New" pitchFamily="49" charset="0"/>
                <a:cs typeface="Courier New" pitchFamily="49" charset="0"/>
              </a:rPr>
              <a:t>data.lower</a:t>
            </a:r>
            <a:r>
              <a:rPr lang="en-US" sz="1600" dirty="0" smtClean="0">
                <a:latin typeface="Courier New" pitchFamily="49" charset="0"/>
                <a:cs typeface="Courier New" pitchFamily="49" charset="0"/>
              </a:rPr>
              <a:t>() == 'y\</a:t>
            </a:r>
            <a:r>
              <a:rPr lang="en-US" sz="1600" dirty="0" err="1" smtClean="0">
                <a:latin typeface="Courier New" pitchFamily="49" charset="0"/>
                <a:cs typeface="Courier New" pitchFamily="49" charset="0"/>
              </a:rPr>
              <a:t>n'.lower</a:t>
            </a:r>
            <a:r>
              <a:rPr lang="en-US" sz="1600" dirty="0" smtClean="0">
                <a:latin typeface="Courier New" pitchFamily="49" charset="0"/>
                <a:cs typeface="Courier New" pitchFamily="49" charset="0"/>
              </a:rPr>
              <a:t>() and not </a:t>
            </a:r>
            <a:r>
              <a:rPr lang="en-US" sz="1600" dirty="0" err="1" smtClean="0">
                <a:latin typeface="Courier New" pitchFamily="49" charset="0"/>
                <a:cs typeface="Courier New" pitchFamily="49" charset="0"/>
              </a:rPr>
              <a:t>data.lower</a:t>
            </a:r>
            <a:r>
              <a:rPr lang="en-US" sz="1600" dirty="0" smtClean="0">
                <a:latin typeface="Courier New" pitchFamily="49" charset="0"/>
                <a:cs typeface="Courier New" pitchFamily="49" charset="0"/>
              </a:rPr>
              <a:t>() == 'n\</a:t>
            </a:r>
            <a:r>
              <a:rPr lang="en-US" sz="1600" dirty="0" err="1" smtClean="0">
                <a:latin typeface="Courier New" pitchFamily="49" charset="0"/>
                <a:cs typeface="Courier New" pitchFamily="49" charset="0"/>
              </a:rPr>
              <a:t>n'.lower</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print 'Please enter \"y\" or \"n\"'</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continue</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elif</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data.lower</a:t>
            </a:r>
            <a:r>
              <a:rPr lang="en-US" sz="1600" dirty="0" smtClean="0">
                <a:latin typeface="Courier New" pitchFamily="49" charset="0"/>
                <a:cs typeface="Courier New" pitchFamily="49" charset="0"/>
              </a:rPr>
              <a:t>() == 'n':</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print "Quitting..please try again"</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sys.exit</a:t>
            </a:r>
            <a:r>
              <a:rPr lang="en-US" sz="1600" dirty="0" smtClean="0">
                <a:latin typeface="Courier New" pitchFamily="49" charset="0"/>
                <a:cs typeface="Courier New" pitchFamily="49" charset="0"/>
              </a:rPr>
              <a:t>(1)</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else:</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with open(</a:t>
            </a:r>
            <a:r>
              <a:rPr lang="en-US" sz="1600" dirty="0" err="1" smtClean="0">
                <a:latin typeface="Courier New" pitchFamily="49" charset="0"/>
                <a:cs typeface="Courier New" pitchFamily="49" charset="0"/>
              </a:rPr>
              <a:t>file_name_provided</a:t>
            </a:r>
            <a:r>
              <a:rPr lang="en-US" sz="1600" dirty="0" smtClean="0">
                <a:latin typeface="Courier New" pitchFamily="49" charset="0"/>
                <a:cs typeface="Courier New" pitchFamily="49" charset="0"/>
              </a:rPr>
              <a:t>, "w") as </a:t>
            </a:r>
            <a:r>
              <a:rPr lang="en-US" sz="1600" dirty="0" err="1" smtClean="0">
                <a:latin typeface="Courier New" pitchFamily="49" charset="0"/>
                <a:cs typeface="Courier New" pitchFamily="49" charset="0"/>
              </a:rPr>
              <a:t>file_reference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file_reference.close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break</a:t>
            </a:r>
            <a:br>
              <a:rPr lang="en-US" sz="1600" dirty="0" smtClean="0">
                <a:latin typeface="Courier New" pitchFamily="49" charset="0"/>
                <a:cs typeface="Courier New" pitchFamily="49" charset="0"/>
              </a:rPr>
            </a:br>
            <a:endParaRPr lang="en-US" sz="1600" dirty="0" smtClean="0">
              <a:latin typeface="Courier New" pitchFamily="49" charset="0"/>
              <a:cs typeface="Courier New" pitchFamily="49" charset="0"/>
            </a:endParaRPr>
          </a:p>
          <a:p>
            <a:pPr>
              <a:buNone/>
            </a:pPr>
            <a:endParaRPr lang="en-US" sz="16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Sample Application 1 – Part 2</a:t>
            </a:r>
            <a:br>
              <a:rPr lang="en-US" dirty="0" smtClean="0"/>
            </a:b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60</a:t>
            </a:fld>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00600"/>
          </a:xfrm>
        </p:spPr>
        <p:txBody>
          <a:bodyPr/>
          <a:lstStyle/>
          <a:p>
            <a:pPr>
              <a:buNone/>
            </a:pPr>
            <a:r>
              <a:rPr lang="en-US" sz="1200" dirty="0" smtClean="0">
                <a:latin typeface="Courier New" pitchFamily="49" charset="0"/>
                <a:cs typeface="Courier New" pitchFamily="49" charset="0"/>
              </a:rPr>
              <a:t>""" Print GPS info, this function is invoked every time a </a:t>
            </a:r>
            <a:r>
              <a:rPr lang="en-US" sz="1200" dirty="0" err="1" smtClean="0">
                <a:latin typeface="Courier New" pitchFamily="49" charset="0"/>
                <a:cs typeface="Courier New" pitchFamily="49" charset="0"/>
              </a:rPr>
              <a:t>hearbeat</a:t>
            </a:r>
            <a:r>
              <a:rPr lang="en-US" sz="1200" dirty="0" smtClean="0">
                <a:latin typeface="Courier New" pitchFamily="49" charset="0"/>
                <a:cs typeface="Courier New" pitchFamily="49" charset="0"/>
              </a:rPr>
              <a:t> message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is received. The function saves only if the last 'save' has happened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least 5 seconds ago. Independent of this save, the value is written to a temporary file /</a:t>
            </a:r>
            <a:r>
              <a:rPr lang="en-US" sz="1200" dirty="0" err="1" smtClean="0">
                <a:latin typeface="Courier New" pitchFamily="49" charset="0"/>
                <a:cs typeface="Courier New" pitchFamily="49" charset="0"/>
              </a:rPr>
              <a:t>tmp</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gps_data</a:t>
            </a:r>
            <a:r>
              <a:rPr lang="en-US" sz="1200" dirty="0" smtClean="0">
                <a:latin typeface="Courier New" pitchFamily="49" charset="0"/>
                <a:cs typeface="Courier New" pitchFamily="49" charset="0"/>
              </a:rPr>
              <a:t>. This file is used by the sensing application"""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def </a:t>
            </a:r>
            <a:r>
              <a:rPr lang="en-US" sz="1200" dirty="0" err="1" smtClean="0">
                <a:latin typeface="Courier New" pitchFamily="49" charset="0"/>
                <a:cs typeface="Courier New" pitchFamily="49" charset="0"/>
              </a:rPr>
              <a:t>save_gps_info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decoded_message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file_gps_info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global </a:t>
            </a:r>
            <a:r>
              <a:rPr lang="en-US" sz="1200" dirty="0" err="1" smtClean="0">
                <a:latin typeface="Courier New" pitchFamily="49" charset="0"/>
                <a:cs typeface="Courier New" pitchFamily="49" charset="0"/>
              </a:rPr>
              <a:t>current_time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new_time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last_gps_info_saved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FTL_util_obj</a:t>
            </a:r>
            <a:r>
              <a:rPr lang="en-US" sz="1200" dirty="0" smtClean="0">
                <a:latin typeface="Courier New" pitchFamily="49" charset="0"/>
                <a:cs typeface="Courier New" pitchFamily="49" charset="0"/>
              </a:rPr>
              <a:t>, MAX_SIZE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global </a:t>
            </a:r>
            <a:r>
              <a:rPr lang="en-US" sz="1200" dirty="0" err="1" smtClean="0">
                <a:latin typeface="Courier New" pitchFamily="49" charset="0"/>
                <a:cs typeface="Courier New" pitchFamily="49" charset="0"/>
              </a:rPr>
              <a:t>file_gps_data_for_sensing_app</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last_gps_info_saved</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str</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decoded_message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with </a:t>
            </a:r>
            <a:r>
              <a:rPr lang="en-US" sz="1200" dirty="0" err="1" smtClean="0">
                <a:latin typeface="Courier New" pitchFamily="49" charset="0"/>
                <a:cs typeface="Courier New" pitchFamily="49" charset="0"/>
              </a:rPr>
              <a:t>tempfile.NamedTemporaryFile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'w', dir=</a:t>
            </a:r>
            <a:r>
              <a:rPr lang="en-US" sz="1200" dirty="0" err="1" smtClean="0">
                <a:latin typeface="Courier New" pitchFamily="49" charset="0"/>
                <a:cs typeface="Courier New" pitchFamily="49" charset="0"/>
              </a:rPr>
              <a:t>os.path.dirname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file_gps_data_for_sensing_app</a:t>
            </a:r>
            <a:r>
              <a:rPr lang="en-US" sz="1200" dirty="0" smtClean="0">
                <a:latin typeface="Courier New" pitchFamily="49" charset="0"/>
                <a:cs typeface="Courier New" pitchFamily="49" charset="0"/>
              </a:rPr>
              <a:t>), delete=False) as </a:t>
            </a:r>
            <a:r>
              <a:rPr lang="en-US" sz="1200" dirty="0" err="1" smtClean="0">
                <a:latin typeface="Courier New" pitchFamily="49" charset="0"/>
                <a:cs typeface="Courier New" pitchFamily="49" charset="0"/>
              </a:rPr>
              <a:t>tf</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tf.write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last_gps_info_saved</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tempname</a:t>
            </a:r>
            <a:r>
              <a:rPr lang="en-US" sz="1200" dirty="0" smtClean="0">
                <a:latin typeface="Courier New" pitchFamily="49" charset="0"/>
                <a:cs typeface="Courier New" pitchFamily="49" charset="0"/>
              </a:rPr>
              <a:t> = tf.name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os.rename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tempname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file_gps_data_for_sensing_app</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 Check if we need to save it to the provided file name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new_time</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datetime.now</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if (</a:t>
            </a:r>
            <a:r>
              <a:rPr lang="en-US" sz="1200" dirty="0" err="1" smtClean="0">
                <a:latin typeface="Courier New" pitchFamily="49" charset="0"/>
                <a:cs typeface="Courier New" pitchFamily="49" charset="0"/>
              </a:rPr>
              <a:t>new_time</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current_time</a:t>
            </a:r>
            <a:r>
              <a:rPr lang="en-US" sz="1200" dirty="0" smtClean="0">
                <a:latin typeface="Courier New" pitchFamily="49" charset="0"/>
                <a:cs typeface="Courier New" pitchFamily="49" charset="0"/>
              </a:rPr>
              <a:t>).seconds &gt;=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(INTERVAL):</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print "Time to save!!!!"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with open(</a:t>
            </a:r>
            <a:r>
              <a:rPr lang="en-US" sz="1200" dirty="0" err="1" smtClean="0">
                <a:latin typeface="Courier New" pitchFamily="49" charset="0"/>
                <a:cs typeface="Courier New" pitchFamily="49" charset="0"/>
              </a:rPr>
              <a:t>file_gps_info</a:t>
            </a:r>
            <a:r>
              <a:rPr lang="en-US" sz="1200" dirty="0" smtClean="0">
                <a:latin typeface="Courier New" pitchFamily="49" charset="0"/>
                <a:cs typeface="Courier New" pitchFamily="49" charset="0"/>
              </a:rPr>
              <a:t>, "a") as </a:t>
            </a:r>
            <a:r>
              <a:rPr lang="en-US" sz="1200" dirty="0" err="1" smtClean="0">
                <a:latin typeface="Courier New" pitchFamily="49" charset="0"/>
                <a:cs typeface="Courier New" pitchFamily="49" charset="0"/>
              </a:rPr>
              <a:t>file_reference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file_reference.write</a:t>
            </a:r>
            <a:r>
              <a:rPr lang="en-US" sz="1200" dirty="0" smtClean="0">
                <a:latin typeface="Courier New" pitchFamily="49" charset="0"/>
                <a:cs typeface="Courier New" pitchFamily="49" charset="0"/>
              </a:rPr>
              <a:t>("\n" + </a:t>
            </a:r>
            <a:r>
              <a:rPr lang="en-US" sz="1200" dirty="0" err="1" smtClean="0">
                <a:latin typeface="Courier New" pitchFamily="49" charset="0"/>
                <a:cs typeface="Courier New" pitchFamily="49" charset="0"/>
              </a:rPr>
              <a:t>str</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decoded_message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file_reference.close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 Update the current timers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current_time</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new_time</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endParaRPr lang="en-US" sz="1200" dirty="0" smtClean="0">
              <a:latin typeface="Courier New" pitchFamily="49" charset="0"/>
              <a:cs typeface="Courier New" pitchFamily="49" charset="0"/>
            </a:endParaRPr>
          </a:p>
          <a:p>
            <a:pPr>
              <a:buNone/>
            </a:pPr>
            <a:endParaRPr lang="en-US" sz="1200" dirty="0" smtClean="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Sample Application 1 – Part 3</a:t>
            </a:r>
            <a:br>
              <a:rPr lang="en-US" dirty="0" smtClean="0"/>
            </a:b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61</a:t>
            </a:fld>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553200" cy="4800600"/>
          </a:xfrm>
        </p:spPr>
        <p:txBody>
          <a:bodyPr/>
          <a:lstStyle/>
          <a:p>
            <a:pPr>
              <a:buNone/>
            </a:pPr>
            <a:r>
              <a:rPr lang="en-US" sz="1200" dirty="0" smtClean="0">
                <a:latin typeface="Courier New" pitchFamily="49" charset="0"/>
                <a:cs typeface="Courier New" pitchFamily="49" charset="0"/>
              </a:rPr>
              <a:t>""" Get address of </a:t>
            </a:r>
            <a:r>
              <a:rPr lang="en-US" sz="1200" dirty="0" err="1" smtClean="0">
                <a:latin typeface="Courier New" pitchFamily="49" charset="0"/>
                <a:cs typeface="Courier New" pitchFamily="49" charset="0"/>
              </a:rPr>
              <a:t>MAVProxy</a:t>
            </a: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def </a:t>
            </a:r>
            <a:r>
              <a:rPr lang="en-US" sz="1200" dirty="0" err="1" smtClean="0">
                <a:latin typeface="Courier New" pitchFamily="49" charset="0"/>
                <a:cs typeface="Courier New" pitchFamily="49" charset="0"/>
              </a:rPr>
              <a:t>get_mavproxy_address</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mav_obj,mavproxy_sock</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heartbeat_received</a:t>
            </a:r>
            <a:r>
              <a:rPr lang="en-US" sz="1200" dirty="0" smtClean="0">
                <a:latin typeface="Courier New" pitchFamily="49" charset="0"/>
                <a:cs typeface="Courier New" pitchFamily="49" charset="0"/>
              </a:rPr>
              <a:t> = 'False'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mavproxy_sock.setblocking</a:t>
            </a:r>
            <a:r>
              <a:rPr lang="en-US" sz="1200" dirty="0" smtClean="0">
                <a:latin typeface="Courier New" pitchFamily="49" charset="0"/>
                <a:cs typeface="Courier New" pitchFamily="49" charset="0"/>
              </a:rPr>
              <a:t>(1)</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print "Waiting for heartbeat message..."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while not </a:t>
            </a:r>
            <a:r>
              <a:rPr lang="en-US" sz="1200" dirty="0" err="1" smtClean="0">
                <a:latin typeface="Courier New" pitchFamily="49" charset="0"/>
                <a:cs typeface="Courier New" pitchFamily="49" charset="0"/>
              </a:rPr>
              <a:t>heartbeat_received.lower</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TRUE'.lower</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 Wait for heartbeat message to get the remote address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 used by </a:t>
            </a:r>
            <a:r>
              <a:rPr lang="en-US" sz="1200" dirty="0" err="1" smtClean="0">
                <a:latin typeface="Courier New" pitchFamily="49" charset="0"/>
                <a:cs typeface="Courier New" pitchFamily="49" charset="0"/>
              </a:rPr>
              <a:t>MAVProxy</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try:</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data_from_mavproxy,address_of_mavproxy</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mavproxy_sock.recvfrom</a:t>
            </a:r>
            <a:r>
              <a:rPr lang="en-US" sz="1200" dirty="0" smtClean="0">
                <a:latin typeface="Courier New" pitchFamily="49" charset="0"/>
                <a:cs typeface="Courier New" pitchFamily="49" charset="0"/>
              </a:rPr>
              <a:t> (MAX_SIZE)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except </a:t>
            </a:r>
            <a:r>
              <a:rPr lang="en-US" sz="1200" dirty="0" err="1" smtClean="0">
                <a:latin typeface="Courier New" pitchFamily="49" charset="0"/>
                <a:cs typeface="Courier New" pitchFamily="49" charset="0"/>
              </a:rPr>
              <a:t>socket.error</a:t>
            </a:r>
            <a:r>
              <a:rPr lang="en-US" sz="1200" dirty="0" smtClean="0">
                <a:latin typeface="Courier New" pitchFamily="49" charset="0"/>
                <a:cs typeface="Courier New" pitchFamily="49" charset="0"/>
              </a:rPr>
              <a:t> as v:</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print "Exception when trying to obtain address of </a:t>
            </a:r>
            <a:r>
              <a:rPr lang="en-US" sz="1200" dirty="0" err="1" smtClean="0">
                <a:latin typeface="Courier New" pitchFamily="49" charset="0"/>
                <a:cs typeface="Courier New" pitchFamily="49" charset="0"/>
              </a:rPr>
              <a:t>MAVProxy</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print </a:t>
            </a:r>
            <a:r>
              <a:rPr lang="en-US" sz="1200" dirty="0" err="1" smtClean="0">
                <a:latin typeface="Courier New" pitchFamily="49" charset="0"/>
                <a:cs typeface="Courier New" pitchFamily="49" charset="0"/>
              </a:rPr>
              <a:t>os.strerror</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v.errno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decoded_message</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mav_obj.decode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data_from_mavproxy</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msg_id</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decoded_message.get_msgId</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if </a:t>
            </a:r>
            <a:r>
              <a:rPr lang="en-US" sz="1200" dirty="0" err="1" smtClean="0">
                <a:latin typeface="Courier New" pitchFamily="49" charset="0"/>
                <a:cs typeface="Courier New" pitchFamily="49" charset="0"/>
              </a:rPr>
              <a:t>msg_id</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mavlink_apm.MAVLINK_MSG_ID_HEARTBEAT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 Undo the change made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heartbeat_received</a:t>
            </a:r>
            <a:r>
              <a:rPr lang="en-US" sz="1200" dirty="0" smtClean="0">
                <a:latin typeface="Courier New" pitchFamily="49" charset="0"/>
                <a:cs typeface="Courier New" pitchFamily="49" charset="0"/>
              </a:rPr>
              <a:t> = 'True'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print 'Got the address of MAV,  proceeding..'</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print </a:t>
            </a:r>
            <a:r>
              <a:rPr lang="en-US" sz="1200" dirty="0" err="1" smtClean="0">
                <a:latin typeface="Courier New" pitchFamily="49" charset="0"/>
                <a:cs typeface="Courier New" pitchFamily="49" charset="0"/>
              </a:rPr>
              <a:t>address_of_mavproxy</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mavproxy_sock.setblocking</a:t>
            </a:r>
            <a:r>
              <a:rPr lang="en-US" sz="1200" dirty="0" smtClean="0">
                <a:latin typeface="Courier New" pitchFamily="49" charset="0"/>
                <a:cs typeface="Courier New" pitchFamily="49" charset="0"/>
              </a:rPr>
              <a:t>(0)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return </a:t>
            </a:r>
            <a:r>
              <a:rPr lang="en-US" sz="1200" dirty="0" err="1" smtClean="0">
                <a:latin typeface="Courier New" pitchFamily="49" charset="0"/>
                <a:cs typeface="Courier New" pitchFamily="49" charset="0"/>
              </a:rPr>
              <a:t>address_of_mavproxy</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endParaRPr lang="en-US" sz="1200" dirty="0" smtClean="0">
              <a:latin typeface="Courier New" pitchFamily="49" charset="0"/>
              <a:cs typeface="Courier New" pitchFamily="49" charset="0"/>
            </a:endParaRPr>
          </a:p>
          <a:p>
            <a:pPr>
              <a:buNone/>
            </a:pPr>
            <a:endParaRPr lang="en-US" sz="1200" dirty="0" smtClean="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Sample Application 1 – Part 4</a:t>
            </a:r>
            <a:br>
              <a:rPr lang="en-US" dirty="0" smtClean="0"/>
            </a:b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62</a:t>
            </a:fld>
            <a:endParaRPr lang="en-US" dirty="0"/>
          </a:p>
        </p:txBody>
      </p:sp>
      <p:sp>
        <p:nvSpPr>
          <p:cNvPr id="5" name="Rectangular Callout 4"/>
          <p:cNvSpPr/>
          <p:nvPr/>
        </p:nvSpPr>
        <p:spPr bwMode="auto">
          <a:xfrm>
            <a:off x="6858000" y="1524000"/>
            <a:ext cx="2286000" cy="1752600"/>
          </a:xfrm>
          <a:prstGeom prst="wedgeRectCallout">
            <a:avLst>
              <a:gd name="adj1" fmla="val -154797"/>
              <a:gd name="adj2" fmla="val -33832"/>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Waits to receive a heartbeat before trying to set AUTO mode or read anything else</a:t>
            </a:r>
            <a:endParaRPr kumimoji="0" lang="en-US" sz="1800" b="0" i="0" u="none" strike="noStrike" cap="none" normalizeH="0" baseline="0" dirty="0" smtClean="0">
              <a:ln>
                <a:noFill/>
              </a:ln>
              <a:solidFill>
                <a:schemeClr val="tx1"/>
              </a:solidFill>
              <a:effectLst/>
              <a:latin typeface="Arial" charset="0"/>
            </a:endParaRPr>
          </a:p>
        </p:txBody>
      </p:sp>
      <p:sp>
        <p:nvSpPr>
          <p:cNvPr id="6" name="Rectangular Callout 5"/>
          <p:cNvSpPr/>
          <p:nvPr/>
        </p:nvSpPr>
        <p:spPr bwMode="auto">
          <a:xfrm>
            <a:off x="6858000" y="4191000"/>
            <a:ext cx="2286000" cy="762000"/>
          </a:xfrm>
          <a:prstGeom prst="wedgeRectCallout">
            <a:avLst>
              <a:gd name="adj1" fmla="val -80843"/>
              <a:gd name="adj2" fmla="val -7381"/>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What we received is a heartbeat</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553200" cy="4800600"/>
          </a:xfrm>
        </p:spPr>
        <p:txBody>
          <a:bodyPr/>
          <a:lstStyle/>
          <a:p>
            <a:pPr>
              <a:buNone/>
            </a:pPr>
            <a:r>
              <a:rPr lang="en-US" sz="1400" dirty="0" smtClean="0">
                <a:latin typeface="Courier New" pitchFamily="49" charset="0"/>
                <a:cs typeface="Courier New" pitchFamily="49" charset="0"/>
              </a:rPr>
              <a:t>""" The main function """</a:t>
            </a:r>
          </a:p>
          <a:p>
            <a:pPr>
              <a:buNone/>
            </a:pPr>
            <a:r>
              <a:rPr lang="en-US" sz="1400" dirty="0" smtClean="0">
                <a:latin typeface="Courier New" pitchFamily="49" charset="0"/>
                <a:cs typeface="Courier New" pitchFamily="49" charset="0"/>
              </a:rPr>
              <a:t>def main():</a:t>
            </a:r>
          </a:p>
          <a:p>
            <a:pPr>
              <a:buNone/>
            </a:pPr>
            <a:r>
              <a:rPr lang="en-US" sz="1400" dirty="0" smtClean="0">
                <a:latin typeface="Courier New" pitchFamily="49" charset="0"/>
                <a:cs typeface="Courier New" pitchFamily="49" charset="0"/>
              </a:rPr>
              <a:t>    # Use the global values for MAX_SIZE and INTERVAL</a:t>
            </a:r>
          </a:p>
          <a:p>
            <a:pPr>
              <a:buNone/>
            </a:pPr>
            <a:r>
              <a:rPr lang="en-US" sz="1400" dirty="0" smtClean="0">
                <a:latin typeface="Courier New" pitchFamily="49" charset="0"/>
                <a:cs typeface="Courier New" pitchFamily="49" charset="0"/>
              </a:rPr>
              <a:t>    global MAX_SIZE, INTERVAL</a:t>
            </a:r>
          </a:p>
          <a:p>
            <a:pPr>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file_gps_info</a:t>
            </a:r>
            <a:r>
              <a:rPr lang="en-US" sz="1400" dirty="0" smtClean="0">
                <a:latin typeface="Courier New" pitchFamily="49" charset="0"/>
                <a:cs typeface="Courier New" pitchFamily="49" charset="0"/>
              </a:rPr>
              <a:t> = "" </a:t>
            </a:r>
          </a:p>
          <a:p>
            <a:pPr>
              <a:buNone/>
            </a:pPr>
            <a:r>
              <a:rPr lang="en-US" sz="1400" dirty="0" smtClean="0">
                <a:latin typeface="Courier New" pitchFamily="49" charset="0"/>
                <a:cs typeface="Courier New" pitchFamily="49" charset="0"/>
              </a:rPr>
              <a:t>    if </a:t>
            </a:r>
            <a:r>
              <a:rPr lang="en-US" sz="1400" dirty="0" err="1" smtClean="0">
                <a:latin typeface="Courier New" pitchFamily="49" charset="0"/>
                <a:cs typeface="Courier New" pitchFamily="49" charset="0"/>
              </a:rPr>
              <a:t>len</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sys.argv</a:t>
            </a:r>
            <a:r>
              <a:rPr lang="en-US" sz="1400" dirty="0" smtClean="0">
                <a:latin typeface="Courier New" pitchFamily="49" charset="0"/>
                <a:cs typeface="Courier New" pitchFamily="49" charset="0"/>
              </a:rPr>
              <a:t>) != 3:</a:t>
            </a:r>
          </a:p>
          <a:p>
            <a:pPr>
              <a:buNone/>
            </a:pPr>
            <a:r>
              <a:rPr lang="en-US" sz="1400" dirty="0" smtClean="0">
                <a:latin typeface="Courier New" pitchFamily="49" charset="0"/>
                <a:cs typeface="Courier New" pitchFamily="49" charset="0"/>
              </a:rPr>
              <a:t>	print "Usage: ./uav_auto_mode.py &lt;</a:t>
            </a:r>
            <a:r>
              <a:rPr lang="en-US" sz="1400" dirty="0" err="1" smtClean="0">
                <a:latin typeface="Courier New" pitchFamily="49" charset="0"/>
                <a:cs typeface="Courier New" pitchFamily="49" charset="0"/>
              </a:rPr>
              <a:t>MAVProxy</a:t>
            </a:r>
            <a:r>
              <a:rPr lang="en-US" sz="1400" dirty="0" smtClean="0">
                <a:latin typeface="Courier New" pitchFamily="49" charset="0"/>
                <a:cs typeface="Courier New" pitchFamily="49" charset="0"/>
              </a:rPr>
              <a:t> port&gt; &lt;</a:t>
            </a:r>
            <a:r>
              <a:rPr lang="en-US" sz="1400" dirty="0" err="1" smtClean="0">
                <a:latin typeface="Courier New" pitchFamily="49" charset="0"/>
                <a:cs typeface="Courier New" pitchFamily="49" charset="0"/>
              </a:rPr>
              <a:t>File_to_save_GPS_info</a:t>
            </a:r>
            <a:r>
              <a:rPr lang="en-US" sz="1400" dirty="0" smtClean="0">
                <a:latin typeface="Courier New" pitchFamily="49" charset="0"/>
                <a:cs typeface="Courier New" pitchFamily="49" charset="0"/>
              </a:rPr>
              <a:t>&gt;"</a:t>
            </a:r>
          </a:p>
          <a:p>
            <a:pPr>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sys.exit</a:t>
            </a:r>
            <a:r>
              <a:rPr lang="en-US" sz="1400" dirty="0" smtClean="0">
                <a:latin typeface="Courier New" pitchFamily="49" charset="0"/>
                <a:cs typeface="Courier New" pitchFamily="49" charset="0"/>
              </a:rPr>
              <a:t>(1)</a:t>
            </a:r>
          </a:p>
          <a:p>
            <a:pPr>
              <a:buNone/>
            </a:pPr>
            <a:r>
              <a:rPr lang="en-US" sz="1400" dirty="0" smtClean="0">
                <a:latin typeface="Courier New" pitchFamily="49" charset="0"/>
                <a:cs typeface="Courier New" pitchFamily="49" charset="0"/>
              </a:rPr>
              <a:t>    </a:t>
            </a:r>
          </a:p>
          <a:p>
            <a:pPr>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mavproxy_port</a:t>
            </a:r>
            <a:r>
              <a:rPr lang="en-US" sz="1400" dirty="0" smtClean="0">
                <a:latin typeface="Courier New" pitchFamily="49" charset="0"/>
                <a:cs typeface="Courier New" pitchFamily="49" charset="0"/>
              </a:rPr>
              <a:t> = </a:t>
            </a:r>
            <a:r>
              <a:rPr lang="en-US" sz="1400" dirty="0" err="1" smtClean="0">
                <a:latin typeface="Courier New" pitchFamily="49" charset="0"/>
                <a:cs typeface="Courier New" pitchFamily="49" charset="0"/>
              </a:rPr>
              <a:t>int</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sys.argv</a:t>
            </a:r>
            <a:r>
              <a:rPr lang="en-US" sz="1400" dirty="0" smtClean="0">
                <a:latin typeface="Courier New" pitchFamily="49" charset="0"/>
                <a:cs typeface="Courier New" pitchFamily="49" charset="0"/>
              </a:rPr>
              <a:t>[1])</a:t>
            </a:r>
          </a:p>
          <a:p>
            <a:pPr>
              <a:buNone/>
            </a:pPr>
            <a:r>
              <a:rPr lang="en-US" sz="1400" dirty="0" smtClean="0">
                <a:latin typeface="Courier New" pitchFamily="49" charset="0"/>
                <a:cs typeface="Courier New" pitchFamily="49" charset="0"/>
              </a:rPr>
              <a:t>    print "</a:t>
            </a:r>
            <a:r>
              <a:rPr lang="en-US" sz="1400" dirty="0" err="1" smtClean="0">
                <a:latin typeface="Courier New" pitchFamily="49" charset="0"/>
                <a:cs typeface="Courier New" pitchFamily="49" charset="0"/>
              </a:rPr>
              <a:t>MAVProxy</a:t>
            </a:r>
            <a:r>
              <a:rPr lang="en-US" sz="1400" dirty="0" smtClean="0">
                <a:latin typeface="Courier New" pitchFamily="49" charset="0"/>
                <a:cs typeface="Courier New" pitchFamily="49" charset="0"/>
              </a:rPr>
              <a:t> port is %d" % </a:t>
            </a:r>
            <a:r>
              <a:rPr lang="en-US" sz="1400" dirty="0" err="1" smtClean="0">
                <a:latin typeface="Courier New" pitchFamily="49" charset="0"/>
                <a:cs typeface="Courier New" pitchFamily="49" charset="0"/>
              </a:rPr>
              <a:t>mavproxy_port</a:t>
            </a:r>
            <a:endParaRPr lang="en-US" sz="1400" dirty="0" smtClean="0">
              <a:latin typeface="Courier New" pitchFamily="49" charset="0"/>
              <a:cs typeface="Courier New" pitchFamily="49" charset="0"/>
            </a:endParaRPr>
          </a:p>
          <a:p>
            <a:pPr>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file_gps_info</a:t>
            </a:r>
            <a:r>
              <a:rPr lang="en-US" sz="1400" dirty="0" smtClean="0">
                <a:latin typeface="Courier New" pitchFamily="49" charset="0"/>
                <a:cs typeface="Courier New" pitchFamily="49" charset="0"/>
              </a:rPr>
              <a:t> = </a:t>
            </a:r>
            <a:r>
              <a:rPr lang="en-US" sz="1400" dirty="0" err="1" smtClean="0">
                <a:latin typeface="Courier New" pitchFamily="49" charset="0"/>
                <a:cs typeface="Courier New" pitchFamily="49" charset="0"/>
              </a:rPr>
              <a:t>sys.argv</a:t>
            </a:r>
            <a:r>
              <a:rPr lang="en-US" sz="1400" dirty="0" smtClean="0">
                <a:latin typeface="Courier New" pitchFamily="49" charset="0"/>
                <a:cs typeface="Courier New" pitchFamily="49" charset="0"/>
              </a:rPr>
              <a:t>[2]</a:t>
            </a:r>
          </a:p>
          <a:p>
            <a:pPr>
              <a:buNone/>
            </a:pPr>
            <a:r>
              <a:rPr lang="en-US" sz="1400" dirty="0" smtClean="0">
                <a:latin typeface="Courier New" pitchFamily="49" charset="0"/>
                <a:cs typeface="Courier New" pitchFamily="49" charset="0"/>
              </a:rPr>
              <a:t>   </a:t>
            </a:r>
          </a:p>
        </p:txBody>
      </p:sp>
      <p:sp>
        <p:nvSpPr>
          <p:cNvPr id="2" name="Title 1"/>
          <p:cNvSpPr>
            <a:spLocks noGrp="1"/>
          </p:cNvSpPr>
          <p:nvPr>
            <p:ph type="title"/>
          </p:nvPr>
        </p:nvSpPr>
        <p:spPr/>
        <p:txBody>
          <a:bodyPr/>
          <a:lstStyle/>
          <a:p>
            <a:r>
              <a:rPr lang="en-US" dirty="0" smtClean="0"/>
              <a:t>Sample Application 1 – Part 5</a:t>
            </a:r>
            <a:br>
              <a:rPr lang="en-US" dirty="0" smtClean="0"/>
            </a:b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63</a:t>
            </a:fld>
            <a:endParaRPr lang="en-US" dirty="0"/>
          </a:p>
        </p:txBody>
      </p:sp>
      <p:sp>
        <p:nvSpPr>
          <p:cNvPr id="5" name="Rectangular Callout 4"/>
          <p:cNvSpPr/>
          <p:nvPr/>
        </p:nvSpPr>
        <p:spPr bwMode="auto">
          <a:xfrm>
            <a:off x="6858000" y="1524000"/>
            <a:ext cx="2286000" cy="1752600"/>
          </a:xfrm>
          <a:prstGeom prst="wedgeRectCallout">
            <a:avLst>
              <a:gd name="adj1" fmla="val -49216"/>
              <a:gd name="adj2" fmla="val -22912"/>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Extracts port for </a:t>
            </a:r>
            <a:r>
              <a:rPr lang="en-US" dirty="0" err="1" smtClean="0"/>
              <a:t>MAVProxy</a:t>
            </a:r>
            <a:r>
              <a:rPr lang="en-US" dirty="0" smtClean="0"/>
              <a:t> and file to save the GPS info from the command line arguments and handles errors</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553200" cy="4800600"/>
          </a:xfrm>
        </p:spPr>
        <p:txBody>
          <a:bodyPr/>
          <a:lstStyle/>
          <a:p>
            <a:pPr>
              <a:buNone/>
            </a:pPr>
            <a:r>
              <a:rPr lang="en-US" sz="1200" dirty="0" smtClean="0">
                <a:latin typeface="Courier New" pitchFamily="49" charset="0"/>
                <a:cs typeface="Courier New" pitchFamily="49" charset="0"/>
              </a:rPr>
              <a:t> try:</a:t>
            </a:r>
          </a:p>
          <a:p>
            <a:pPr>
              <a:buNone/>
            </a:pPr>
            <a:r>
              <a:rPr lang="en-US" sz="1200" dirty="0" smtClean="0">
                <a:latin typeface="Courier New" pitchFamily="49" charset="0"/>
                <a:cs typeface="Courier New" pitchFamily="49" charset="0"/>
              </a:rPr>
              <a:t>	HOST = ''</a:t>
            </a:r>
          </a:p>
          <a:p>
            <a:pPr>
              <a:buNone/>
            </a:pPr>
            <a:r>
              <a:rPr lang="en-US" sz="1200" dirty="0" smtClean="0">
                <a:latin typeface="Courier New" pitchFamily="49" charset="0"/>
                <a:cs typeface="Courier New" pitchFamily="49" charset="0"/>
              </a:rPr>
              <a:t>	# Create a server socket for </a:t>
            </a:r>
            <a:r>
              <a:rPr lang="en-US" sz="1200" dirty="0" err="1" smtClean="0">
                <a:latin typeface="Courier New" pitchFamily="49" charset="0"/>
                <a:cs typeface="Courier New" pitchFamily="49" charset="0"/>
              </a:rPr>
              <a:t>MAVProxy</a:t>
            </a:r>
            <a:endParaRPr lang="en-US" sz="1200" dirty="0" smtClean="0">
              <a:latin typeface="Courier New" pitchFamily="49" charset="0"/>
              <a:cs typeface="Courier New" pitchFamily="49" charset="0"/>
            </a:endParaRP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mavproxy_sock</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socket.socket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socket.AF_INET,socket.SOCK_DGRAM</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print 'created UDP socket for </a:t>
            </a:r>
            <a:r>
              <a:rPr lang="en-US" sz="1200" dirty="0" err="1" smtClean="0">
                <a:latin typeface="Courier New" pitchFamily="49" charset="0"/>
                <a:cs typeface="Courier New" pitchFamily="49" charset="0"/>
              </a:rPr>
              <a:t>MAVProxy</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mavproxy_sock.setblocking</a:t>
            </a:r>
            <a:r>
              <a:rPr lang="en-US" sz="1200" dirty="0" smtClean="0">
                <a:latin typeface="Courier New" pitchFamily="49" charset="0"/>
                <a:cs typeface="Courier New" pitchFamily="49" charset="0"/>
              </a:rPr>
              <a:t>(0)</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mavproxy_sock.bind</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HOST,mavproxy_port</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print 'Binding socket for </a:t>
            </a:r>
            <a:r>
              <a:rPr lang="en-US" sz="1200" dirty="0" err="1" smtClean="0">
                <a:latin typeface="Courier New" pitchFamily="49" charset="0"/>
                <a:cs typeface="Courier New" pitchFamily="49" charset="0"/>
              </a:rPr>
              <a:t>MAVProxy</a:t>
            </a:r>
            <a:r>
              <a:rPr lang="en-US" sz="1200" dirty="0" smtClean="0">
                <a:latin typeface="Courier New" pitchFamily="49" charset="0"/>
                <a:cs typeface="Courier New" pitchFamily="49" charset="0"/>
              </a:rPr>
              <a:t> connection'</a:t>
            </a:r>
          </a:p>
          <a:p>
            <a:pPr>
              <a:buNone/>
            </a:pPr>
            <a:r>
              <a:rPr lang="en-US" sz="1200" dirty="0" smtClean="0">
                <a:latin typeface="Courier New" pitchFamily="49" charset="0"/>
                <a:cs typeface="Courier New" pitchFamily="49" charset="0"/>
              </a:rPr>
              <a:t>	# Create the </a:t>
            </a:r>
            <a:r>
              <a:rPr lang="en-US" sz="1200" dirty="0" err="1" smtClean="0">
                <a:latin typeface="Courier New" pitchFamily="49" charset="0"/>
                <a:cs typeface="Courier New" pitchFamily="49" charset="0"/>
              </a:rPr>
              <a:t>mavproxy</a:t>
            </a:r>
            <a:r>
              <a:rPr lang="en-US" sz="1200" dirty="0" smtClean="0">
                <a:latin typeface="Courier New" pitchFamily="49" charset="0"/>
                <a:cs typeface="Courier New" pitchFamily="49" charset="0"/>
              </a:rPr>
              <a:t> object</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mav_obj</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mavlink_apm.MAVLink</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mavproxy_sock</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a:t>
            </a:r>
          </a:p>
          <a:p>
            <a:pPr>
              <a:buNone/>
            </a:pPr>
            <a:r>
              <a:rPr lang="en-US" sz="1200" dirty="0" smtClean="0">
                <a:latin typeface="Courier New" pitchFamily="49" charset="0"/>
                <a:cs typeface="Courier New" pitchFamily="49" charset="0"/>
              </a:rPr>
              <a:t>    except Exception as ex:</a:t>
            </a:r>
          </a:p>
          <a:p>
            <a:pPr>
              <a:buNone/>
            </a:pPr>
            <a:r>
              <a:rPr lang="en-US" sz="1200" dirty="0" smtClean="0">
                <a:latin typeface="Courier New" pitchFamily="49" charset="0"/>
                <a:cs typeface="Courier New" pitchFamily="49" charset="0"/>
              </a:rPr>
              <a:t>	template = "An exception of type {0} </a:t>
            </a:r>
            <a:r>
              <a:rPr lang="en-US" sz="1200" dirty="0" err="1" smtClean="0">
                <a:latin typeface="Courier New" pitchFamily="49" charset="0"/>
                <a:cs typeface="Courier New" pitchFamily="49" charset="0"/>
              </a:rPr>
              <a:t>occured</a:t>
            </a:r>
            <a:r>
              <a:rPr lang="en-US" sz="1200" dirty="0" smtClean="0">
                <a:latin typeface="Courier New" pitchFamily="49" charset="0"/>
                <a:cs typeface="Courier New" pitchFamily="49" charset="0"/>
              </a:rPr>
              <a:t>. Arguments:\n{1!r}"</a:t>
            </a:r>
          </a:p>
          <a:p>
            <a:pPr>
              <a:buNone/>
            </a:pPr>
            <a:r>
              <a:rPr lang="en-US" sz="1200" dirty="0" smtClean="0">
                <a:latin typeface="Courier New" pitchFamily="49" charset="0"/>
                <a:cs typeface="Courier New" pitchFamily="49" charset="0"/>
              </a:rPr>
              <a:t>	message = </a:t>
            </a:r>
            <a:r>
              <a:rPr lang="en-US" sz="1200" dirty="0" err="1" smtClean="0">
                <a:latin typeface="Courier New" pitchFamily="49" charset="0"/>
                <a:cs typeface="Courier New" pitchFamily="49" charset="0"/>
              </a:rPr>
              <a:t>template.format</a:t>
            </a:r>
            <a:r>
              <a:rPr lang="en-US" sz="1200" dirty="0" smtClean="0">
                <a:latin typeface="Courier New" pitchFamily="49" charset="0"/>
                <a:cs typeface="Courier New" pitchFamily="49" charset="0"/>
              </a:rPr>
              <a:t>(type(ex).__name__, </a:t>
            </a:r>
            <a:r>
              <a:rPr lang="en-US" sz="1200" dirty="0" err="1" smtClean="0">
                <a:latin typeface="Courier New" pitchFamily="49" charset="0"/>
                <a:cs typeface="Courier New" pitchFamily="49" charset="0"/>
              </a:rPr>
              <a:t>ex.args</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print message</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sys.exit</a:t>
            </a:r>
            <a:r>
              <a:rPr lang="en-US" sz="1200" dirty="0" smtClean="0">
                <a:latin typeface="Courier New" pitchFamily="49" charset="0"/>
                <a:cs typeface="Courier New" pitchFamily="49" charset="0"/>
              </a:rPr>
              <a:t>(1)</a:t>
            </a:r>
          </a:p>
          <a:p>
            <a:pPr>
              <a:buNone/>
            </a:pPr>
            <a:r>
              <a:rPr lang="en-US" sz="1200" dirty="0" smtClean="0">
                <a:latin typeface="Courier New" pitchFamily="49" charset="0"/>
                <a:cs typeface="Courier New" pitchFamily="49" charset="0"/>
              </a:rPr>
              <a:t> </a:t>
            </a:r>
          </a:p>
          <a:p>
            <a:pPr>
              <a:buNone/>
            </a:pPr>
            <a:r>
              <a:rPr lang="en-US" sz="1200" dirty="0" smtClean="0">
                <a:latin typeface="Courier New" pitchFamily="49" charset="0"/>
                <a:cs typeface="Courier New" pitchFamily="49" charset="0"/>
              </a:rPr>
              <a:t>    # File name check</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check_file_name_exists</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file_gps_info</a:t>
            </a:r>
            <a:r>
              <a:rPr lang="en-US" sz="1200" dirty="0" smtClean="0">
                <a:latin typeface="Courier New" pitchFamily="49" charset="0"/>
                <a:cs typeface="Courier New" pitchFamily="49" charset="0"/>
              </a:rPr>
              <a:t>)</a:t>
            </a:r>
          </a:p>
        </p:txBody>
      </p:sp>
      <p:sp>
        <p:nvSpPr>
          <p:cNvPr id="2" name="Title 1"/>
          <p:cNvSpPr>
            <a:spLocks noGrp="1"/>
          </p:cNvSpPr>
          <p:nvPr>
            <p:ph type="title"/>
          </p:nvPr>
        </p:nvSpPr>
        <p:spPr/>
        <p:txBody>
          <a:bodyPr/>
          <a:lstStyle/>
          <a:p>
            <a:r>
              <a:rPr lang="en-US" dirty="0" smtClean="0"/>
              <a:t>Sample Application 1 – Part 6</a:t>
            </a:r>
            <a:br>
              <a:rPr lang="en-US" dirty="0" smtClean="0"/>
            </a:b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64</a:t>
            </a:fld>
            <a:endParaRPr lang="en-US" dirty="0"/>
          </a:p>
        </p:txBody>
      </p:sp>
      <p:sp>
        <p:nvSpPr>
          <p:cNvPr id="5" name="Rectangular Callout 4"/>
          <p:cNvSpPr/>
          <p:nvPr/>
        </p:nvSpPr>
        <p:spPr bwMode="auto">
          <a:xfrm>
            <a:off x="6629400" y="2286000"/>
            <a:ext cx="2514600" cy="1752600"/>
          </a:xfrm>
          <a:prstGeom prst="wedgeRectCallout">
            <a:avLst>
              <a:gd name="adj1" fmla="val -49216"/>
              <a:gd name="adj2" fmla="val -21092"/>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Opens a UDP socket on the port specified by command line;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Creates a </a:t>
            </a:r>
            <a:r>
              <a:rPr kumimoji="0" lang="en-US" sz="1800" b="0" i="0" u="none" strike="noStrike" cap="none" normalizeH="0" baseline="0" dirty="0" err="1" smtClean="0">
                <a:ln>
                  <a:noFill/>
                </a:ln>
                <a:solidFill>
                  <a:schemeClr val="tx1"/>
                </a:solidFill>
                <a:effectLst/>
                <a:latin typeface="Arial" charset="0"/>
              </a:rPr>
              <a:t>mav_object</a:t>
            </a:r>
            <a:r>
              <a:rPr kumimoji="0" lang="en-US" sz="1800" b="0" i="0" u="none" strike="noStrike" cap="none" normalizeH="0" baseline="0" dirty="0" smtClean="0">
                <a:ln>
                  <a:noFill/>
                </a:ln>
                <a:solidFill>
                  <a:schemeClr val="tx1"/>
                </a:solidFill>
                <a:effectLst/>
                <a:latin typeface="Arial" charset="0"/>
              </a:rPr>
              <a:t> bound</a:t>
            </a:r>
            <a:r>
              <a:rPr kumimoji="0" lang="en-US" sz="1800" b="0" i="0" u="none" strike="noStrike" cap="none" normalizeH="0" dirty="0" smtClean="0">
                <a:ln>
                  <a:noFill/>
                </a:ln>
                <a:solidFill>
                  <a:schemeClr val="tx1"/>
                </a:solidFill>
                <a:effectLst/>
                <a:latin typeface="Arial" charset="0"/>
              </a:rPr>
              <a:t> to the port</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553200" cy="4800600"/>
          </a:xfrm>
        </p:spPr>
        <p:txBody>
          <a:bodyPr/>
          <a:lstStyle/>
          <a:p>
            <a:pPr>
              <a:buNone/>
            </a:pPr>
            <a:r>
              <a:rPr lang="en-US" sz="1200" dirty="0" smtClean="0">
                <a:latin typeface="Courier New" pitchFamily="49" charset="0"/>
                <a:cs typeface="Courier New" pitchFamily="49" charset="0"/>
              </a:rPr>
              <a:t> </a:t>
            </a:r>
            <a:r>
              <a:rPr lang="en-US" sz="1200" dirty="0" smtClean="0"/>
              <a:t>#Get the address of </a:t>
            </a:r>
            <a:r>
              <a:rPr lang="en-US" sz="1200" dirty="0" err="1" smtClean="0"/>
              <a:t>mavproxy</a:t>
            </a:r>
            <a:endParaRPr lang="en-US" sz="1200" dirty="0" smtClean="0"/>
          </a:p>
          <a:p>
            <a:pPr>
              <a:buNone/>
            </a:pPr>
            <a:r>
              <a:rPr lang="en-US" sz="1200" dirty="0" smtClean="0"/>
              <a:t>    </a:t>
            </a:r>
            <a:r>
              <a:rPr lang="en-US" sz="1200" dirty="0" err="1" smtClean="0"/>
              <a:t>address_of_mavproxy</a:t>
            </a:r>
            <a:r>
              <a:rPr lang="en-US" sz="1200" dirty="0" smtClean="0"/>
              <a:t> = </a:t>
            </a:r>
            <a:r>
              <a:rPr lang="en-US" sz="1200" dirty="0" err="1" smtClean="0"/>
              <a:t>get_mavproxy_address</a:t>
            </a:r>
            <a:r>
              <a:rPr lang="en-US" sz="1200" dirty="0" smtClean="0"/>
              <a:t> (</a:t>
            </a:r>
            <a:r>
              <a:rPr lang="en-US" sz="1200" dirty="0" err="1" smtClean="0"/>
              <a:t>mav_obj</a:t>
            </a:r>
            <a:r>
              <a:rPr lang="en-US" sz="1200" dirty="0" smtClean="0"/>
              <a:t>, </a:t>
            </a:r>
            <a:r>
              <a:rPr lang="en-US" sz="1200" dirty="0" err="1" smtClean="0"/>
              <a:t>mavproxy_sock</a:t>
            </a:r>
            <a:r>
              <a:rPr lang="en-US" sz="1200" dirty="0" smtClean="0"/>
              <a:t>)</a:t>
            </a:r>
          </a:p>
          <a:p>
            <a:pPr>
              <a:buNone/>
            </a:pPr>
            <a:r>
              <a:rPr lang="en-US" sz="1200" dirty="0" smtClean="0"/>
              <a:t>    </a:t>
            </a:r>
            <a:r>
              <a:rPr lang="en-US" sz="1200" dirty="0" err="1" smtClean="0"/>
              <a:t>return_status</a:t>
            </a:r>
            <a:r>
              <a:rPr lang="en-US" sz="1200" dirty="0" smtClean="0"/>
              <a:t> = </a:t>
            </a:r>
            <a:r>
              <a:rPr lang="en-US" sz="1200" dirty="0" err="1" smtClean="0"/>
              <a:t>FTL_util_obj.set_mav_mode</a:t>
            </a:r>
            <a:r>
              <a:rPr lang="en-US" sz="1200" dirty="0" smtClean="0"/>
              <a:t>(</a:t>
            </a:r>
            <a:r>
              <a:rPr lang="en-US" sz="1200" dirty="0" err="1" smtClean="0"/>
              <a:t>FTL_util_obj.auto_mode,mav_obj</a:t>
            </a:r>
            <a:r>
              <a:rPr lang="en-US" sz="1200" dirty="0" smtClean="0"/>
              <a:t>, </a:t>
            </a:r>
          </a:p>
          <a:p>
            <a:pPr>
              <a:buNone/>
            </a:pPr>
            <a:r>
              <a:rPr lang="en-US" sz="1200" dirty="0" smtClean="0"/>
              <a:t>						</a:t>
            </a:r>
            <a:r>
              <a:rPr lang="en-US" sz="1200" dirty="0" err="1" smtClean="0"/>
              <a:t>mavproxy_sock</a:t>
            </a:r>
            <a:r>
              <a:rPr lang="en-US" sz="1200" dirty="0" smtClean="0"/>
              <a:t>, 					</a:t>
            </a:r>
            <a:r>
              <a:rPr lang="en-US" sz="1200" dirty="0" err="1" smtClean="0"/>
              <a:t>address_of_mavproxy</a:t>
            </a:r>
            <a:r>
              <a:rPr lang="en-US" sz="1200" dirty="0" smtClean="0"/>
              <a:t>)</a:t>
            </a:r>
          </a:p>
          <a:p>
            <a:pPr>
              <a:buNone/>
            </a:pPr>
            <a:r>
              <a:rPr lang="en-US" sz="1200" dirty="0" smtClean="0"/>
              <a:t>    if </a:t>
            </a:r>
            <a:r>
              <a:rPr lang="en-US" sz="1200" dirty="0" err="1" smtClean="0"/>
              <a:t>return_status</a:t>
            </a:r>
            <a:r>
              <a:rPr lang="en-US" sz="1200" dirty="0" smtClean="0"/>
              <a:t> &lt; 0:</a:t>
            </a:r>
          </a:p>
          <a:p>
            <a:pPr>
              <a:buNone/>
            </a:pPr>
            <a:r>
              <a:rPr lang="en-US" sz="1200" dirty="0" smtClean="0"/>
              <a:t>	print "Error while setting mode, please check the parameters passed..."</a:t>
            </a:r>
          </a:p>
          <a:p>
            <a:pPr>
              <a:buNone/>
            </a:pPr>
            <a:r>
              <a:rPr lang="en-US" sz="1200" dirty="0" smtClean="0"/>
              <a:t>	</a:t>
            </a:r>
            <a:r>
              <a:rPr lang="en-US" sz="1200" dirty="0" err="1" smtClean="0"/>
              <a:t>sys.exit</a:t>
            </a:r>
            <a:r>
              <a:rPr lang="en-US" sz="1200" dirty="0" smtClean="0"/>
              <a:t>(1)</a:t>
            </a:r>
          </a:p>
          <a:p>
            <a:pPr>
              <a:buNone/>
            </a:pPr>
            <a:r>
              <a:rPr lang="en-US" sz="1200" dirty="0" smtClean="0"/>
              <a:t>   </a:t>
            </a:r>
          </a:p>
          <a:p>
            <a:pPr>
              <a:buNone/>
            </a:pPr>
            <a:r>
              <a:rPr lang="en-US" sz="1200" dirty="0" smtClean="0"/>
              <a:t> </a:t>
            </a:r>
            <a:endParaRPr lang="en-US" sz="1200" dirty="0" smtClean="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Sample Application 1 – Part 7</a:t>
            </a:r>
            <a:br>
              <a:rPr lang="en-US" dirty="0" smtClean="0"/>
            </a:b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65</a:t>
            </a:fld>
            <a:endParaRPr lang="en-US" dirty="0"/>
          </a:p>
        </p:txBody>
      </p:sp>
      <p:sp>
        <p:nvSpPr>
          <p:cNvPr id="6" name="Rectangular Callout 5"/>
          <p:cNvSpPr/>
          <p:nvPr/>
        </p:nvSpPr>
        <p:spPr bwMode="auto">
          <a:xfrm>
            <a:off x="6629400" y="1219200"/>
            <a:ext cx="2514600" cy="533400"/>
          </a:xfrm>
          <a:prstGeom prst="wedgeRectCallout">
            <a:avLst>
              <a:gd name="adj1" fmla="val -73318"/>
              <a:gd name="adj2" fmla="val 30735"/>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Waits for Heartbeat</a:t>
            </a:r>
            <a:endParaRPr kumimoji="0" lang="en-US" sz="1800" b="0" i="0" u="none" strike="noStrike" cap="none" normalizeH="0" baseline="0" dirty="0" smtClean="0">
              <a:ln>
                <a:noFill/>
              </a:ln>
              <a:solidFill>
                <a:schemeClr val="tx1"/>
              </a:solidFill>
              <a:effectLst/>
              <a:latin typeface="Arial" charset="0"/>
            </a:endParaRPr>
          </a:p>
        </p:txBody>
      </p:sp>
      <p:sp>
        <p:nvSpPr>
          <p:cNvPr id="7" name="Rectangular Callout 6"/>
          <p:cNvSpPr/>
          <p:nvPr/>
        </p:nvSpPr>
        <p:spPr bwMode="auto">
          <a:xfrm>
            <a:off x="6629400" y="2895600"/>
            <a:ext cx="2514600" cy="685800"/>
          </a:xfrm>
          <a:prstGeom prst="wedgeRectCallout">
            <a:avLst>
              <a:gd name="adj1" fmla="val -86849"/>
              <a:gd name="adj2" fmla="val -128291"/>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Puts the MAV in AUTO mode</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553200" cy="4800600"/>
          </a:xfrm>
        </p:spPr>
        <p:txBody>
          <a:bodyPr/>
          <a:lstStyle/>
          <a:p>
            <a:pPr>
              <a:buNone/>
            </a:pPr>
            <a:r>
              <a:rPr lang="en-US" sz="1200" dirty="0" smtClean="0"/>
              <a:t>   </a:t>
            </a:r>
          </a:p>
          <a:p>
            <a:pPr>
              <a:buNone/>
            </a:pPr>
            <a:r>
              <a:rPr lang="en-US" sz="1200" dirty="0" smtClean="0"/>
              <a:t> # ARM the UAV</a:t>
            </a:r>
          </a:p>
          <a:p>
            <a:pPr>
              <a:buNone/>
            </a:pPr>
            <a:r>
              <a:rPr lang="en-US" sz="1200" dirty="0" smtClean="0"/>
              <a:t>    </a:t>
            </a:r>
            <a:r>
              <a:rPr lang="en-US" sz="1200" dirty="0" err="1" smtClean="0"/>
              <a:t>component_id</a:t>
            </a:r>
            <a:r>
              <a:rPr lang="en-US" sz="1200" dirty="0" smtClean="0"/>
              <a:t> = </a:t>
            </a:r>
            <a:r>
              <a:rPr lang="en-US" sz="1200" dirty="0" err="1" smtClean="0"/>
              <a:t>mavlink_apm.MAV_COMP_ID_SYSTEM_CONTROL</a:t>
            </a:r>
            <a:endParaRPr lang="en-US" sz="1200" dirty="0" smtClean="0"/>
          </a:p>
          <a:p>
            <a:pPr>
              <a:buNone/>
            </a:pPr>
            <a:r>
              <a:rPr lang="en-US" sz="1200" dirty="0" smtClean="0"/>
              <a:t>    # Same command for arming or disarming, </a:t>
            </a:r>
            <a:r>
              <a:rPr lang="en-US" sz="1200" dirty="0" err="1" smtClean="0"/>
              <a:t>arm_flag</a:t>
            </a:r>
            <a:r>
              <a:rPr lang="en-US" sz="1200" dirty="0" smtClean="0"/>
              <a:t> controls whether the UAV</a:t>
            </a:r>
          </a:p>
          <a:p>
            <a:pPr>
              <a:buNone/>
            </a:pPr>
            <a:r>
              <a:rPr lang="en-US" sz="1200" dirty="0" smtClean="0"/>
              <a:t>    # armed or disarmed. </a:t>
            </a:r>
            <a:r>
              <a:rPr lang="en-US" sz="1200" dirty="0" err="1" smtClean="0"/>
              <a:t>arm_flag</a:t>
            </a:r>
            <a:r>
              <a:rPr lang="en-US" sz="1200" dirty="0" smtClean="0"/>
              <a:t>=1-&gt;arm, </a:t>
            </a:r>
            <a:r>
              <a:rPr lang="en-US" sz="1200" dirty="0" err="1" smtClean="0"/>
              <a:t>arm_flag</a:t>
            </a:r>
            <a:r>
              <a:rPr lang="en-US" sz="1200" dirty="0" smtClean="0"/>
              <a:t>=0-&gt;disarm</a:t>
            </a:r>
          </a:p>
          <a:p>
            <a:pPr>
              <a:buNone/>
            </a:pPr>
            <a:r>
              <a:rPr lang="en-US" sz="1200" dirty="0" smtClean="0"/>
              <a:t>    command = </a:t>
            </a:r>
            <a:r>
              <a:rPr lang="en-US" sz="1200" dirty="0" err="1" smtClean="0"/>
              <a:t>mavlink_apm.MAV_CMD_COMPONENT_ARM_DISARM</a:t>
            </a:r>
            <a:endParaRPr lang="en-US" sz="1200" dirty="0" smtClean="0"/>
          </a:p>
          <a:p>
            <a:pPr>
              <a:buNone/>
            </a:pPr>
            <a:r>
              <a:rPr lang="en-US" sz="1200" dirty="0" smtClean="0"/>
              <a:t>    </a:t>
            </a:r>
            <a:r>
              <a:rPr lang="en-US" sz="1200" dirty="0" err="1" smtClean="0"/>
              <a:t>arm_flag</a:t>
            </a:r>
            <a:r>
              <a:rPr lang="en-US" sz="1200" dirty="0" smtClean="0"/>
              <a:t> = 1</a:t>
            </a:r>
          </a:p>
          <a:p>
            <a:pPr>
              <a:buNone/>
            </a:pPr>
            <a:r>
              <a:rPr lang="en-US" sz="1200" dirty="0" smtClean="0"/>
              <a:t>    # Number of confirmations needed for this command. 0 means immediately</a:t>
            </a:r>
          </a:p>
          <a:p>
            <a:pPr>
              <a:buNone/>
            </a:pPr>
            <a:r>
              <a:rPr lang="en-US" sz="1200" dirty="0" smtClean="0"/>
              <a:t>    confirmation = 0</a:t>
            </a:r>
          </a:p>
          <a:p>
            <a:pPr>
              <a:buNone/>
            </a:pPr>
            <a:r>
              <a:rPr lang="en-US" sz="1200" dirty="0" smtClean="0"/>
              <a:t>    # Other parameters are ignored by this command and are to be set to zero.</a:t>
            </a:r>
          </a:p>
          <a:p>
            <a:pPr>
              <a:buNone/>
            </a:pPr>
            <a:r>
              <a:rPr lang="en-US" sz="1200" dirty="0" smtClean="0"/>
              <a:t>    PARAM_IGNORE = 0</a:t>
            </a:r>
          </a:p>
          <a:p>
            <a:pPr>
              <a:buNone/>
            </a:pPr>
            <a:r>
              <a:rPr lang="en-US" sz="1200" dirty="0" smtClean="0"/>
              <a:t>    </a:t>
            </a:r>
            <a:r>
              <a:rPr lang="en-US" sz="1200" dirty="0" err="1" smtClean="0"/>
              <a:t>msg</a:t>
            </a:r>
            <a:r>
              <a:rPr lang="en-US" sz="1200" dirty="0" smtClean="0"/>
              <a:t> = </a:t>
            </a:r>
            <a:r>
              <a:rPr lang="en-US" sz="1200" dirty="0" err="1" smtClean="0"/>
              <a:t>mav_obj.command_long_encode</a:t>
            </a:r>
            <a:r>
              <a:rPr lang="en-US" sz="1200" dirty="0" smtClean="0"/>
              <a:t> (1,component_id,command,confirmation,</a:t>
            </a:r>
          </a:p>
          <a:p>
            <a:pPr>
              <a:buNone/>
            </a:pPr>
            <a:r>
              <a:rPr lang="en-US" sz="1200" dirty="0" smtClean="0"/>
              <a:t>    				 	</a:t>
            </a:r>
            <a:r>
              <a:rPr lang="en-US" sz="1200" dirty="0" err="1" smtClean="0"/>
              <a:t>arm_flag,PARAM_IGNORE,PARAM_IGNORE</a:t>
            </a:r>
            <a:r>
              <a:rPr lang="en-US" sz="1200" dirty="0" smtClean="0"/>
              <a:t>,</a:t>
            </a:r>
          </a:p>
          <a:p>
            <a:pPr>
              <a:buNone/>
            </a:pPr>
            <a:r>
              <a:rPr lang="en-US" sz="1200" dirty="0" smtClean="0"/>
              <a:t>					PARAM_IGNORE,PARAM_IGNORE,PARAM_IGNORE,</a:t>
            </a:r>
          </a:p>
          <a:p>
            <a:pPr>
              <a:buNone/>
            </a:pPr>
            <a:r>
              <a:rPr lang="en-US" sz="1200" dirty="0" smtClean="0"/>
              <a:t>					PARAM_IGNORE)</a:t>
            </a:r>
          </a:p>
          <a:p>
            <a:pPr>
              <a:buNone/>
            </a:pPr>
            <a:r>
              <a:rPr lang="en-US" sz="1200" dirty="0" smtClean="0"/>
              <a:t>    try:</a:t>
            </a:r>
          </a:p>
          <a:p>
            <a:pPr>
              <a:buNone/>
            </a:pPr>
            <a:r>
              <a:rPr lang="en-US" sz="1200" dirty="0" smtClean="0"/>
              <a:t>	</a:t>
            </a:r>
            <a:r>
              <a:rPr lang="en-US" sz="1200" dirty="0" err="1" smtClean="0"/>
              <a:t>mavproxy_sock.sendto</a:t>
            </a:r>
            <a:r>
              <a:rPr lang="en-US" sz="1200" dirty="0" smtClean="0"/>
              <a:t>(</a:t>
            </a:r>
            <a:r>
              <a:rPr lang="en-US" sz="1200" dirty="0" err="1" smtClean="0"/>
              <a:t>msg.get_msgbuf</a:t>
            </a:r>
            <a:r>
              <a:rPr lang="en-US" sz="1200" dirty="0" smtClean="0"/>
              <a:t>(),(</a:t>
            </a:r>
            <a:r>
              <a:rPr lang="en-US" sz="1200" dirty="0" err="1" smtClean="0"/>
              <a:t>address_of_mavproxy</a:t>
            </a:r>
            <a:r>
              <a:rPr lang="en-US" sz="1200" dirty="0" smtClean="0"/>
              <a:t>))</a:t>
            </a:r>
          </a:p>
          <a:p>
            <a:pPr>
              <a:buNone/>
            </a:pPr>
            <a:r>
              <a:rPr lang="en-US" sz="1200" dirty="0" smtClean="0"/>
              <a:t>    except </a:t>
            </a:r>
            <a:r>
              <a:rPr lang="en-US" sz="1200" dirty="0" err="1" smtClean="0"/>
              <a:t>socket.error</a:t>
            </a:r>
            <a:r>
              <a:rPr lang="en-US" sz="1200" dirty="0" smtClean="0"/>
              <a:t> as v:</a:t>
            </a:r>
          </a:p>
          <a:p>
            <a:pPr>
              <a:buNone/>
            </a:pPr>
            <a:r>
              <a:rPr lang="en-US" sz="1200" dirty="0" smtClean="0"/>
              <a:t>	print "Exception when trying to ARM the copter:"</a:t>
            </a:r>
          </a:p>
          <a:p>
            <a:pPr>
              <a:buNone/>
            </a:pPr>
            <a:r>
              <a:rPr lang="en-US" sz="1200" dirty="0" smtClean="0"/>
              <a:t>	print </a:t>
            </a:r>
            <a:r>
              <a:rPr lang="en-US" sz="1200" dirty="0" err="1" smtClean="0"/>
              <a:t>os.strerror</a:t>
            </a:r>
            <a:r>
              <a:rPr lang="en-US" sz="1200" dirty="0" smtClean="0"/>
              <a:t>(</a:t>
            </a:r>
            <a:r>
              <a:rPr lang="en-US" sz="1200" dirty="0" err="1" smtClean="0"/>
              <a:t>v.errno</a:t>
            </a:r>
            <a:r>
              <a:rPr lang="en-US" sz="1200" dirty="0" smtClean="0"/>
              <a:t>)</a:t>
            </a:r>
          </a:p>
          <a:p>
            <a:pPr>
              <a:buNone/>
            </a:pPr>
            <a:r>
              <a:rPr lang="en-US" sz="1200" dirty="0" smtClean="0"/>
              <a:t>    print "ARMED"</a:t>
            </a:r>
            <a:endParaRPr lang="en-US" sz="1200" dirty="0" smtClean="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Sample Application 1 – Part 8</a:t>
            </a:r>
            <a:br>
              <a:rPr lang="en-US" dirty="0" smtClean="0"/>
            </a:b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66</a:t>
            </a:fld>
            <a:endParaRPr lang="en-US" dirty="0"/>
          </a:p>
        </p:txBody>
      </p:sp>
      <p:sp>
        <p:nvSpPr>
          <p:cNvPr id="6" name="Rectangular Callout 5"/>
          <p:cNvSpPr/>
          <p:nvPr/>
        </p:nvSpPr>
        <p:spPr bwMode="auto">
          <a:xfrm>
            <a:off x="6477000" y="4953000"/>
            <a:ext cx="2514600" cy="533400"/>
          </a:xfrm>
          <a:prstGeom prst="wedgeRectCallout">
            <a:avLst>
              <a:gd name="adj1" fmla="val -73318"/>
              <a:gd name="adj2" fmla="val 30735"/>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send the message </a:t>
            </a:r>
            <a:endParaRPr kumimoji="0" lang="en-US" sz="1800" b="0" i="0" u="none" strike="noStrike" cap="none" normalizeH="0" baseline="0" dirty="0" smtClean="0">
              <a:ln>
                <a:noFill/>
              </a:ln>
              <a:solidFill>
                <a:schemeClr val="tx1"/>
              </a:solidFill>
              <a:effectLst/>
              <a:latin typeface="Arial" charset="0"/>
            </a:endParaRPr>
          </a:p>
        </p:txBody>
      </p:sp>
      <p:sp>
        <p:nvSpPr>
          <p:cNvPr id="7" name="Rectangular Callout 6"/>
          <p:cNvSpPr/>
          <p:nvPr/>
        </p:nvSpPr>
        <p:spPr bwMode="auto">
          <a:xfrm>
            <a:off x="6629400" y="2895600"/>
            <a:ext cx="2514600" cy="685800"/>
          </a:xfrm>
          <a:prstGeom prst="wedgeRectCallout">
            <a:avLst>
              <a:gd name="adj1" fmla="val -67399"/>
              <a:gd name="adj2" fmla="val 94965"/>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make the arming message</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6553200" cy="4800600"/>
          </a:xfrm>
        </p:spPr>
        <p:txBody>
          <a:bodyPr/>
          <a:lstStyle/>
          <a:p>
            <a:pPr>
              <a:buNone/>
            </a:pPr>
            <a:r>
              <a:rPr lang="en-US" sz="1200" dirty="0" smtClean="0">
                <a:latin typeface="Courier New" pitchFamily="49" charset="0"/>
                <a:cs typeface="Courier New" pitchFamily="49" charset="0"/>
              </a:rPr>
              <a:t>  # 'Listen' passively for messages from </a:t>
            </a:r>
            <a:r>
              <a:rPr lang="en-US" sz="1200" dirty="0" err="1" smtClean="0">
                <a:latin typeface="Courier New" pitchFamily="49" charset="0"/>
                <a:cs typeface="Courier New" pitchFamily="49" charset="0"/>
              </a:rPr>
              <a:t>MAVProxy</a:t>
            </a:r>
            <a:r>
              <a:rPr lang="en-US" sz="1200" dirty="0" smtClean="0">
                <a:latin typeface="Courier New" pitchFamily="49" charset="0"/>
                <a:cs typeface="Courier New" pitchFamily="49" charset="0"/>
              </a:rPr>
              <a:t> and filter</a:t>
            </a:r>
          </a:p>
          <a:p>
            <a:pPr>
              <a:buNone/>
            </a:pPr>
            <a:r>
              <a:rPr lang="en-US" sz="1200" dirty="0" smtClean="0">
                <a:latin typeface="Courier New" pitchFamily="49" charset="0"/>
                <a:cs typeface="Courier New" pitchFamily="49" charset="0"/>
              </a:rPr>
              <a:t>    # messages with GPS information.</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list_read_sockets</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mavproxy_sock</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list_write_sockets</a:t>
            </a:r>
            <a:r>
              <a:rPr lang="en-US" sz="1200" dirty="0" smtClean="0">
                <a:latin typeface="Courier New" pitchFamily="49" charset="0"/>
                <a:cs typeface="Courier New" pitchFamily="49" charset="0"/>
              </a:rPr>
              <a:t> = []</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list_error_sockets</a:t>
            </a:r>
            <a:r>
              <a:rPr lang="en-US" sz="1200" dirty="0" smtClean="0">
                <a:latin typeface="Courier New" pitchFamily="49" charset="0"/>
                <a:cs typeface="Courier New" pitchFamily="49" charset="0"/>
              </a:rPr>
              <a:t> = []</a:t>
            </a:r>
          </a:p>
          <a:p>
            <a:pPr>
              <a:buNone/>
            </a:pPr>
            <a:r>
              <a:rPr lang="en-US" sz="1200" dirty="0" smtClean="0">
                <a:latin typeface="Courier New" pitchFamily="49" charset="0"/>
                <a:cs typeface="Courier New" pitchFamily="49" charset="0"/>
              </a:rPr>
              <a:t>    while 1:</a:t>
            </a:r>
          </a:p>
          <a:p>
            <a:pPr>
              <a:buNone/>
            </a:pPr>
            <a:r>
              <a:rPr lang="en-US" sz="1200" dirty="0" smtClean="0">
                <a:latin typeface="Courier New" pitchFamily="49" charset="0"/>
                <a:cs typeface="Courier New" pitchFamily="49" charset="0"/>
              </a:rPr>
              <a:t>	readable, writable, error = </a:t>
            </a:r>
            <a:r>
              <a:rPr lang="en-US" sz="1200" dirty="0" err="1" smtClean="0">
                <a:latin typeface="Courier New" pitchFamily="49" charset="0"/>
                <a:cs typeface="Courier New" pitchFamily="49" charset="0"/>
              </a:rPr>
              <a:t>select.select</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list_read_sockets</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list_write_sockets</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list_error_sockets</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(INTERVAL))</a:t>
            </a:r>
          </a:p>
          <a:p>
            <a:pPr>
              <a:buNone/>
            </a:pPr>
            <a:r>
              <a:rPr lang="en-US" sz="1200" dirty="0" smtClean="0">
                <a:latin typeface="Courier New" pitchFamily="49" charset="0"/>
                <a:cs typeface="Courier New" pitchFamily="49" charset="0"/>
              </a:rPr>
              <a:t> 	if readable:</a:t>
            </a:r>
          </a:p>
          <a:p>
            <a:pPr>
              <a:buNone/>
            </a:pPr>
            <a:r>
              <a:rPr lang="en-US" sz="1200" dirty="0" smtClean="0">
                <a:latin typeface="Courier New" pitchFamily="49" charset="0"/>
                <a:cs typeface="Courier New" pitchFamily="49" charset="0"/>
              </a:rPr>
              <a:t>	    # print "Data received from </a:t>
            </a:r>
            <a:r>
              <a:rPr lang="en-US" sz="1200" dirty="0" err="1" smtClean="0">
                <a:latin typeface="Courier New" pitchFamily="49" charset="0"/>
                <a:cs typeface="Courier New" pitchFamily="49" charset="0"/>
              </a:rPr>
              <a:t>MAVProxy</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data_from_mavproxy,address_of_mavproxy</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mavproxy_sock.recvfrom</a:t>
            </a:r>
            <a:r>
              <a:rPr lang="en-US" sz="1200" dirty="0" smtClean="0">
                <a:latin typeface="Courier New" pitchFamily="49" charset="0"/>
                <a:cs typeface="Courier New" pitchFamily="49" charset="0"/>
              </a:rPr>
              <a:t> (MAX_SIZE)</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decoded_message</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mav_obj.decode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data_from_mavproxy</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msg_id</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decoded_message.get_msgId</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 Check if this information is GPS information.</a:t>
            </a:r>
          </a:p>
          <a:p>
            <a:pPr>
              <a:buNone/>
            </a:pPr>
            <a:r>
              <a:rPr lang="en-US" sz="1200" dirty="0" smtClean="0">
                <a:latin typeface="Courier New" pitchFamily="49" charset="0"/>
                <a:cs typeface="Courier New" pitchFamily="49" charset="0"/>
              </a:rPr>
              <a:t>	    if </a:t>
            </a:r>
            <a:r>
              <a:rPr lang="en-US" sz="1200" dirty="0" err="1" smtClean="0">
                <a:latin typeface="Courier New" pitchFamily="49" charset="0"/>
                <a:cs typeface="Courier New" pitchFamily="49" charset="0"/>
              </a:rPr>
              <a:t>msg_id</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mavlink_apm.MAVLINK_MSG_ID_GPS_RAW_INT</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save_gps_info</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decoded_message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file_gps_info</a:t>
            </a:r>
            <a:r>
              <a:rPr lang="en-US" sz="1200" dirty="0" smtClean="0">
                <a:latin typeface="Courier New" pitchFamily="49" charset="0"/>
                <a:cs typeface="Courier New" pitchFamily="49" charset="0"/>
              </a:rPr>
              <a:t>)</a:t>
            </a:r>
          </a:p>
          <a:p>
            <a:pPr>
              <a:buNone/>
            </a:pPr>
            <a:r>
              <a:rPr lang="en-US" sz="1200" dirty="0" smtClean="0">
                <a:latin typeface="Courier New" pitchFamily="49" charset="0"/>
                <a:cs typeface="Courier New" pitchFamily="49" charset="0"/>
              </a:rPr>
              <a:t>	else:</a:t>
            </a:r>
          </a:p>
          <a:p>
            <a:pPr>
              <a:buNone/>
            </a:pPr>
            <a:r>
              <a:rPr lang="en-US" sz="1200" dirty="0" smtClean="0">
                <a:latin typeface="Courier New" pitchFamily="49" charset="0"/>
                <a:cs typeface="Courier New" pitchFamily="49" charset="0"/>
              </a:rPr>
              <a:t>	    print 'select() timeout, continue...'</a:t>
            </a:r>
          </a:p>
          <a:p>
            <a:pPr>
              <a:buNone/>
            </a:pPr>
            <a:r>
              <a:rPr lang="en-US" sz="1200" dirty="0" smtClean="0">
                <a:latin typeface="Courier New" pitchFamily="49" charset="0"/>
                <a:cs typeface="Courier New" pitchFamily="49" charset="0"/>
              </a:rPr>
              <a:t>	    continue</a:t>
            </a:r>
          </a:p>
          <a:p>
            <a:pPr>
              <a:buNone/>
            </a:pPr>
            <a:r>
              <a:rPr lang="en-US" sz="1200" dirty="0" smtClean="0">
                <a:latin typeface="Courier New" pitchFamily="49" charset="0"/>
                <a:cs typeface="Courier New" pitchFamily="49" charset="0"/>
              </a:rPr>
              <a:t> </a:t>
            </a:r>
          </a:p>
          <a:p>
            <a:pPr>
              <a:buNone/>
            </a:pPr>
            <a:r>
              <a:rPr lang="en-US" sz="1200" dirty="0" smtClean="0">
                <a:latin typeface="Courier New" pitchFamily="49" charset="0"/>
                <a:cs typeface="Courier New" pitchFamily="49" charset="0"/>
              </a:rPr>
              <a:t>if __name__ == '__main__':</a:t>
            </a:r>
          </a:p>
          <a:p>
            <a:pPr>
              <a:buNone/>
            </a:pPr>
            <a:r>
              <a:rPr lang="en-US" sz="1200" dirty="0" smtClean="0">
                <a:latin typeface="Courier New" pitchFamily="49" charset="0"/>
                <a:cs typeface="Courier New" pitchFamily="49" charset="0"/>
              </a:rPr>
              <a:t>    main()</a:t>
            </a:r>
          </a:p>
          <a:p>
            <a:pPr>
              <a:buNone/>
            </a:pPr>
            <a:r>
              <a:rPr lang="en-US" sz="1200" dirty="0" smtClean="0">
                <a:latin typeface="Courier New" pitchFamily="49" charset="0"/>
                <a:cs typeface="Courier New" pitchFamily="49" charset="0"/>
              </a:rPr>
              <a:t> </a:t>
            </a:r>
          </a:p>
        </p:txBody>
      </p:sp>
      <p:sp>
        <p:nvSpPr>
          <p:cNvPr id="2" name="Title 1"/>
          <p:cNvSpPr>
            <a:spLocks noGrp="1"/>
          </p:cNvSpPr>
          <p:nvPr>
            <p:ph type="title"/>
          </p:nvPr>
        </p:nvSpPr>
        <p:spPr/>
        <p:txBody>
          <a:bodyPr/>
          <a:lstStyle/>
          <a:p>
            <a:r>
              <a:rPr lang="en-US" sz="4400" dirty="0" smtClean="0"/>
              <a:t>Sample Application 1 – Part 10</a:t>
            </a:r>
            <a:br>
              <a:rPr lang="en-US" sz="4400" dirty="0" smtClean="0"/>
            </a:br>
            <a:endParaRPr lang="en-US" sz="4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67</a:t>
            </a:fld>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Functions</a:t>
            </a:r>
            <a:endParaRPr lang="en-US" dirty="0"/>
          </a:p>
        </p:txBody>
      </p:sp>
      <p:sp>
        <p:nvSpPr>
          <p:cNvPr id="3" name="Content Placeholder 2"/>
          <p:cNvSpPr>
            <a:spLocks noGrp="1"/>
          </p:cNvSpPr>
          <p:nvPr>
            <p:ph idx="1"/>
          </p:nvPr>
        </p:nvSpPr>
        <p:spPr/>
        <p:txBody>
          <a:bodyPr/>
          <a:lstStyle/>
          <a:p>
            <a:r>
              <a:rPr lang="en-US" dirty="0" smtClean="0"/>
              <a:t>Implement common functionality </a:t>
            </a:r>
          </a:p>
          <a:p>
            <a:pPr lvl="1"/>
            <a:r>
              <a:rPr lang="en-US" dirty="0" smtClean="0"/>
              <a:t>Mode enumerators (a dictionary) for </a:t>
            </a:r>
            <a:r>
              <a:rPr lang="en-US" dirty="0" err="1" smtClean="0"/>
              <a:t>Arducopter</a:t>
            </a:r>
            <a:r>
              <a:rPr lang="en-US" dirty="0" smtClean="0"/>
              <a:t> (APM)  </a:t>
            </a:r>
          </a:p>
          <a:p>
            <a:pPr lvl="1"/>
            <a:r>
              <a:rPr lang="en-US" dirty="0" smtClean="0"/>
              <a:t>Setting the MAV mode for APM, </a:t>
            </a:r>
          </a:p>
          <a:p>
            <a:pPr lvl="1"/>
            <a:r>
              <a:rPr lang="en-US" dirty="0" smtClean="0"/>
              <a:t>Reading the mode from the heartbeat</a:t>
            </a:r>
          </a:p>
          <a:p>
            <a:r>
              <a:rPr lang="en-US" dirty="0" smtClean="0"/>
              <a:t>Available in the VCL Image in $HOME/</a:t>
            </a:r>
            <a:r>
              <a:rPr lang="en-US" dirty="0" err="1" smtClean="0"/>
              <a:t>sample_prog</a:t>
            </a:r>
            <a:r>
              <a:rPr lang="en-US" dirty="0" smtClean="0"/>
              <a:t>/lib</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68</a:t>
            </a:fld>
            <a:endParaRPr lang="en-US" dirty="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4343400" cy="4267200"/>
          </a:xfrm>
        </p:spPr>
        <p:txBody>
          <a:bodyPr/>
          <a:lstStyle/>
          <a:p>
            <a:pPr>
              <a:buNone/>
            </a:pP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import re, sys, </a:t>
            </a:r>
            <a:r>
              <a:rPr lang="en-US" sz="1200" dirty="0" err="1" smtClean="0">
                <a:latin typeface="Courier New" pitchFamily="49" charset="0"/>
                <a:cs typeface="Courier New" pitchFamily="49" charset="0"/>
              </a:rPr>
              <a:t>os</a:t>
            </a:r>
            <a:r>
              <a:rPr lang="en-US" sz="1200" dirty="0" smtClean="0">
                <a:latin typeface="Courier New" pitchFamily="49" charset="0"/>
                <a:cs typeface="Courier New" pitchFamily="49" charset="0"/>
              </a:rPr>
              <a:t>, socket, select, time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import </a:t>
            </a:r>
            <a:r>
              <a:rPr lang="en-US" sz="1200" dirty="0" err="1" smtClean="0">
                <a:latin typeface="Courier New" pitchFamily="49" charset="0"/>
                <a:cs typeface="Courier New" pitchFamily="49" charset="0"/>
              </a:rPr>
              <a:t>mavlink_apm</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class </a:t>
            </a:r>
            <a:r>
              <a:rPr lang="en-US" sz="1200" dirty="0" err="1" smtClean="0">
                <a:latin typeface="Courier New" pitchFamily="49" charset="0"/>
                <a:cs typeface="Courier New" pitchFamily="49" charset="0"/>
              </a:rPr>
              <a:t>FTL_util</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dict_mode_names</a:t>
            </a:r>
            <a:r>
              <a:rPr lang="en-US" sz="1200" dirty="0" smtClean="0">
                <a:latin typeface="Courier New" pitchFamily="49" charset="0"/>
                <a:cs typeface="Courier New" pitchFamily="49" charset="0"/>
              </a:rPr>
              <a:t> =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 mode names for APM</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 We can save this in the following way: x1,x2,x3 = A,B,C. But for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 readability sake, we stick to this format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stabilize_mode</a:t>
            </a:r>
            <a:r>
              <a:rPr lang="en-US" sz="1200" dirty="0" smtClean="0">
                <a:latin typeface="Courier New" pitchFamily="49" charset="0"/>
                <a:cs typeface="Courier New" pitchFamily="49" charset="0"/>
              </a:rPr>
              <a:t> = 'STABILIZE'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auto_mode</a:t>
            </a:r>
            <a:r>
              <a:rPr lang="en-US" sz="1200" dirty="0" smtClean="0">
                <a:latin typeface="Courier New" pitchFamily="49" charset="0"/>
                <a:cs typeface="Courier New" pitchFamily="49" charset="0"/>
              </a:rPr>
              <a:t> = 'AUTO'</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guided_mode</a:t>
            </a:r>
            <a:r>
              <a:rPr lang="en-US" sz="1200" dirty="0" smtClean="0">
                <a:latin typeface="Courier New" pitchFamily="49" charset="0"/>
                <a:cs typeface="Courier New" pitchFamily="49" charset="0"/>
              </a:rPr>
              <a:t> = 'GUIDED'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rtl_mode</a:t>
            </a:r>
            <a:r>
              <a:rPr lang="en-US" sz="1200" dirty="0" smtClean="0">
                <a:latin typeface="Courier New" pitchFamily="49" charset="0"/>
                <a:cs typeface="Courier New" pitchFamily="49" charset="0"/>
              </a:rPr>
              <a:t> = 'RTL'</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land_mode</a:t>
            </a:r>
            <a:r>
              <a:rPr lang="en-US" sz="1200" dirty="0" smtClean="0">
                <a:latin typeface="Courier New" pitchFamily="49" charset="0"/>
                <a:cs typeface="Courier New" pitchFamily="49" charset="0"/>
              </a:rPr>
              <a:t> = 'LAND'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of_loiter_mode</a:t>
            </a:r>
            <a:r>
              <a:rPr lang="en-US" sz="1200" dirty="0" smtClean="0">
                <a:latin typeface="Courier New" pitchFamily="49" charset="0"/>
                <a:cs typeface="Courier New" pitchFamily="49" charset="0"/>
              </a:rPr>
              <a:t> = 'OF_LOITER'</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alt_hold_mode</a:t>
            </a:r>
            <a:r>
              <a:rPr lang="en-US" sz="1200" dirty="0" smtClean="0">
                <a:latin typeface="Courier New" pitchFamily="49" charset="0"/>
                <a:cs typeface="Courier New" pitchFamily="49" charset="0"/>
              </a:rPr>
              <a:t> = 'ALT_HOLD'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loiter_mode</a:t>
            </a:r>
            <a:r>
              <a:rPr lang="en-US" sz="1200" dirty="0" smtClean="0">
                <a:latin typeface="Courier New" pitchFamily="49" charset="0"/>
                <a:cs typeface="Courier New" pitchFamily="49" charset="0"/>
              </a:rPr>
              <a:t> = 'LOITER'</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position_mode</a:t>
            </a:r>
            <a:r>
              <a:rPr lang="en-US" sz="1200" dirty="0" smtClean="0">
                <a:latin typeface="Courier New" pitchFamily="49" charset="0"/>
                <a:cs typeface="Courier New" pitchFamily="49" charset="0"/>
              </a:rPr>
              <a:t> = 'POSITION'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circle_mode</a:t>
            </a:r>
            <a:r>
              <a:rPr lang="en-US" sz="1200" dirty="0" smtClean="0">
                <a:latin typeface="Courier New" pitchFamily="49" charset="0"/>
                <a:cs typeface="Courier New" pitchFamily="49" charset="0"/>
              </a:rPr>
              <a:t> = 'CIRCLE'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approach_mode</a:t>
            </a:r>
            <a:r>
              <a:rPr lang="en-US" sz="1200" dirty="0" smtClean="0">
                <a:latin typeface="Courier New" pitchFamily="49" charset="0"/>
                <a:cs typeface="Courier New" pitchFamily="49" charset="0"/>
              </a:rPr>
              <a:t> = 'APPROACH'</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acro_mode</a:t>
            </a:r>
            <a:r>
              <a:rPr lang="en-US" sz="1200" dirty="0" smtClean="0">
                <a:latin typeface="Courier New" pitchFamily="49" charset="0"/>
                <a:cs typeface="Courier New" pitchFamily="49" charset="0"/>
              </a:rPr>
              <a:t> = 'ACRO'</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MAX_SIZE = 1024</a:t>
            </a:r>
            <a:br>
              <a:rPr lang="en-US" sz="1200" dirty="0" smtClean="0">
                <a:latin typeface="Courier New" pitchFamily="49" charset="0"/>
                <a:cs typeface="Courier New" pitchFamily="49" charset="0"/>
              </a:rPr>
            </a:br>
            <a:endParaRPr lang="en-US" sz="12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Utility Functions – Part 1</a:t>
            </a:r>
            <a:br>
              <a:rPr lang="en-US" dirty="0" smtClean="0"/>
            </a:b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69</a:t>
            </a:fld>
            <a:endParaRPr lang="en-US" dirty="0"/>
          </a:p>
        </p:txBody>
      </p:sp>
      <p:sp>
        <p:nvSpPr>
          <p:cNvPr id="6" name="Content Placeholder 2"/>
          <p:cNvSpPr txBox="1">
            <a:spLocks/>
          </p:cNvSpPr>
          <p:nvPr/>
        </p:nvSpPr>
        <p:spPr bwMode="auto">
          <a:xfrm>
            <a:off x="3886200" y="1295400"/>
            <a:ext cx="54864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52" charset="2"/>
              <a:buNone/>
              <a:tabLst/>
              <a:defRPr/>
            </a:pP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"""Constructor for the class. Takes nothing as argument and initializes</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the dictionary mapping for &lt;</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custom_mode</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&gt;-&gt;mode name"""</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def __init__(self):</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self.dict_mode_names</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[0] =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self.stabilize_mode</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self.dict_mode_names</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[1] =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self.acro_mode</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self.dict_mode_names</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[2] =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self.alt_hold_mode</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self.dict_mode_names</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[3] =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self.auto_mode</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self.dict_mode_names</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[4] =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self.guided_mode</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self.dict_mode_names</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[5] =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self.loiter_mode</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self.dict_mode_names</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[6] =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self.rtl_mode</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self.dict_mode_names</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[7] =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self.circle_mode</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self.dict_mode_names</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[8] =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self.position_mode</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self.dict_mode_names</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[9] =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self.land_mode</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self.dict_mode_names</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[10] =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self.of_loiter_mode</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self.dict_mode_names</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[11] = </a:t>
            </a:r>
            <a:r>
              <a:rPr kumimoji="0" lang="en-US" sz="1200" b="0"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self.approach_mode</a:t>
            </a:r>
            <a: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r>
            <a:br>
              <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br>
            <a:endParaRPr kumimoji="0" lang="en-US"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endParaRP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52" charset="2"/>
              <a:buNone/>
              <a:tabLst/>
              <a:defRPr/>
            </a:pPr>
            <a:endParaRPr kumimoji="0" lang="en-US" sz="1200" b="0" i="0" u="none" strike="noStrike" kern="0" cap="none" spc="0" normalizeH="0" baseline="0" noProof="0" dirty="0">
              <a:ln>
                <a:noFill/>
              </a:ln>
              <a:solidFill>
                <a:schemeClr val="tx1"/>
              </a:solidFill>
              <a:effectLst/>
              <a:uLnTx/>
              <a:uFillTx/>
              <a:latin typeface="Courier New" pitchFamily="49" charset="0"/>
              <a:ea typeface="+mn-ea"/>
              <a:cs typeface="Courier New" pitchFamily="49"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p:cNvPicPr>
            <a:picLocks noChangeAspect="1" noChangeArrowheads="1"/>
          </p:cNvPicPr>
          <p:nvPr/>
        </p:nvPicPr>
        <p:blipFill>
          <a:blip r:embed="rId2" cstate="print"/>
          <a:srcRect/>
          <a:stretch>
            <a:fillRect/>
          </a:stretch>
        </p:blipFill>
        <p:spPr bwMode="auto">
          <a:xfrm>
            <a:off x="4038600" y="1371601"/>
            <a:ext cx="5244367" cy="4038599"/>
          </a:xfrm>
          <a:prstGeom prst="rect">
            <a:avLst/>
          </a:prstGeom>
          <a:noFill/>
          <a:ln w="9525" cmpd="sng" algn="ctr">
            <a:noFill/>
            <a:prstDash val="solid"/>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838200" y="5047555"/>
            <a:ext cx="7086600" cy="1810445"/>
          </a:xfrm>
          <a:prstGeom prst="rect">
            <a:avLst/>
          </a:prstGeom>
          <a:noFill/>
          <a:ln w="9525" cmpd="sng" algn="ctr">
            <a:noFill/>
            <a:prstDash val="solid"/>
            <a:miter lim="800000"/>
            <a:headEnd/>
            <a:tailEnd/>
          </a:ln>
        </p:spPr>
      </p:pic>
      <p:sp>
        <p:nvSpPr>
          <p:cNvPr id="2" name="Title 1"/>
          <p:cNvSpPr>
            <a:spLocks noGrp="1"/>
          </p:cNvSpPr>
          <p:nvPr>
            <p:ph type="title"/>
          </p:nvPr>
        </p:nvSpPr>
        <p:spPr>
          <a:xfrm>
            <a:off x="457200" y="457200"/>
            <a:ext cx="8229600" cy="1143000"/>
          </a:xfrm>
        </p:spPr>
        <p:txBody>
          <a:bodyPr/>
          <a:lstStyle/>
          <a:p>
            <a:r>
              <a:rPr lang="en-US" sz="3200" dirty="0" err="1" smtClean="0"/>
              <a:t>CentMesh</a:t>
            </a:r>
            <a:r>
              <a:rPr lang="en-US" sz="3200" dirty="0" smtClean="0"/>
              <a:t/>
            </a:r>
            <a:br>
              <a:rPr lang="en-US" sz="3200" dirty="0" smtClean="0"/>
            </a:br>
            <a:r>
              <a:rPr lang="en-US" sz="3200" dirty="0" smtClean="0"/>
              <a:t>Mobile Distributed Sensing</a:t>
            </a:r>
            <a:endParaRPr lang="en-US" sz="3200" dirty="0"/>
          </a:p>
        </p:txBody>
      </p:sp>
      <p:sp>
        <p:nvSpPr>
          <p:cNvPr id="4" name="Content Placeholder 3"/>
          <p:cNvSpPr txBox="1">
            <a:spLocks/>
          </p:cNvSpPr>
          <p:nvPr/>
        </p:nvSpPr>
        <p:spPr>
          <a:xfrm>
            <a:off x="0" y="1523999"/>
            <a:ext cx="4038600" cy="3733801"/>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52" charset="2"/>
              <a:buChar char="n"/>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What?</a:t>
            </a:r>
          </a:p>
          <a:p>
            <a:pPr marL="800100" lvl="1" indent="-342900" algn="l" eaLnBrk="1" hangingPunct="1">
              <a:spcBef>
                <a:spcPct val="20000"/>
              </a:spcBef>
              <a:buClr>
                <a:schemeClr val="bg2"/>
              </a:buClr>
              <a:buSzPct val="75000"/>
              <a:buFont typeface="Wingdings" pitchFamily="52" charset="2"/>
              <a:buChar char="n"/>
            </a:pPr>
            <a:r>
              <a:rPr lang="en-US" sz="2400" kern="0" dirty="0" smtClean="0">
                <a:solidFill>
                  <a:srgbClr val="FF0000"/>
                </a:solidFill>
                <a:latin typeface="+mn-lt"/>
              </a:rPr>
              <a:t>Detect</a:t>
            </a:r>
            <a:r>
              <a:rPr lang="en-US" sz="2400" kern="0" dirty="0" smtClean="0">
                <a:latin typeface="+mn-lt"/>
              </a:rPr>
              <a:t> and </a:t>
            </a:r>
            <a:r>
              <a:rPr lang="en-US" sz="2400" kern="0" dirty="0" smtClean="0">
                <a:solidFill>
                  <a:srgbClr val="FF0000"/>
                </a:solidFill>
                <a:latin typeface="+mn-lt"/>
              </a:rPr>
              <a:t>track</a:t>
            </a:r>
            <a:r>
              <a:rPr lang="en-US" sz="2400" kern="0" dirty="0" smtClean="0">
                <a:latin typeface="+mn-lt"/>
              </a:rPr>
              <a:t> geographically distributed signal “sources”</a:t>
            </a:r>
            <a:endParaRPr lang="en-US" sz="2400" kern="0" dirty="0">
              <a:latin typeface="+mn-lt"/>
            </a:endParaRP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52" charset="2"/>
              <a:buChar char="n"/>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How?</a:t>
            </a:r>
          </a:p>
          <a:p>
            <a:pPr marL="800100" lvl="1" indent="-342900" algn="l" eaLnBrk="1" hangingPunct="1">
              <a:spcBef>
                <a:spcPct val="20000"/>
              </a:spcBef>
              <a:buClr>
                <a:schemeClr val="bg2"/>
              </a:buClr>
              <a:buSzPct val="75000"/>
              <a:buFont typeface="Wingdings" pitchFamily="52" charset="2"/>
              <a:buChar char="n"/>
            </a:pPr>
            <a:r>
              <a:rPr kumimoji="0" lang="en-US" sz="2400" b="0" i="0" u="none" strike="noStrike" kern="0" cap="none" spc="0" normalizeH="0" baseline="0" noProof="0" dirty="0" smtClean="0">
                <a:ln>
                  <a:noFill/>
                </a:ln>
                <a:solidFill>
                  <a:schemeClr val="tx1"/>
                </a:solidFill>
                <a:effectLst/>
                <a:uLnTx/>
                <a:uFillTx/>
                <a:latin typeface="+mn-lt"/>
                <a:ea typeface="+mn-ea"/>
                <a:cs typeface="+mn-cs"/>
              </a:rPr>
              <a:t>Fixed Sensor Nodes</a:t>
            </a:r>
          </a:p>
          <a:p>
            <a:pPr marL="800100" lvl="1" indent="-342900" algn="l" eaLnBrk="1" hangingPunct="1">
              <a:spcBef>
                <a:spcPct val="20000"/>
              </a:spcBef>
              <a:buClr>
                <a:schemeClr val="bg2"/>
              </a:buClr>
              <a:buSzPct val="75000"/>
              <a:buFont typeface="Wingdings" pitchFamily="52" charset="2"/>
              <a:buChar char="n"/>
            </a:pPr>
            <a:r>
              <a:rPr kumimoji="0" lang="en-US" sz="2400" b="0" i="0" u="none" strike="noStrike" kern="0" cap="none" spc="0" normalizeH="0" baseline="0" noProof="0" dirty="0" smtClean="0">
                <a:ln>
                  <a:noFill/>
                </a:ln>
                <a:solidFill>
                  <a:srgbClr val="FF0000"/>
                </a:solidFill>
                <a:effectLst/>
                <a:uLnTx/>
                <a:uFillTx/>
                <a:latin typeface="+mn-lt"/>
                <a:ea typeface="+mn-ea"/>
                <a:cs typeface="+mn-cs"/>
              </a:rPr>
              <a:t>Mobile Sensor Nodes</a:t>
            </a:r>
          </a:p>
          <a:p>
            <a:pPr marL="800100" lvl="1" indent="-342900" algn="l" eaLnBrk="1" hangingPunct="1">
              <a:spcBef>
                <a:spcPct val="20000"/>
              </a:spcBef>
              <a:buClr>
                <a:schemeClr val="bg2"/>
              </a:buClr>
              <a:buSzPct val="75000"/>
              <a:buFont typeface="Wingdings" pitchFamily="52" charset="2"/>
              <a:buChar char="n"/>
            </a:pPr>
            <a:r>
              <a:rPr lang="en-US" sz="2400" kern="0" noProof="0" dirty="0" smtClean="0">
                <a:latin typeface="+mn-lt"/>
              </a:rPr>
              <a:t>Distributed Processing</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0"/>
          </p:nvPr>
        </p:nvSpPr>
        <p:spPr/>
        <p:txBody>
          <a:bodyPr/>
          <a:lstStyle/>
          <a:p>
            <a:r>
              <a:rPr lang="en-US" altLang="ko-KR" dirty="0" smtClean="0"/>
              <a:t>         </a:t>
            </a:r>
            <a:fld id="{529273C2-FCCE-4C9E-9A5F-550AC0641F25}" type="slidenum">
              <a:rPr lang="en-US" smtClean="0"/>
              <a:pPr/>
              <a:t>7</a:t>
            </a:fld>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781800" cy="4800600"/>
          </a:xfrm>
        </p:spPr>
        <p:txBody>
          <a:bodyPr/>
          <a:lstStyle/>
          <a:p>
            <a:pPr>
              <a:buNone/>
            </a:pPr>
            <a:r>
              <a:rPr lang="en-US" sz="1100" dirty="0" smtClean="0">
                <a:latin typeface="Courier New" pitchFamily="49" charset="0"/>
                <a:cs typeface="Courier New" pitchFamily="49" charset="0"/>
              </a:rPr>
              <a:t>"""Destructor for the class, we do nothing here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def __del__(self):</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pass</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"""Internal function: Given the base mode and custom mode, this</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function </a:t>
            </a:r>
            <a:r>
              <a:rPr lang="en-US" sz="1100" dirty="0" err="1" smtClean="0">
                <a:latin typeface="Courier New" pitchFamily="49" charset="0"/>
                <a:cs typeface="Courier New" pitchFamily="49" charset="0"/>
              </a:rPr>
              <a:t>function</a:t>
            </a:r>
            <a:r>
              <a:rPr lang="en-US" sz="1100" dirty="0" smtClean="0">
                <a:latin typeface="Courier New" pitchFamily="49" charset="0"/>
                <a:cs typeface="Courier New" pitchFamily="49" charset="0"/>
              </a:rPr>
              <a:t> returns the string for relevant mode. We are doing</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this as a different function as we may need to add some functionality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here later.</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UPDATE: We are currently using only the </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 We may update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this part if the </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 is found to be insufficient"""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def __</a:t>
            </a:r>
            <a:r>
              <a:rPr lang="en-US" sz="1100" dirty="0" err="1" smtClean="0">
                <a:latin typeface="Courier New" pitchFamily="49" charset="0"/>
                <a:cs typeface="Courier New" pitchFamily="49" charset="0"/>
              </a:rPr>
              <a:t>return_mav_mode</a:t>
            </a:r>
            <a:r>
              <a:rPr lang="en-US" sz="1100" dirty="0" smtClean="0">
                <a:latin typeface="Courier New" pitchFamily="49" charset="0"/>
                <a:cs typeface="Courier New" pitchFamily="49" charset="0"/>
              </a:rPr>
              <a:t>__(self, </a:t>
            </a:r>
            <a:r>
              <a:rPr lang="en-US" sz="1100" dirty="0" err="1" smtClean="0">
                <a:latin typeface="Courier New" pitchFamily="49" charset="0"/>
                <a:cs typeface="Courier New" pitchFamily="49" charset="0"/>
              </a:rPr>
              <a:t>base_mode</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 in </a:t>
            </a:r>
            <a:r>
              <a:rPr lang="en-US" sz="1100" dirty="0" err="1" smtClean="0">
                <a:latin typeface="Courier New" pitchFamily="49" charset="0"/>
                <a:cs typeface="Courier New" pitchFamily="49" charset="0"/>
              </a:rPr>
              <a:t>self.dict_mode_names</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a:t>
            </a:r>
            <a:r>
              <a:rPr lang="en-US" sz="1100" dirty="0" err="1" smtClean="0">
                <a:latin typeface="Courier New" pitchFamily="49" charset="0"/>
                <a:cs typeface="Courier New" pitchFamily="49" charset="0"/>
              </a:rPr>
              <a:t>self.dict_mode_names</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else: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Internal function to get the </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 corresponding to a string.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mode is not found, returns -1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def __</a:t>
            </a:r>
            <a:r>
              <a:rPr lang="en-US" sz="1100" dirty="0" err="1" smtClean="0">
                <a:latin typeface="Courier New" pitchFamily="49" charset="0"/>
                <a:cs typeface="Courier New" pitchFamily="49" charset="0"/>
              </a:rPr>
              <a:t>return_custom_mode</a:t>
            </a:r>
            <a:r>
              <a:rPr lang="en-US" sz="1100" dirty="0" smtClean="0">
                <a:latin typeface="Courier New" pitchFamily="49" charset="0"/>
                <a:cs typeface="Courier New" pitchFamily="49" charset="0"/>
              </a:rPr>
              <a:t>__(self, </a:t>
            </a:r>
            <a:r>
              <a:rPr lang="en-US" sz="1100" dirty="0" err="1" smtClean="0">
                <a:latin typeface="Courier New" pitchFamily="49" charset="0"/>
                <a:cs typeface="Courier New" pitchFamily="49" charset="0"/>
              </a:rPr>
              <a:t>mode_str</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Get the value of </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 corresponding to the string passed</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for </a:t>
            </a:r>
            <a:r>
              <a:rPr lang="en-US" sz="1100" dirty="0" err="1" smtClean="0">
                <a:latin typeface="Courier New" pitchFamily="49" charset="0"/>
                <a:cs typeface="Courier New" pitchFamily="49" charset="0"/>
              </a:rPr>
              <a:t>key,value</a:t>
            </a:r>
            <a:r>
              <a:rPr lang="en-US" sz="1100" dirty="0" smtClean="0">
                <a:latin typeface="Courier New" pitchFamily="49" charset="0"/>
                <a:cs typeface="Courier New" pitchFamily="49" charset="0"/>
              </a:rPr>
              <a:t> in </a:t>
            </a:r>
            <a:r>
              <a:rPr lang="en-US" sz="1100" dirty="0" err="1" smtClean="0">
                <a:latin typeface="Courier New" pitchFamily="49" charset="0"/>
                <a:cs typeface="Courier New" pitchFamily="49" charset="0"/>
              </a:rPr>
              <a:t>self.dict_mode_names.items</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value == </a:t>
            </a:r>
            <a:r>
              <a:rPr lang="en-US" sz="1100" dirty="0" err="1" smtClean="0">
                <a:latin typeface="Courier New" pitchFamily="49" charset="0"/>
                <a:cs typeface="Courier New" pitchFamily="49" charset="0"/>
              </a:rPr>
              <a:t>mode_str</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key</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-1</a:t>
            </a:r>
            <a:br>
              <a:rPr lang="en-US" sz="1100" dirty="0" smtClean="0">
                <a:latin typeface="Courier New" pitchFamily="49" charset="0"/>
                <a:cs typeface="Courier New" pitchFamily="49" charset="0"/>
              </a:rPr>
            </a:br>
            <a:endParaRPr lang="en-US" sz="11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Utility Functions – Part 2</a:t>
            </a:r>
            <a:br>
              <a:rPr lang="en-US" dirty="0" smtClean="0"/>
            </a:b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70</a:t>
            </a:fld>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781800" cy="4800600"/>
          </a:xfrm>
        </p:spPr>
        <p:txBody>
          <a:bodyPr/>
          <a:lstStyle/>
          <a:p>
            <a:pPr>
              <a:buNone/>
            </a:pPr>
            <a:r>
              <a:rPr lang="en-US" sz="1100" dirty="0" smtClean="0">
                <a:latin typeface="Courier New" pitchFamily="49" charset="0"/>
                <a:cs typeface="Courier New" pitchFamily="49" charset="0"/>
              </a:rPr>
              <a:t> """ Function that receives the mode as a string and sets the mode.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Returns 0 on success, -1 on failure"""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def </a:t>
            </a:r>
            <a:r>
              <a:rPr lang="en-US" sz="1100" dirty="0" err="1" smtClean="0">
                <a:latin typeface="Courier New" pitchFamily="49" charset="0"/>
                <a:cs typeface="Courier New" pitchFamily="49" charset="0"/>
              </a:rPr>
              <a:t>set_mav_mode</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self,mode_str,mav_obj,mavproxy_sock,address_of_mavproxy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self.__return_custom_mode</a:t>
            </a:r>
            <a:r>
              <a:rPr lang="en-US" sz="1100" dirty="0" smtClean="0">
                <a:latin typeface="Courier New" pitchFamily="49" charset="0"/>
                <a:cs typeface="Courier New" pitchFamily="49" charset="0"/>
              </a:rPr>
              <a:t>__(</a:t>
            </a:r>
            <a:r>
              <a:rPr lang="en-US" sz="1100" dirty="0" err="1" smtClean="0">
                <a:latin typeface="Courier New" pitchFamily="49" charset="0"/>
                <a:cs typeface="Courier New" pitchFamily="49" charset="0"/>
              </a:rPr>
              <a:t>mode_str</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Basic error checking</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 == -1 or not </a:t>
            </a:r>
            <a:r>
              <a:rPr lang="en-US" sz="1100" dirty="0" err="1" smtClean="0">
                <a:latin typeface="Courier New" pitchFamily="49" charset="0"/>
                <a:cs typeface="Courier New" pitchFamily="49" charset="0"/>
              </a:rPr>
              <a:t>mav_obj</a:t>
            </a:r>
            <a:r>
              <a:rPr lang="en-US" sz="1100" dirty="0" smtClean="0">
                <a:latin typeface="Courier New" pitchFamily="49" charset="0"/>
                <a:cs typeface="Courier New" pitchFamily="49" charset="0"/>
              </a:rPr>
              <a:t> or not </a:t>
            </a:r>
            <a:r>
              <a:rPr lang="en-US" sz="1100" dirty="0" err="1" smtClean="0">
                <a:latin typeface="Courier New" pitchFamily="49" charset="0"/>
                <a:cs typeface="Courier New" pitchFamily="49" charset="0"/>
              </a:rPr>
              <a:t>mavproxy_sock</a:t>
            </a:r>
            <a:r>
              <a:rPr lang="en-US" sz="1100" dirty="0" smtClean="0">
                <a:latin typeface="Courier New" pitchFamily="49" charset="0"/>
                <a:cs typeface="Courier New" pitchFamily="49" charset="0"/>
              </a:rPr>
              <a:t> or not </a:t>
            </a:r>
            <a:r>
              <a:rPr lang="en-US" sz="1100" dirty="0" err="1" smtClean="0">
                <a:latin typeface="Courier New" pitchFamily="49" charset="0"/>
                <a:cs typeface="Courier New" pitchFamily="49" charset="0"/>
              </a:rPr>
              <a:t>address_of_mavproxy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msg</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mav_obj.set_mode_encode</a:t>
            </a:r>
            <a:r>
              <a:rPr lang="en-US" sz="1100" dirty="0" smtClean="0">
                <a:latin typeface="Courier New" pitchFamily="49" charset="0"/>
                <a:cs typeface="Courier New" pitchFamily="49" charset="0"/>
              </a:rPr>
              <a:t>(1, 1, </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list_read_sockets</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mavproxy_sock</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list_write_sockets</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list_error_sockets</a:t>
            </a:r>
            <a:r>
              <a:rPr lang="en-US" sz="1100" dirty="0" smtClean="0">
                <a:latin typeface="Courier New" pitchFamily="49" charset="0"/>
                <a:cs typeface="Courier New" pitchFamily="49" charset="0"/>
              </a:rPr>
              <a:t> =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br>
              <a:rPr lang="en-US" sz="1100" dirty="0" smtClean="0">
                <a:latin typeface="Courier New" pitchFamily="49" charset="0"/>
                <a:cs typeface="Courier New" pitchFamily="49" charset="0"/>
              </a:rPr>
            </a:br>
            <a:endParaRPr lang="en-US" sz="11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Utility Functions – Part 3</a:t>
            </a:r>
            <a:br>
              <a:rPr lang="en-US" dirty="0" smtClean="0"/>
            </a:b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71</a:t>
            </a:fld>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781800" cy="4800600"/>
          </a:xfrm>
        </p:spPr>
        <p:txBody>
          <a:bodyPr/>
          <a:lstStyle/>
          <a:p>
            <a:pPr>
              <a:buNone/>
            </a:pPr>
            <a:r>
              <a:rPr lang="en-US" sz="1100" dirty="0" smtClean="0">
                <a:latin typeface="Courier New" pitchFamily="49" charset="0"/>
                <a:cs typeface="Courier New" pitchFamily="49" charset="0"/>
              </a:rPr>
              <a:t># Do not proceed until the MAV is set to the given mode </a:t>
            </a:r>
          </a:p>
          <a:p>
            <a:pPr>
              <a:buNone/>
            </a:pP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while 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try:</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mavproxy_sock.sendto</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msg.get_msgbuf</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address_of_mavproxy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data_from_mavproxy,address_of_mavproxy</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mavproxy_sock.recvfrom</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self.MAX_SIZE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except </a:t>
            </a:r>
            <a:r>
              <a:rPr lang="en-US" sz="1100" dirty="0" err="1" smtClean="0">
                <a:latin typeface="Courier New" pitchFamily="49" charset="0"/>
                <a:cs typeface="Courier New" pitchFamily="49" charset="0"/>
              </a:rPr>
              <a:t>socket.error</a:t>
            </a:r>
            <a:r>
              <a:rPr lang="en-US" sz="1100" dirty="0" smtClean="0">
                <a:latin typeface="Courier New" pitchFamily="49" charset="0"/>
                <a:cs typeface="Courier New" pitchFamily="49" charset="0"/>
              </a:rPr>
              <a:t> as v:</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"Exception when trying to set AUTO mode:"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a:t>
            </a:r>
            <a:r>
              <a:rPr lang="en-US" sz="1100" dirty="0" err="1" smtClean="0">
                <a:latin typeface="Courier New" pitchFamily="49" charset="0"/>
                <a:cs typeface="Courier New" pitchFamily="49" charset="0"/>
              </a:rPr>
              <a:t>os.strerror</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v.errno</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time.sleep</a:t>
            </a:r>
            <a:r>
              <a:rPr lang="en-US" sz="1100" dirty="0" smtClean="0">
                <a:latin typeface="Courier New" pitchFamily="49" charset="0"/>
                <a:cs typeface="Courier New" pitchFamily="49" charset="0"/>
              </a:rPr>
              <a:t>(1)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continue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decoded_message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mav_obj.decode</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data_from_mavproxy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msg_id</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decoded_message.get_msgId</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we are interested only if this is the heartbeat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a:t>
            </a:r>
            <a:r>
              <a:rPr lang="en-US" sz="1100" dirty="0" err="1" smtClean="0">
                <a:latin typeface="Courier New" pitchFamily="49" charset="0"/>
                <a:cs typeface="Courier New" pitchFamily="49" charset="0"/>
              </a:rPr>
              <a:t>msg_id</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mavlink_apm.MAVLINK_MSG_ID_HEARTBEAT</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Get the mode from the message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mode = </a:t>
            </a:r>
            <a:r>
              <a:rPr lang="en-US" sz="1100" dirty="0" err="1" smtClean="0">
                <a:latin typeface="Courier New" pitchFamily="49" charset="0"/>
                <a:cs typeface="Courier New" pitchFamily="49" charset="0"/>
              </a:rPr>
              <a:t>self.get_mav_mode</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str</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decoded_message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a:t>
            </a:r>
            <a:r>
              <a:rPr lang="en-US" sz="1100" dirty="0" err="1" smtClean="0">
                <a:latin typeface="Courier New" pitchFamily="49" charset="0"/>
                <a:cs typeface="Courier New" pitchFamily="49" charset="0"/>
              </a:rPr>
              <a:t>mode.lower</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mode_str.lower</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"Mode set as expected"</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else: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continue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endParaRPr lang="en-US" sz="11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Utility Functions – Part 4</a:t>
            </a:r>
            <a:br>
              <a:rPr lang="en-US" dirty="0" smtClean="0"/>
            </a:b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72</a:t>
            </a:fld>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781800" cy="4800600"/>
          </a:xfrm>
        </p:spPr>
        <p:txBody>
          <a:bodyPr/>
          <a:lstStyle/>
          <a:p>
            <a:pPr>
              <a:buNone/>
            </a:pPr>
            <a:r>
              <a:rPr lang="en-US" sz="1100" dirty="0" smtClean="0">
                <a:latin typeface="Courier New" pitchFamily="49" charset="0"/>
                <a:cs typeface="Courier New" pitchFamily="49" charset="0"/>
              </a:rPr>
              <a:t> """ Function that receives the heartbeat message as a string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and extracts </a:t>
            </a:r>
            <a:r>
              <a:rPr lang="en-US" sz="1100" dirty="0" err="1" smtClean="0">
                <a:latin typeface="Courier New" pitchFamily="49" charset="0"/>
                <a:cs typeface="Courier New" pitchFamily="49" charset="0"/>
              </a:rPr>
              <a:t>base_mode</a:t>
            </a:r>
            <a:r>
              <a:rPr lang="en-US" sz="1100" dirty="0" smtClean="0">
                <a:latin typeface="Courier New" pitchFamily="49" charset="0"/>
                <a:cs typeface="Courier New" pitchFamily="49" charset="0"/>
              </a:rPr>
              <a:t> and </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def </a:t>
            </a:r>
            <a:r>
              <a:rPr lang="en-US" sz="1100" dirty="0" err="1" smtClean="0">
                <a:latin typeface="Courier New" pitchFamily="49" charset="0"/>
                <a:cs typeface="Courier New" pitchFamily="49" charset="0"/>
              </a:rPr>
              <a:t>get_mav_mode</a:t>
            </a:r>
            <a:r>
              <a:rPr lang="en-US" sz="1100" dirty="0" smtClean="0">
                <a:latin typeface="Courier New" pitchFamily="49" charset="0"/>
                <a:cs typeface="Courier New" pitchFamily="49" charset="0"/>
              </a:rPr>
              <a:t> (self, </a:t>
            </a:r>
            <a:r>
              <a:rPr lang="en-US" sz="1100" dirty="0" err="1" smtClean="0">
                <a:latin typeface="Courier New" pitchFamily="49" charset="0"/>
                <a:cs typeface="Courier New" pitchFamily="49" charset="0"/>
              </a:rPr>
              <a:t>heartbeat_message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"heartbeat message is %s" % </a:t>
            </a:r>
            <a:r>
              <a:rPr lang="en-US" sz="1100" dirty="0" err="1" smtClean="0">
                <a:latin typeface="Courier New" pitchFamily="49" charset="0"/>
                <a:cs typeface="Courier New" pitchFamily="49" charset="0"/>
              </a:rPr>
              <a:t>heartbeat_message</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Get </a:t>
            </a:r>
            <a:r>
              <a:rPr lang="en-US" sz="1100" dirty="0" err="1" smtClean="0">
                <a:latin typeface="Courier New" pitchFamily="49" charset="0"/>
                <a:cs typeface="Courier New" pitchFamily="49" charset="0"/>
              </a:rPr>
              <a:t>base_mode</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match_for_base_mode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re.search</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r'base_mode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heartbeat_message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not </a:t>
            </a:r>
            <a:r>
              <a:rPr lang="en-US" sz="1100" dirty="0" err="1" smtClean="0">
                <a:latin typeface="Courier New" pitchFamily="49" charset="0"/>
                <a:cs typeface="Courier New" pitchFamily="49" charset="0"/>
              </a:rPr>
              <a:t>match_for_base_mode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"Error - no </a:t>
            </a:r>
            <a:r>
              <a:rPr lang="en-US" sz="1100" dirty="0" err="1" smtClean="0">
                <a:latin typeface="Courier New" pitchFamily="49" charset="0"/>
                <a:cs typeface="Courier New" pitchFamily="49" charset="0"/>
              </a:rPr>
              <a:t>base_mode</a:t>
            </a:r>
            <a:r>
              <a:rPr lang="en-US" sz="1100" dirty="0" smtClean="0">
                <a:latin typeface="Courier New" pitchFamily="49" charset="0"/>
                <a:cs typeface="Courier New" pitchFamily="49" charset="0"/>
              </a:rPr>
              <a:t> found, return!"</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else: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base_mode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match_for_base_mode.group</a:t>
            </a:r>
            <a:r>
              <a:rPr lang="en-US" sz="1100" dirty="0" smtClean="0">
                <a:latin typeface="Courier New" pitchFamily="49" charset="0"/>
                <a:cs typeface="Courier New" pitchFamily="49" charset="0"/>
              </a:rPr>
              <a:t>(1)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Get </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match_for_custom_mode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re.search</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r'custom_mode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heartbeat_message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not </a:t>
            </a:r>
            <a:r>
              <a:rPr lang="en-US" sz="1100" dirty="0" err="1" smtClean="0">
                <a:latin typeface="Courier New" pitchFamily="49" charset="0"/>
                <a:cs typeface="Courier New" pitchFamily="49" charset="0"/>
              </a:rPr>
              <a:t>match_for_custom_mode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"Error - no </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 found, return!"</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else: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match_for_custom_mode.group</a:t>
            </a:r>
            <a:r>
              <a:rPr lang="en-US" sz="1100" dirty="0" smtClean="0">
                <a:latin typeface="Courier New" pitchFamily="49" charset="0"/>
                <a:cs typeface="Courier New" pitchFamily="49" charset="0"/>
              </a:rPr>
              <a:t>(1)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a:t>
            </a:r>
            <a:r>
              <a:rPr lang="en-US" sz="1100" dirty="0" err="1" smtClean="0">
                <a:latin typeface="Courier New" pitchFamily="49" charset="0"/>
                <a:cs typeface="Courier New" pitchFamily="49" charset="0"/>
              </a:rPr>
              <a:t>self.__return_mav_mode</a:t>
            </a:r>
            <a:r>
              <a:rPr lang="en-US" sz="1100" dirty="0" smtClean="0">
                <a:latin typeface="Courier New" pitchFamily="49" charset="0"/>
                <a:cs typeface="Courier New" pitchFamily="49" charset="0"/>
              </a:rPr>
              <a:t>__(</a:t>
            </a:r>
            <a:r>
              <a:rPr lang="en-US" sz="1100" dirty="0" err="1" smtClean="0">
                <a:latin typeface="Courier New" pitchFamily="49" charset="0"/>
                <a:cs typeface="Courier New" pitchFamily="49" charset="0"/>
              </a:rPr>
              <a:t>int</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base_mode</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int</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custom_mode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endParaRPr lang="en-US" sz="11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Utility Functions – Part 5</a:t>
            </a:r>
            <a:br>
              <a:rPr lang="en-US" dirty="0" smtClean="0"/>
            </a:b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73</a:t>
            </a:fld>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Sample Application 2</a:t>
            </a:r>
            <a:br>
              <a:rPr lang="en-US" sz="3600" dirty="0" smtClean="0"/>
            </a:br>
            <a:r>
              <a:rPr lang="en-US" sz="3600" dirty="0" smtClean="0"/>
              <a:t>Sending </a:t>
            </a:r>
            <a:r>
              <a:rPr lang="en-US" sz="3600" dirty="0" err="1" smtClean="0"/>
              <a:t>MAVLink</a:t>
            </a:r>
            <a:r>
              <a:rPr lang="en-US" sz="3600" dirty="0" smtClean="0"/>
              <a:t> GUIDED  commands</a:t>
            </a:r>
            <a:endParaRPr lang="en-US" sz="3600" dirty="0"/>
          </a:p>
        </p:txBody>
      </p:sp>
      <p:sp>
        <p:nvSpPr>
          <p:cNvPr id="3" name="Content Placeholder 2"/>
          <p:cNvSpPr>
            <a:spLocks noGrp="1"/>
          </p:cNvSpPr>
          <p:nvPr>
            <p:ph idx="1"/>
          </p:nvPr>
        </p:nvSpPr>
        <p:spPr>
          <a:xfrm>
            <a:off x="457200" y="1981200"/>
            <a:ext cx="8229600" cy="4495800"/>
          </a:xfrm>
        </p:spPr>
        <p:txBody>
          <a:bodyPr/>
          <a:lstStyle/>
          <a:p>
            <a:r>
              <a:rPr lang="en-US" sz="2400" dirty="0" smtClean="0"/>
              <a:t>Puts the drone in AUTO mode (in this mode it flies through a list of predefined waypoints) and then arms it.</a:t>
            </a:r>
          </a:p>
          <a:p>
            <a:r>
              <a:rPr lang="en-US" sz="2400" dirty="0" smtClean="0"/>
              <a:t>You need to give the drone a bit of throttle to allow it to take off – do that via “</a:t>
            </a:r>
            <a:r>
              <a:rPr lang="en-US" sz="2400" dirty="0" err="1" smtClean="0"/>
              <a:t>rc</a:t>
            </a:r>
            <a:r>
              <a:rPr lang="en-US" sz="2400" dirty="0" smtClean="0"/>
              <a:t> 3 1300” in the </a:t>
            </a:r>
            <a:r>
              <a:rPr lang="en-US" sz="2400" dirty="0" err="1" smtClean="0"/>
              <a:t>MAVProxy</a:t>
            </a:r>
            <a:r>
              <a:rPr lang="en-US" sz="2400" dirty="0" smtClean="0"/>
              <a:t> command line interface</a:t>
            </a:r>
          </a:p>
          <a:p>
            <a:r>
              <a:rPr lang="en-US" sz="2400" dirty="0" smtClean="0"/>
              <a:t>Reads the GPS coordinates from the file we wrote in application 1</a:t>
            </a:r>
          </a:p>
          <a:p>
            <a:r>
              <a:rPr lang="en-US" sz="2400" dirty="0" smtClean="0"/>
              <a:t>Sends a GUIDED command to the coordinates in the file every 5 seconds</a:t>
            </a:r>
          </a:p>
          <a:p>
            <a:r>
              <a:rPr lang="en-US" sz="2400" dirty="0" smtClean="0"/>
              <a:t>At the end of the file it puts the drone in returns to launch (RTL) mode.</a:t>
            </a:r>
            <a:endParaRPr lang="en-US" sz="2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74</a:t>
            </a:fld>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553200" cy="4800600"/>
          </a:xfrm>
        </p:spPr>
        <p:txBody>
          <a:bodyPr/>
          <a:lstStyle/>
          <a:p>
            <a:pPr>
              <a:buNone/>
            </a:pP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usr</a:t>
            </a:r>
            <a:r>
              <a:rPr lang="en-US" sz="1100" dirty="0" smtClean="0">
                <a:latin typeface="Courier New" pitchFamily="49" charset="0"/>
                <a:cs typeface="Courier New" pitchFamily="49" charset="0"/>
              </a:rPr>
              <a:t>/bin/python</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This program reads the RAW GPS readings from a file every INTERVAL seconds, converts them to GPS coordinates and directs the </a:t>
            </a:r>
            <a:r>
              <a:rPr lang="en-US" sz="1100" dirty="0" err="1" smtClean="0">
                <a:latin typeface="Courier New" pitchFamily="49" charset="0"/>
                <a:cs typeface="Courier New" pitchFamily="49" charset="0"/>
              </a:rPr>
              <a:t>uav</a:t>
            </a:r>
            <a:r>
              <a:rPr lang="en-US" sz="1100" dirty="0" smtClean="0">
                <a:latin typeface="Courier New" pitchFamily="49" charset="0"/>
                <a:cs typeface="Courier New" pitchFamily="49" charset="0"/>
              </a:rPr>
              <a:t> to traverse to those. After all the waypoints are traversed, it sets the UAV to RTL mode.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import re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import sys, </a:t>
            </a:r>
            <a:r>
              <a:rPr lang="en-US" sz="1100" dirty="0" err="1" smtClean="0">
                <a:latin typeface="Courier New" pitchFamily="49" charset="0"/>
                <a:cs typeface="Courier New" pitchFamily="49" charset="0"/>
              </a:rPr>
              <a:t>os</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import socket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import select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import time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err="1" smtClean="0">
                <a:latin typeface="Courier New" pitchFamily="49" charset="0"/>
                <a:cs typeface="Courier New" pitchFamily="49" charset="0"/>
              </a:rPr>
              <a:t>sys.path.insert</a:t>
            </a:r>
            <a:r>
              <a:rPr lang="en-US" sz="1100" dirty="0" smtClean="0">
                <a:latin typeface="Courier New" pitchFamily="49" charset="0"/>
                <a:cs typeface="Courier New" pitchFamily="49" charset="0"/>
              </a:rPr>
              <a:t>(0, </a:t>
            </a:r>
            <a:r>
              <a:rPr lang="en-US" sz="1100" dirty="0" err="1" smtClean="0">
                <a:latin typeface="Courier New" pitchFamily="49" charset="0"/>
                <a:cs typeface="Courier New" pitchFamily="49" charset="0"/>
              </a:rPr>
              <a:t>os.path.join</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os.path.dirname</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os.path.realpath</a:t>
            </a:r>
            <a:r>
              <a:rPr lang="en-US" sz="1100" dirty="0" smtClean="0">
                <a:latin typeface="Courier New" pitchFamily="49" charset="0"/>
                <a:cs typeface="Courier New" pitchFamily="49" charset="0"/>
              </a:rPr>
              <a:t>(__file__)), '../lib'))</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import </a:t>
            </a:r>
            <a:r>
              <a:rPr lang="en-US" sz="1100" dirty="0" err="1" smtClean="0">
                <a:latin typeface="Courier New" pitchFamily="49" charset="0"/>
                <a:cs typeface="Courier New" pitchFamily="49" charset="0"/>
              </a:rPr>
              <a:t>mavlink_apm</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FTL_util</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INTERVAL = 5</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MAX_SIZE = 1024</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Following are used for converting RAW GPS data into GPS coordinates</a:t>
            </a:r>
            <a:br>
              <a:rPr lang="en-US" sz="1100" dirty="0" smtClean="0">
                <a:latin typeface="Courier New" pitchFamily="49" charset="0"/>
                <a:cs typeface="Courier New" pitchFamily="49" charset="0"/>
              </a:rPr>
            </a:br>
            <a:r>
              <a:rPr lang="en-US" sz="1100" dirty="0" err="1" smtClean="0">
                <a:latin typeface="Courier New" pitchFamily="49" charset="0"/>
                <a:cs typeface="Courier New" pitchFamily="49" charset="0"/>
              </a:rPr>
              <a:t>raw_int_to_float_lat_lon</a:t>
            </a:r>
            <a:r>
              <a:rPr lang="en-US" sz="1100" dirty="0" smtClean="0">
                <a:latin typeface="Courier New" pitchFamily="49" charset="0"/>
                <a:cs typeface="Courier New" pitchFamily="49" charset="0"/>
              </a:rPr>
              <a:t> = 10**7</a:t>
            </a:r>
            <a:br>
              <a:rPr lang="en-US" sz="1100" dirty="0" smtClean="0">
                <a:latin typeface="Courier New" pitchFamily="49" charset="0"/>
                <a:cs typeface="Courier New" pitchFamily="49" charset="0"/>
              </a:rPr>
            </a:br>
            <a:r>
              <a:rPr lang="en-US" sz="1100" dirty="0" err="1" smtClean="0">
                <a:latin typeface="Courier New" pitchFamily="49" charset="0"/>
                <a:cs typeface="Courier New" pitchFamily="49" charset="0"/>
              </a:rPr>
              <a:t>raw_int_to_float_alt</a:t>
            </a:r>
            <a:r>
              <a:rPr lang="en-US" sz="1100" dirty="0" smtClean="0">
                <a:latin typeface="Courier New" pitchFamily="49" charset="0"/>
                <a:cs typeface="Courier New" pitchFamily="49" charset="0"/>
              </a:rPr>
              <a:t> = 10**3</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Object used for accessing utility functions</a:t>
            </a:r>
            <a:br>
              <a:rPr lang="en-US" sz="1100" dirty="0" smtClean="0">
                <a:latin typeface="Courier New" pitchFamily="49" charset="0"/>
                <a:cs typeface="Courier New" pitchFamily="49" charset="0"/>
              </a:rPr>
            </a:br>
            <a:r>
              <a:rPr lang="en-US" sz="1100" dirty="0" err="1" smtClean="0">
                <a:latin typeface="Courier New" pitchFamily="49" charset="0"/>
                <a:cs typeface="Courier New" pitchFamily="49" charset="0"/>
              </a:rPr>
              <a:t>FTL_util_obj</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FTL_util.FTL_util</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endParaRPr lang="en-US" sz="1100" dirty="0" smtClean="0">
              <a:latin typeface="Courier New" pitchFamily="49" charset="0"/>
              <a:cs typeface="Courier New" pitchFamily="49" charset="0"/>
            </a:endParaRPr>
          </a:p>
          <a:p>
            <a:pPr>
              <a:buNone/>
            </a:pPr>
            <a:endParaRPr lang="en-US" sz="1100" dirty="0" smtClean="0">
              <a:latin typeface="Courier New" pitchFamily="49" charset="0"/>
              <a:cs typeface="Courier New" pitchFamily="49" charset="0"/>
            </a:endParaRPr>
          </a:p>
          <a:p>
            <a:pPr>
              <a:buNone/>
            </a:pPr>
            <a:endParaRPr lang="en-US" sz="1100" dirty="0" smtClean="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sz="4400" dirty="0" smtClean="0"/>
              <a:t>Sample Application 2 – Part 1</a:t>
            </a:r>
            <a:br>
              <a:rPr lang="en-US" sz="4400" dirty="0" smtClean="0"/>
            </a:br>
            <a:endParaRPr lang="en-US" sz="4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75</a:t>
            </a:fld>
            <a:endParaRPr lang="en-US" dirty="0"/>
          </a:p>
        </p:txBody>
      </p:sp>
      <p:sp>
        <p:nvSpPr>
          <p:cNvPr id="5" name="Rectangular Callout 4"/>
          <p:cNvSpPr/>
          <p:nvPr/>
        </p:nvSpPr>
        <p:spPr bwMode="auto">
          <a:xfrm>
            <a:off x="6858000" y="2514600"/>
            <a:ext cx="2286000" cy="762000"/>
          </a:xfrm>
          <a:prstGeom prst="wedgeRectCallout">
            <a:avLst>
              <a:gd name="adj1" fmla="val -46890"/>
              <a:gd name="adj2" fmla="val -14418"/>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Initialization</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Sample Application 2 – Part 2</a:t>
            </a:r>
            <a:br>
              <a:rPr lang="en-US" sz="4400" dirty="0" smtClean="0"/>
            </a:br>
            <a:endParaRPr lang="en-US" sz="4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76</a:t>
            </a:fld>
            <a:endParaRPr lang="en-US" dirty="0"/>
          </a:p>
        </p:txBody>
      </p:sp>
      <p:sp>
        <p:nvSpPr>
          <p:cNvPr id="6" name="Rectangular Callout 5"/>
          <p:cNvSpPr/>
          <p:nvPr/>
        </p:nvSpPr>
        <p:spPr bwMode="auto">
          <a:xfrm>
            <a:off x="7010400" y="2286000"/>
            <a:ext cx="2133600" cy="1981200"/>
          </a:xfrm>
          <a:prstGeom prst="wedgeRectCallout">
            <a:avLst>
              <a:gd name="adj1" fmla="val -167406"/>
              <a:gd name="adj2" fmla="val -38933"/>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t>For which UAV and component is this message.</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t>Ours is 1, for the challenge each team will have a different number (team number)</a:t>
            </a:r>
            <a:endParaRPr kumimoji="0" lang="en-US" sz="1400" b="0" i="0" u="none" strike="noStrike" cap="none" normalizeH="0" baseline="0" dirty="0" smtClean="0">
              <a:ln>
                <a:noFill/>
              </a:ln>
              <a:solidFill>
                <a:schemeClr val="tx1"/>
              </a:solidFill>
              <a:effectLst/>
              <a:latin typeface="Arial" charset="0"/>
            </a:endParaRPr>
          </a:p>
        </p:txBody>
      </p:sp>
      <p:sp>
        <p:nvSpPr>
          <p:cNvPr id="3" name="Content Placeholder 2"/>
          <p:cNvSpPr>
            <a:spLocks noGrp="1"/>
          </p:cNvSpPr>
          <p:nvPr>
            <p:ph idx="1"/>
          </p:nvPr>
        </p:nvSpPr>
        <p:spPr>
          <a:xfrm>
            <a:off x="457200" y="1219200"/>
            <a:ext cx="6553200" cy="4800600"/>
          </a:xfrm>
        </p:spPr>
        <p:txBody>
          <a:bodyPr/>
          <a:lstStyle/>
          <a:p>
            <a:pPr>
              <a:buNone/>
            </a:pPr>
            <a:r>
              <a:rPr lang="en-US" sz="1100" dirty="0" smtClean="0">
                <a:latin typeface="Courier New" pitchFamily="49" charset="0"/>
                <a:cs typeface="Courier New" pitchFamily="49" charset="0"/>
              </a:rPr>
              <a:t>""" This function sets the next waypoint the UAV has to traverse to"""</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def </a:t>
            </a:r>
            <a:r>
              <a:rPr lang="en-US" sz="1100" dirty="0" err="1" smtClean="0">
                <a:latin typeface="Courier New" pitchFamily="49" charset="0"/>
                <a:cs typeface="Courier New" pitchFamily="49" charset="0"/>
              </a:rPr>
              <a:t>send_wp</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mav_obj</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mavproxy_sock</a:t>
            </a:r>
            <a:r>
              <a:rPr lang="en-US" sz="1100" dirty="0" smtClean="0">
                <a:latin typeface="Courier New" pitchFamily="49" charset="0"/>
                <a:cs typeface="Courier New" pitchFamily="49" charset="0"/>
              </a:rPr>
              <a:t>, latitude, </a:t>
            </a:r>
            <a:r>
              <a:rPr lang="en-US" sz="1100" dirty="0" err="1" smtClean="0">
                <a:latin typeface="Courier New" pitchFamily="49" charset="0"/>
                <a:cs typeface="Courier New" pitchFamily="49" charset="0"/>
              </a:rPr>
              <a:t>longitude,altitude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address_of_mavproxy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global MAX_SIZE, INTERVAL</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A simpler way of assigning would be </a:t>
            </a:r>
            <a:r>
              <a:rPr lang="en-US" sz="1100" dirty="0" err="1" smtClean="0">
                <a:latin typeface="Courier New" pitchFamily="49" charset="0"/>
                <a:cs typeface="Courier New" pitchFamily="49" charset="0"/>
              </a:rPr>
              <a:t>a,b,c,d</a:t>
            </a:r>
            <a:r>
              <a:rPr lang="en-US" sz="1100" dirty="0" smtClean="0">
                <a:latin typeface="Courier New" pitchFamily="49" charset="0"/>
                <a:cs typeface="Courier New" pitchFamily="49" charset="0"/>
              </a:rPr>
              <a:t> = p1,p2,p3,p4. But for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readability sake, we stick with the usual assignment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target_system</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target_component</a:t>
            </a:r>
            <a:r>
              <a:rPr lang="en-US" sz="1100" dirty="0" smtClean="0">
                <a:latin typeface="Courier New" pitchFamily="49" charset="0"/>
                <a:cs typeface="Courier New" pitchFamily="49" charset="0"/>
              </a:rPr>
              <a:t> = 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seq</a:t>
            </a:r>
            <a:r>
              <a:rPr lang="en-US" sz="1100" dirty="0" smtClean="0">
                <a:latin typeface="Courier New" pitchFamily="49" charset="0"/>
                <a:cs typeface="Courier New" pitchFamily="49" charset="0"/>
              </a:rPr>
              <a:t> = 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frame = </a:t>
            </a:r>
            <a:r>
              <a:rPr lang="en-US" sz="1100" dirty="0" err="1" smtClean="0">
                <a:latin typeface="Courier New" pitchFamily="49" charset="0"/>
                <a:cs typeface="Courier New" pitchFamily="49" charset="0"/>
              </a:rPr>
              <a:t>mavlink_apm.MAV_FRAME_GLOBAL_RELATIVE_ALT</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command = </a:t>
            </a:r>
            <a:r>
              <a:rPr lang="en-US" sz="1100" dirty="0" err="1" smtClean="0">
                <a:latin typeface="Courier New" pitchFamily="49" charset="0"/>
                <a:cs typeface="Courier New" pitchFamily="49" charset="0"/>
              </a:rPr>
              <a:t>mavlink_apm.MAV_CMD_NAV_WAYPOINT</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current = 2</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autocontinue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mavlink_apm.MAV_GOTO_DO_CONTINUE</a:t>
            </a:r>
            <a:r>
              <a:rPr lang="en-US" sz="1100" dirty="0" smtClean="0">
                <a:latin typeface="Courier New" pitchFamily="49" charset="0"/>
                <a:cs typeface="Courier New" pitchFamily="49" charset="0"/>
              </a:rPr>
              <a:t> # continue to next waypoint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param1 = param2 = param3 = param4 = PARAM_IGNORE = 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Send the waypoint message and wait </a:t>
            </a:r>
            <a:r>
              <a:rPr lang="en-US" sz="1100" dirty="0" err="1" smtClean="0">
                <a:latin typeface="Courier New" pitchFamily="49" charset="0"/>
                <a:cs typeface="Courier New" pitchFamily="49" charset="0"/>
              </a:rPr>
              <a:t>utill</a:t>
            </a:r>
            <a:r>
              <a:rPr lang="en-US" sz="1100" dirty="0" smtClean="0">
                <a:latin typeface="Courier New" pitchFamily="49" charset="0"/>
                <a:cs typeface="Courier New" pitchFamily="49" charset="0"/>
              </a:rPr>
              <a:t> the ACK is received for 2 seconds</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list_read_sockets</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mavproxy_sock</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list_write_sockets</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list_error_sockets</a:t>
            </a:r>
            <a:r>
              <a:rPr lang="en-US" sz="1100" dirty="0" smtClean="0">
                <a:latin typeface="Courier New" pitchFamily="49" charset="0"/>
                <a:cs typeface="Courier New" pitchFamily="49" charset="0"/>
              </a:rPr>
              <a:t> = []</a:t>
            </a:r>
            <a:br>
              <a:rPr lang="en-US" sz="1100" dirty="0" smtClean="0">
                <a:latin typeface="Courier New" pitchFamily="49" charset="0"/>
                <a:cs typeface="Courier New" pitchFamily="49" charset="0"/>
              </a:rPr>
            </a:br>
            <a:endParaRPr lang="en-US" sz="11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ular Callout 7"/>
          <p:cNvSpPr/>
          <p:nvPr/>
        </p:nvSpPr>
        <p:spPr bwMode="auto">
          <a:xfrm>
            <a:off x="6781800" y="1981200"/>
            <a:ext cx="2362200" cy="1752600"/>
          </a:xfrm>
          <a:prstGeom prst="wedgeRectCallout">
            <a:avLst>
              <a:gd name="adj1" fmla="val -122845"/>
              <a:gd name="adj2" fmla="val -54979"/>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Ugly conversion between absolute altitude (from GPS) and relative altitude (needed for GUIDED mode)</a:t>
            </a:r>
            <a:endParaRPr kumimoji="0" lang="en-US" sz="18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4400" dirty="0" smtClean="0"/>
              <a:t>Sample Application 2 – Part 3</a:t>
            </a:r>
            <a:br>
              <a:rPr lang="en-US" sz="4400" dirty="0" smtClean="0"/>
            </a:br>
            <a:endParaRPr lang="en-US" sz="4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77</a:t>
            </a:fld>
            <a:endParaRPr lang="en-US" dirty="0"/>
          </a:p>
        </p:txBody>
      </p:sp>
      <p:sp>
        <p:nvSpPr>
          <p:cNvPr id="3" name="Content Placeholder 2"/>
          <p:cNvSpPr>
            <a:spLocks noGrp="1"/>
          </p:cNvSpPr>
          <p:nvPr>
            <p:ph idx="1"/>
          </p:nvPr>
        </p:nvSpPr>
        <p:spPr>
          <a:xfrm>
            <a:off x="457200" y="1219200"/>
            <a:ext cx="6553200" cy="4800600"/>
          </a:xfrm>
        </p:spPr>
        <p:txBody>
          <a:bodyPr/>
          <a:lstStyle/>
          <a:p>
            <a:pPr>
              <a:buNone/>
            </a:pPr>
            <a:r>
              <a:rPr lang="en-US" sz="1100" dirty="0" smtClean="0">
                <a:latin typeface="Courier New" pitchFamily="49" charset="0"/>
                <a:cs typeface="Courier New" pitchFamily="49" charset="0"/>
              </a:rPr>
              <a:t>while 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msg</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mav_obj.mission_item_encode</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target_system</a:t>
            </a:r>
            <a:r>
              <a:rPr lang="en-US" sz="1100" dirty="0" smtClean="0">
                <a:latin typeface="Courier New" pitchFamily="49" charset="0"/>
                <a:cs typeface="Courier New" pitchFamily="49" charset="0"/>
              </a:rPr>
              <a:t>, target_component,seq,frame,command,current,autocontinue,param1,param2,param3,param4,latitude,longitude,altitude - 584.0)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try:</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mavproxy_sock.sendto</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msg.get_msgbuf</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address_of_mavproxy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except </a:t>
            </a:r>
            <a:r>
              <a:rPr lang="en-US" sz="1100" dirty="0" err="1" smtClean="0">
                <a:latin typeface="Courier New" pitchFamily="49" charset="0"/>
                <a:cs typeface="Courier New" pitchFamily="49" charset="0"/>
              </a:rPr>
              <a:t>socket.error</a:t>
            </a:r>
            <a:r>
              <a:rPr lang="en-US" sz="1100" dirty="0" smtClean="0">
                <a:latin typeface="Courier New" pitchFamily="49" charset="0"/>
                <a:cs typeface="Courier New" pitchFamily="49" charset="0"/>
              </a:rPr>
              <a:t> as v:</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"Exception when setting WP:"</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a:t>
            </a:r>
            <a:r>
              <a:rPr lang="en-US" sz="1100" dirty="0" err="1" smtClean="0">
                <a:latin typeface="Courier New" pitchFamily="49" charset="0"/>
                <a:cs typeface="Courier New" pitchFamily="49" charset="0"/>
              </a:rPr>
              <a:t>os.strerror</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v.errno</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time.sleep</a:t>
            </a:r>
            <a:r>
              <a:rPr lang="en-US" sz="1100" dirty="0" smtClean="0">
                <a:latin typeface="Courier New" pitchFamily="49" charset="0"/>
                <a:cs typeface="Courier New" pitchFamily="49" charset="0"/>
              </a:rPr>
              <a:t>(1)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continue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readable, writable, error = </a:t>
            </a:r>
            <a:r>
              <a:rPr lang="en-US" sz="1100" dirty="0" err="1" smtClean="0">
                <a:latin typeface="Courier New" pitchFamily="49" charset="0"/>
                <a:cs typeface="Courier New" pitchFamily="49" charset="0"/>
              </a:rPr>
              <a:t>select.select</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list_read_sockets</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list_write_sockets</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list_error_sockets,INTERVAL</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readable: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data_from_mavproxy,address_of_mavproxy</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mavproxy_sock.recvfrom</a:t>
            </a:r>
            <a:r>
              <a:rPr lang="en-US" sz="1100" dirty="0" smtClean="0">
                <a:latin typeface="Courier New" pitchFamily="49" charset="0"/>
                <a:cs typeface="Courier New" pitchFamily="49" charset="0"/>
              </a:rPr>
              <a:t> (MAX_SIZE)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decoded_message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mav_obj.decode</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data_from_mavproxy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msg_id</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decoded_message.get_msgId</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Check if this is a waypoint request message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a:t>
            </a:r>
            <a:r>
              <a:rPr lang="en-US" sz="1100" dirty="0" err="1" smtClean="0">
                <a:latin typeface="Courier New" pitchFamily="49" charset="0"/>
                <a:cs typeface="Courier New" pitchFamily="49" charset="0"/>
              </a:rPr>
              <a:t>msg_id</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mavlink_apm.MAVLINK_MSG_ID_MISSION_ACK</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'ACK for this way-point received </a:t>
            </a:r>
            <a:r>
              <a:rPr lang="en-US" sz="1100" dirty="0" err="1" smtClean="0">
                <a:latin typeface="Courier New" pitchFamily="49" charset="0"/>
                <a:cs typeface="Courier New" pitchFamily="49" charset="0"/>
              </a:rPr>
              <a:t>received</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break</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else: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"Expected message ID 47, received %d" % </a:t>
            </a:r>
            <a:r>
              <a:rPr lang="en-US" sz="1100" dirty="0" err="1" smtClean="0">
                <a:latin typeface="Courier New" pitchFamily="49" charset="0"/>
                <a:cs typeface="Courier New" pitchFamily="49" charset="0"/>
              </a:rPr>
              <a:t>msg_id</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continue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else: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Send the message again</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"Timeout on receiving waypoint ACK message"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continue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a:t>
            </a:r>
            <a:br>
              <a:rPr lang="en-US" sz="1100" dirty="0" smtClean="0">
                <a:latin typeface="Courier New" pitchFamily="49" charset="0"/>
                <a:cs typeface="Courier New" pitchFamily="49" charset="0"/>
              </a:rPr>
            </a:br>
            <a:endParaRPr lang="en-US" sz="1100" dirty="0" smtClean="0">
              <a:latin typeface="Courier New" pitchFamily="49" charset="0"/>
              <a:cs typeface="Courier New" pitchFamily="49" charset="0"/>
            </a:endParaRPr>
          </a:p>
          <a:p>
            <a:pPr>
              <a:buNone/>
            </a:pPr>
            <a:endParaRPr lang="en-US" sz="11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553200" cy="4800600"/>
          </a:xfrm>
        </p:spPr>
        <p:txBody>
          <a:bodyPr/>
          <a:lstStyle/>
          <a:p>
            <a:pPr>
              <a:buNone/>
            </a:pPr>
            <a:r>
              <a:rPr lang="en-US" sz="1100" dirty="0" smtClean="0">
                <a:latin typeface="Courier New" pitchFamily="49" charset="0"/>
                <a:cs typeface="Courier New" pitchFamily="49" charset="0"/>
              </a:rPr>
              <a:t>""" This function parses the RAW GPS data and returns latitude, longitude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and altitude"""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def </a:t>
            </a:r>
            <a:r>
              <a:rPr lang="en-US" sz="1100" dirty="0" err="1" smtClean="0">
                <a:latin typeface="Courier New" pitchFamily="49" charset="0"/>
                <a:cs typeface="Courier New" pitchFamily="49" charset="0"/>
              </a:rPr>
              <a:t>parse_gps_info</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gps_info</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latitude = longitude = altitude = 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Get Latitude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match_for_latitude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re.search</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r'lat</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gps_info</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not </a:t>
            </a:r>
            <a:r>
              <a:rPr lang="en-US" sz="1100" dirty="0" err="1" smtClean="0">
                <a:latin typeface="Courier New" pitchFamily="49" charset="0"/>
                <a:cs typeface="Courier New" pitchFamily="49" charset="0"/>
              </a:rPr>
              <a:t>match_for_latitude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"Error - no latitude information found, return!"</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0,0,0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else: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latitude = </a:t>
            </a:r>
            <a:r>
              <a:rPr lang="en-US" sz="1100" dirty="0" err="1" smtClean="0">
                <a:latin typeface="Courier New" pitchFamily="49" charset="0"/>
                <a:cs typeface="Courier New" pitchFamily="49" charset="0"/>
              </a:rPr>
              <a:t>match_for_latitude.group</a:t>
            </a:r>
            <a:r>
              <a:rPr lang="en-US" sz="1100" dirty="0" smtClean="0">
                <a:latin typeface="Courier New" pitchFamily="49" charset="0"/>
                <a:cs typeface="Courier New" pitchFamily="49" charset="0"/>
              </a:rPr>
              <a:t>(1)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Get longitude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match_for_longitude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re.search</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r'lon</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gps_info</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not </a:t>
            </a:r>
            <a:r>
              <a:rPr lang="en-US" sz="1100" dirty="0" err="1" smtClean="0">
                <a:latin typeface="Courier New" pitchFamily="49" charset="0"/>
                <a:cs typeface="Courier New" pitchFamily="49" charset="0"/>
              </a:rPr>
              <a:t>match_for_longitude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"Error - no longitude information found, return!"</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0,0,0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else: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longitude = </a:t>
            </a:r>
            <a:r>
              <a:rPr lang="en-US" sz="1100" dirty="0" err="1" smtClean="0">
                <a:latin typeface="Courier New" pitchFamily="49" charset="0"/>
                <a:cs typeface="Courier New" pitchFamily="49" charset="0"/>
              </a:rPr>
              <a:t>match_for_longitude.group</a:t>
            </a:r>
            <a:r>
              <a:rPr lang="en-US" sz="1100" dirty="0" smtClean="0">
                <a:latin typeface="Courier New" pitchFamily="49" charset="0"/>
                <a:cs typeface="Courier New" pitchFamily="49" charset="0"/>
              </a:rPr>
              <a:t>(1)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Get altitude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match_for_altitude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re.search</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r'alt</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gps_info</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not </a:t>
            </a:r>
            <a:r>
              <a:rPr lang="en-US" sz="1100" dirty="0" err="1" smtClean="0">
                <a:latin typeface="Courier New" pitchFamily="49" charset="0"/>
                <a:cs typeface="Courier New" pitchFamily="49" charset="0"/>
              </a:rPr>
              <a:t>match_for_altitude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"Error - no altitude information found, return!"</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0,0,0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else: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altitude = </a:t>
            </a:r>
            <a:r>
              <a:rPr lang="en-US" sz="1100" dirty="0" err="1" smtClean="0">
                <a:latin typeface="Courier New" pitchFamily="49" charset="0"/>
                <a:cs typeface="Courier New" pitchFamily="49" charset="0"/>
              </a:rPr>
              <a:t>match_for_altitude.group</a:t>
            </a:r>
            <a:r>
              <a:rPr lang="en-US" sz="1100" dirty="0" smtClean="0">
                <a:latin typeface="Courier New" pitchFamily="49" charset="0"/>
                <a:cs typeface="Courier New" pitchFamily="49" charset="0"/>
              </a:rPr>
              <a:t>(1)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latitude, longitude, altitude</a:t>
            </a:r>
            <a:br>
              <a:rPr lang="en-US" sz="1100" dirty="0" smtClean="0">
                <a:latin typeface="Courier New" pitchFamily="49" charset="0"/>
                <a:cs typeface="Courier New" pitchFamily="49" charset="0"/>
              </a:rPr>
            </a:br>
            <a:endParaRPr lang="en-US" sz="11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sz="4400" dirty="0" smtClean="0"/>
              <a:t>Sample Application 2 – Part 4</a:t>
            </a:r>
            <a:br>
              <a:rPr lang="en-US" sz="4400" dirty="0" smtClean="0"/>
            </a:br>
            <a:endParaRPr lang="en-US" sz="4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78</a:t>
            </a:fld>
            <a:endParaRPr lang="en-US" dirty="0"/>
          </a:p>
        </p:txBody>
      </p:sp>
      <p:sp>
        <p:nvSpPr>
          <p:cNvPr id="5" name="Rectangular Callout 4"/>
          <p:cNvSpPr/>
          <p:nvPr/>
        </p:nvSpPr>
        <p:spPr bwMode="auto">
          <a:xfrm>
            <a:off x="6858000" y="4724400"/>
            <a:ext cx="2286000" cy="1066800"/>
          </a:xfrm>
          <a:prstGeom prst="wedgeRectCallout">
            <a:avLst>
              <a:gd name="adj1" fmla="val -46890"/>
              <a:gd name="adj2" fmla="val -14418"/>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Altitude is the one returned by GPS, i.e., absolute</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553200" cy="4800600"/>
          </a:xfrm>
        </p:spPr>
        <p:txBody>
          <a:bodyPr/>
          <a:lstStyle/>
          <a:p>
            <a:pPr>
              <a:buNone/>
            </a:pPr>
            <a:r>
              <a:rPr lang="en-US" sz="1100" dirty="0" smtClean="0">
                <a:latin typeface="Courier New" pitchFamily="49" charset="0"/>
                <a:cs typeface="Courier New" pitchFamily="49" charset="0"/>
              </a:rPr>
              <a:t>""" This function is invoked to obtain the  address of </a:t>
            </a:r>
            <a:r>
              <a:rPr lang="en-US" sz="1100" dirty="0" err="1" smtClean="0">
                <a:latin typeface="Courier New" pitchFamily="49" charset="0"/>
                <a:cs typeface="Courier New" pitchFamily="49" charset="0"/>
              </a:rPr>
              <a:t>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def </a:t>
            </a:r>
            <a:r>
              <a:rPr lang="en-US" sz="1100" dirty="0" err="1" smtClean="0">
                <a:latin typeface="Courier New" pitchFamily="49" charset="0"/>
                <a:cs typeface="Courier New" pitchFamily="49" charset="0"/>
              </a:rPr>
              <a:t>get_mavproxy_address</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mav_obj,mavproxy_sock</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MAX_SIZE = 1024</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heartbeat_received</a:t>
            </a:r>
            <a:r>
              <a:rPr lang="en-US" sz="1100" dirty="0" smtClean="0">
                <a:latin typeface="Courier New" pitchFamily="49" charset="0"/>
                <a:cs typeface="Courier New" pitchFamily="49" charset="0"/>
              </a:rPr>
              <a:t> = 'False'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mavproxy_sock.setblocking</a:t>
            </a:r>
            <a:r>
              <a:rPr lang="en-US" sz="1100" dirty="0" smtClean="0">
                <a:latin typeface="Courier New" pitchFamily="49" charset="0"/>
                <a:cs typeface="Courier New" pitchFamily="49" charset="0"/>
              </a:rPr>
              <a:t>(1)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"Waiting for heartbeat message..."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while not </a:t>
            </a:r>
            <a:r>
              <a:rPr lang="en-US" sz="1100" dirty="0" err="1" smtClean="0">
                <a:latin typeface="Courier New" pitchFamily="49" charset="0"/>
                <a:cs typeface="Courier New" pitchFamily="49" charset="0"/>
              </a:rPr>
              <a:t>heartbeat_received.lower</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TRUE'.lower</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Wait for heartbeat message to get the remote address</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used by </a:t>
            </a:r>
            <a:r>
              <a:rPr lang="en-US" sz="1100" dirty="0" err="1" smtClean="0">
                <a:latin typeface="Courier New" pitchFamily="49" charset="0"/>
                <a:cs typeface="Courier New" pitchFamily="49" charset="0"/>
              </a:rPr>
              <a:t>MAVProxy</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try:</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data_from_mavproxy,address_of_mavproxy</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mavproxy_sock.recvfrom</a:t>
            </a:r>
            <a:r>
              <a:rPr lang="en-US" sz="1100" dirty="0" smtClean="0">
                <a:latin typeface="Courier New" pitchFamily="49" charset="0"/>
                <a:cs typeface="Courier New" pitchFamily="49" charset="0"/>
              </a:rPr>
              <a:t> (MAX_SIZE)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except </a:t>
            </a:r>
            <a:r>
              <a:rPr lang="en-US" sz="1100" dirty="0" err="1" smtClean="0">
                <a:latin typeface="Courier New" pitchFamily="49" charset="0"/>
                <a:cs typeface="Courier New" pitchFamily="49" charset="0"/>
              </a:rPr>
              <a:t>socket.error</a:t>
            </a:r>
            <a:r>
              <a:rPr lang="en-US" sz="1100" dirty="0" smtClean="0">
                <a:latin typeface="Courier New" pitchFamily="49" charset="0"/>
                <a:cs typeface="Courier New" pitchFamily="49" charset="0"/>
              </a:rPr>
              <a:t> as v:</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"Exception when trying to obtain address of </a:t>
            </a:r>
            <a:r>
              <a:rPr lang="en-US" sz="1100" dirty="0" err="1" smtClean="0">
                <a:latin typeface="Courier New" pitchFamily="49" charset="0"/>
                <a:cs typeface="Courier New" pitchFamily="49" charset="0"/>
              </a:rPr>
              <a:t>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a:t>
            </a:r>
            <a:r>
              <a:rPr lang="en-US" sz="1100" dirty="0" err="1" smtClean="0">
                <a:latin typeface="Courier New" pitchFamily="49" charset="0"/>
                <a:cs typeface="Courier New" pitchFamily="49" charset="0"/>
              </a:rPr>
              <a:t>os.strerror</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v.errno</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decoded_message</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mav_obj.decode</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data_from_mavproxy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msg_id</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decoded_message.get_msgId</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a:t>
            </a:r>
            <a:r>
              <a:rPr lang="en-US" sz="1100" dirty="0" err="1" smtClean="0">
                <a:latin typeface="Courier New" pitchFamily="49" charset="0"/>
                <a:cs typeface="Courier New" pitchFamily="49" charset="0"/>
              </a:rPr>
              <a:t>msg_id</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mavlink_apm.MAVLINK_MSG_ID_HEARTBEAT</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Undo the change made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heartbeat_received</a:t>
            </a:r>
            <a:r>
              <a:rPr lang="en-US" sz="1100" dirty="0" smtClean="0">
                <a:latin typeface="Courier New" pitchFamily="49" charset="0"/>
                <a:cs typeface="Courier New" pitchFamily="49" charset="0"/>
              </a:rPr>
              <a:t> = 'True'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'Got the address of MAV,  proceeding..'</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a:t>
            </a:r>
            <a:r>
              <a:rPr lang="en-US" sz="1100" dirty="0" err="1" smtClean="0">
                <a:latin typeface="Courier New" pitchFamily="49" charset="0"/>
                <a:cs typeface="Courier New" pitchFamily="49" charset="0"/>
              </a:rPr>
              <a:t>address_of_mavproxy</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mavproxy_sock.setblocking</a:t>
            </a:r>
            <a:r>
              <a:rPr lang="en-US" sz="1100" dirty="0" smtClean="0">
                <a:latin typeface="Courier New" pitchFamily="49" charset="0"/>
                <a:cs typeface="Courier New" pitchFamily="49" charset="0"/>
              </a:rPr>
              <a:t>(0)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return </a:t>
            </a:r>
            <a:r>
              <a:rPr lang="en-US" sz="1100" dirty="0" err="1" smtClean="0">
                <a:latin typeface="Courier New" pitchFamily="49" charset="0"/>
                <a:cs typeface="Courier New" pitchFamily="49" charset="0"/>
              </a:rPr>
              <a:t>address_of_mavproxy</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endParaRPr lang="en-US" sz="11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sz="4400" dirty="0" smtClean="0"/>
              <a:t>Sample Application 2 – Part 5</a:t>
            </a:r>
            <a:br>
              <a:rPr lang="en-US" sz="4400" dirty="0" smtClean="0"/>
            </a:br>
            <a:endParaRPr lang="en-US" sz="4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79</a:t>
            </a:fld>
            <a:endParaRPr lang="en-US" dirty="0"/>
          </a:p>
        </p:txBody>
      </p:sp>
      <p:sp>
        <p:nvSpPr>
          <p:cNvPr id="5" name="Rectangular Callout 4"/>
          <p:cNvSpPr/>
          <p:nvPr/>
        </p:nvSpPr>
        <p:spPr bwMode="auto">
          <a:xfrm>
            <a:off x="6324600" y="4724400"/>
            <a:ext cx="2819400" cy="1219200"/>
          </a:xfrm>
          <a:prstGeom prst="wedgeRectCallout">
            <a:avLst>
              <a:gd name="adj1" fmla="val -46890"/>
              <a:gd name="adj2" fmla="val -14418"/>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Same as application 1:</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Blocks until it receives a heartbeat from </a:t>
            </a:r>
            <a:r>
              <a:rPr kumimoji="0" lang="en-US" sz="1800" b="0" i="0" u="none" strike="noStrike" cap="none" normalizeH="0" baseline="0" dirty="0" err="1" smtClean="0">
                <a:ln>
                  <a:noFill/>
                </a:ln>
                <a:solidFill>
                  <a:schemeClr val="tx1"/>
                </a:solidFill>
                <a:effectLst/>
                <a:latin typeface="Arial" charset="0"/>
              </a:rPr>
              <a:t>MAVProxy</a:t>
            </a:r>
            <a:r>
              <a:rPr kumimoji="0" lang="en-US" sz="1800" b="0" i="0" u="none" strike="noStrike" cap="none" normalizeH="0" baseline="0" dirty="0" smtClean="0">
                <a:ln>
                  <a:noFill/>
                </a:ln>
                <a:solidFill>
                  <a:schemeClr val="tx1"/>
                </a:solidFill>
                <a:effectLst/>
                <a:latin typeface="Arial" charset="0"/>
              </a:rPr>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52600"/>
            <a:ext cx="8229600" cy="4572000"/>
          </a:xfrm>
        </p:spPr>
        <p:txBody>
          <a:bodyPr/>
          <a:lstStyle/>
          <a:p>
            <a:r>
              <a:rPr lang="en-US" dirty="0" err="1" smtClean="0"/>
              <a:t>CentMesh</a:t>
            </a:r>
            <a:r>
              <a:rPr lang="en-US" dirty="0" smtClean="0"/>
              <a:t> Overview</a:t>
            </a:r>
          </a:p>
          <a:p>
            <a:r>
              <a:rPr lang="en-US" dirty="0" err="1" smtClean="0">
                <a:solidFill>
                  <a:srgbClr val="C00000"/>
                </a:solidFill>
              </a:rPr>
              <a:t>CentMesh</a:t>
            </a:r>
            <a:r>
              <a:rPr lang="en-US" dirty="0" smtClean="0">
                <a:solidFill>
                  <a:srgbClr val="C00000"/>
                </a:solidFill>
              </a:rPr>
              <a:t> Drones Challenge Overview</a:t>
            </a:r>
          </a:p>
          <a:p>
            <a:r>
              <a:rPr lang="en-US" dirty="0" smtClean="0"/>
              <a:t>Drone Hardware Architecture</a:t>
            </a:r>
          </a:p>
          <a:p>
            <a:r>
              <a:rPr lang="en-US" dirty="0" smtClean="0"/>
              <a:t>Drone Software Architecture</a:t>
            </a:r>
          </a:p>
          <a:p>
            <a:r>
              <a:rPr lang="en-US" dirty="0" smtClean="0"/>
              <a:t>SITL Introduction</a:t>
            </a:r>
          </a:p>
          <a:p>
            <a:r>
              <a:rPr lang="en-US" dirty="0" smtClean="0"/>
              <a:t>Drone Programming 101</a:t>
            </a:r>
          </a:p>
          <a:p>
            <a:r>
              <a:rPr lang="en-US" dirty="0" smtClean="0"/>
              <a:t>Drone Hardware Details</a:t>
            </a:r>
          </a:p>
        </p:txBody>
      </p:sp>
      <p:sp>
        <p:nvSpPr>
          <p:cNvPr id="5" name="Slide Number Placeholder 4"/>
          <p:cNvSpPr>
            <a:spLocks noGrp="1"/>
          </p:cNvSpPr>
          <p:nvPr>
            <p:ph type="sldNum" sz="quarter" idx="10"/>
          </p:nvPr>
        </p:nvSpPr>
        <p:spPr/>
        <p:txBody>
          <a:bodyPr/>
          <a:lstStyle/>
          <a:p>
            <a:r>
              <a:rPr lang="en-US" altLang="ko-KR" smtClean="0"/>
              <a:t>         </a:t>
            </a:r>
            <a:fld id="{B8C8FFE7-BBA8-43B8-90FE-D6F688EAC073}" type="slidenum">
              <a:rPr lang="en-US" smtClean="0"/>
              <a:pPr/>
              <a:t>8</a:t>
            </a:fld>
            <a:endParaRPr lang="en-U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553200" cy="4800600"/>
          </a:xfrm>
        </p:spPr>
        <p:txBody>
          <a:bodyPr/>
          <a:lstStyle/>
          <a:p>
            <a:pPr>
              <a:buNone/>
            </a:pPr>
            <a:r>
              <a:rPr lang="en-US" sz="1100" dirty="0" smtClean="0">
                <a:latin typeface="Courier New" pitchFamily="49" charset="0"/>
                <a:cs typeface="Courier New" pitchFamily="49" charset="0"/>
              </a:rPr>
              <a:t>""" The main function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def main():</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global MAX_SIZE, </a:t>
            </a:r>
            <a:r>
              <a:rPr lang="en-US" sz="1100" dirty="0" err="1" smtClean="0">
                <a:latin typeface="Courier New" pitchFamily="49" charset="0"/>
                <a:cs typeface="Courier New" pitchFamily="49" charset="0"/>
              </a:rPr>
              <a:t>raw_int_to_float_lat_lon</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raw_int_to_float_alt</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file_handle</a:t>
            </a:r>
            <a:r>
              <a:rPr lang="en-US" sz="1100" dirty="0" smtClean="0">
                <a:latin typeface="Courier New" pitchFamily="49" charset="0"/>
                <a:cs typeface="Courier New" pitchFamily="49" charset="0"/>
              </a:rPr>
              <a:t> =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a:t>
            </a:r>
            <a:r>
              <a:rPr lang="en-US" sz="1100" dirty="0" err="1" smtClean="0">
                <a:latin typeface="Courier New" pitchFamily="49" charset="0"/>
                <a:cs typeface="Courier New" pitchFamily="49" charset="0"/>
              </a:rPr>
              <a:t>len</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sys.argv</a:t>
            </a:r>
            <a:r>
              <a:rPr lang="en-US" sz="1100" dirty="0" smtClean="0">
                <a:latin typeface="Courier New" pitchFamily="49" charset="0"/>
                <a:cs typeface="Courier New" pitchFamily="49" charset="0"/>
              </a:rPr>
              <a:t>) != 3:</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"Usage: ./uav_guided_mode.py &lt;</a:t>
            </a:r>
            <a:r>
              <a:rPr lang="en-US" sz="1100" dirty="0" err="1" smtClean="0">
                <a:latin typeface="Courier New" pitchFamily="49" charset="0"/>
                <a:cs typeface="Courier New" pitchFamily="49" charset="0"/>
              </a:rPr>
              <a:t>MAVProxy</a:t>
            </a:r>
            <a:r>
              <a:rPr lang="en-US" sz="1100" dirty="0" smtClean="0">
                <a:latin typeface="Courier New" pitchFamily="49" charset="0"/>
                <a:cs typeface="Courier New" pitchFamily="49" charset="0"/>
              </a:rPr>
              <a:t> port&gt; &lt;path to file with GPS info&gt;"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sys.exit</a:t>
            </a:r>
            <a:r>
              <a:rPr lang="en-US" sz="1100" dirty="0" smtClean="0">
                <a:latin typeface="Courier New" pitchFamily="49" charset="0"/>
                <a:cs typeface="Courier New" pitchFamily="49" charset="0"/>
              </a:rPr>
              <a:t>(1)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mavproxy_port</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int</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sys.argv</a:t>
            </a:r>
            <a:r>
              <a:rPr lang="en-US" sz="1100" dirty="0" smtClean="0">
                <a:latin typeface="Courier New" pitchFamily="49" charset="0"/>
                <a:cs typeface="Courier New" pitchFamily="49" charset="0"/>
              </a:rPr>
              <a:t>[1])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file_name_with_gps_info</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sys.argv</a:t>
            </a:r>
            <a:r>
              <a:rPr lang="en-US" sz="1100" dirty="0" smtClean="0">
                <a:latin typeface="Courier New" pitchFamily="49" charset="0"/>
                <a:cs typeface="Courier New" pitchFamily="49" charset="0"/>
              </a:rPr>
              <a:t>[2]</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Check if the file exists</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not </a:t>
            </a:r>
            <a:r>
              <a:rPr lang="en-US" sz="1100" dirty="0" err="1" smtClean="0">
                <a:latin typeface="Courier New" pitchFamily="49" charset="0"/>
                <a:cs typeface="Courier New" pitchFamily="49" charset="0"/>
              </a:rPr>
              <a:t>os.path.exists</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file_name_with_gps_info</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"File name %s does not exist" % </a:t>
            </a:r>
            <a:r>
              <a:rPr lang="en-US" sz="1100" dirty="0" err="1" smtClean="0">
                <a:latin typeface="Courier New" pitchFamily="49" charset="0"/>
                <a:cs typeface="Courier New" pitchFamily="49" charset="0"/>
              </a:rPr>
              <a:t>file_name_with_gps_info</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sys.exit</a:t>
            </a:r>
            <a:r>
              <a:rPr lang="en-US" sz="1100" dirty="0" smtClean="0">
                <a:latin typeface="Courier New" pitchFamily="49" charset="0"/>
                <a:cs typeface="Courier New" pitchFamily="49" charset="0"/>
              </a:rPr>
              <a:t>(1)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Check if the file is not empty</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not (</a:t>
            </a:r>
            <a:r>
              <a:rPr lang="en-US" sz="1100" dirty="0" err="1" smtClean="0">
                <a:latin typeface="Courier New" pitchFamily="49" charset="0"/>
                <a:cs typeface="Courier New" pitchFamily="49" charset="0"/>
              </a:rPr>
              <a:t>os.path.getsize</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file_name_with_gps_info</a:t>
            </a:r>
            <a:r>
              <a:rPr lang="en-US" sz="1100" dirty="0" smtClean="0">
                <a:latin typeface="Courier New" pitchFamily="49" charset="0"/>
                <a:cs typeface="Courier New" pitchFamily="49" charset="0"/>
              </a:rPr>
              <a:t>) &gt; 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"File %s is empty" % </a:t>
            </a:r>
            <a:r>
              <a:rPr lang="en-US" sz="1100" dirty="0" err="1" smtClean="0">
                <a:latin typeface="Courier New" pitchFamily="49" charset="0"/>
                <a:cs typeface="Courier New" pitchFamily="49" charset="0"/>
              </a:rPr>
              <a:t>file_name_with_gps_info</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sys.exit</a:t>
            </a:r>
            <a:r>
              <a:rPr lang="en-US" sz="1100" dirty="0" smtClean="0">
                <a:latin typeface="Courier New" pitchFamily="49" charset="0"/>
                <a:cs typeface="Courier New" pitchFamily="49" charset="0"/>
              </a:rPr>
              <a:t>(1)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br>
              <a:rPr lang="en-US" sz="1100" dirty="0" smtClean="0">
                <a:latin typeface="Courier New" pitchFamily="49" charset="0"/>
                <a:cs typeface="Courier New" pitchFamily="49" charset="0"/>
              </a:rPr>
            </a:br>
            <a:endParaRPr lang="en-US" sz="1100" dirty="0" smtClean="0">
              <a:latin typeface="Courier New" pitchFamily="49" charset="0"/>
              <a:cs typeface="Courier New" pitchFamily="49" charset="0"/>
            </a:endParaRPr>
          </a:p>
          <a:p>
            <a:pPr>
              <a:buNone/>
            </a:pPr>
            <a:endParaRPr lang="en-US" sz="11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sz="4400" dirty="0" smtClean="0"/>
              <a:t>Sample Application 2 – Part 6</a:t>
            </a:r>
            <a:br>
              <a:rPr lang="en-US" sz="4400" dirty="0" smtClean="0"/>
            </a:br>
            <a:endParaRPr lang="en-US" sz="4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80</a:t>
            </a:fld>
            <a:endParaRPr lang="en-US" dirty="0"/>
          </a:p>
        </p:txBody>
      </p:sp>
      <p:sp>
        <p:nvSpPr>
          <p:cNvPr id="5" name="Rectangular Callout 4"/>
          <p:cNvSpPr/>
          <p:nvPr/>
        </p:nvSpPr>
        <p:spPr bwMode="auto">
          <a:xfrm>
            <a:off x="6324600" y="4724400"/>
            <a:ext cx="2819400" cy="1219200"/>
          </a:xfrm>
          <a:prstGeom prst="wedgeRectCallout">
            <a:avLst>
              <a:gd name="adj1" fmla="val -46890"/>
              <a:gd name="adj2" fmla="val -14418"/>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Command line arguments processing, error checking</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4800600"/>
          </a:xfrm>
        </p:spPr>
        <p:txBody>
          <a:bodyPr/>
          <a:lstStyle/>
          <a:p>
            <a:pPr>
              <a:buNone/>
            </a:pPr>
            <a:r>
              <a:rPr lang="en-US" sz="1100" dirty="0" smtClean="0">
                <a:latin typeface="Courier New" pitchFamily="49" charset="0"/>
                <a:cs typeface="Courier New" pitchFamily="49" charset="0"/>
              </a:rPr>
              <a:t>try:</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HOST = '' # Listen on all interfaces</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Create a server socket for </a:t>
            </a:r>
            <a:r>
              <a:rPr lang="en-US" sz="1100" dirty="0" err="1" smtClean="0">
                <a:latin typeface="Courier New" pitchFamily="49" charset="0"/>
                <a:cs typeface="Courier New" pitchFamily="49" charset="0"/>
              </a:rPr>
              <a:t>MAVProxy</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mavproxy_sock</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socket.socket</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socket.AF_INET,socket.SOCK_DGRAM</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mavproxy_sock.setblocking</a:t>
            </a:r>
            <a:r>
              <a:rPr lang="en-US" sz="1100" dirty="0" smtClean="0">
                <a:latin typeface="Courier New" pitchFamily="49" charset="0"/>
                <a:cs typeface="Courier New" pitchFamily="49" charset="0"/>
              </a:rPr>
              <a:t>(0)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'created UDP socket for </a:t>
            </a:r>
            <a:r>
              <a:rPr lang="en-US" sz="1100" dirty="0" err="1" smtClean="0">
                <a:latin typeface="Courier New" pitchFamily="49" charset="0"/>
                <a:cs typeface="Courier New" pitchFamily="49" charset="0"/>
              </a:rPr>
              <a:t>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mavproxy_sock.bind</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HOST,mavproxy_port</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'Binding socket for </a:t>
            </a:r>
            <a:r>
              <a:rPr lang="en-US" sz="1100" dirty="0" err="1" smtClean="0">
                <a:latin typeface="Courier New" pitchFamily="49" charset="0"/>
                <a:cs typeface="Courier New" pitchFamily="49" charset="0"/>
              </a:rPr>
              <a:t>MAVProxy</a:t>
            </a:r>
            <a:r>
              <a:rPr lang="en-US" sz="1100" dirty="0" smtClean="0">
                <a:latin typeface="Courier New" pitchFamily="49" charset="0"/>
                <a:cs typeface="Courier New" pitchFamily="49" charset="0"/>
              </a:rPr>
              <a:t> connection'</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Create the </a:t>
            </a:r>
            <a:r>
              <a:rPr lang="en-US" sz="1100" dirty="0" err="1" smtClean="0">
                <a:latin typeface="Courier New" pitchFamily="49" charset="0"/>
                <a:cs typeface="Courier New" pitchFamily="49" charset="0"/>
              </a:rPr>
              <a:t>mavproxy</a:t>
            </a:r>
            <a:r>
              <a:rPr lang="en-US" sz="1100" dirty="0" smtClean="0">
                <a:latin typeface="Courier New" pitchFamily="49" charset="0"/>
                <a:cs typeface="Courier New" pitchFamily="49" charset="0"/>
              </a:rPr>
              <a:t> object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mav_obj</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mavlink_apm.MAVLink</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mavproxy_sock</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Get the address used by </a:t>
            </a:r>
            <a:r>
              <a:rPr lang="en-US" sz="1100" dirty="0" err="1" smtClean="0">
                <a:latin typeface="Courier New" pitchFamily="49" charset="0"/>
                <a:cs typeface="Courier New" pitchFamily="49" charset="0"/>
              </a:rPr>
              <a:t>MAVProxy</a:t>
            </a:r>
            <a:r>
              <a:rPr lang="en-US" sz="1100" dirty="0" smtClean="0">
                <a:latin typeface="Courier New" pitchFamily="49" charset="0"/>
                <a:cs typeface="Courier New" pitchFamily="49" charset="0"/>
              </a:rPr>
              <a:t>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address_of_mavproxy</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get_mavproxy_address</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mav_obj</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mavproxy_sock</a:t>
            </a:r>
            <a:r>
              <a:rPr lang="en-US" sz="1100" dirty="0" smtClean="0">
                <a:latin typeface="Courier New" pitchFamily="49" charset="0"/>
                <a:cs typeface="Courier New" pitchFamily="49" charset="0"/>
              </a:rPr>
              <a:t>)</a:t>
            </a:r>
          </a:p>
          <a:p>
            <a:pPr>
              <a:buNone/>
            </a:pPr>
            <a:endParaRPr lang="en-US" sz="1100" dirty="0" smtClean="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sz="4400" dirty="0" smtClean="0"/>
              <a:t>Sample Application 2 – Part 7</a:t>
            </a:r>
            <a:br>
              <a:rPr lang="en-US" sz="4400" dirty="0" smtClean="0"/>
            </a:br>
            <a:endParaRPr lang="en-US" sz="4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81</a:t>
            </a:fld>
            <a:endParaRPr lang="en-US" dirty="0"/>
          </a:p>
        </p:txBody>
      </p:sp>
      <p:sp>
        <p:nvSpPr>
          <p:cNvPr id="5" name="Rectangular Callout 4"/>
          <p:cNvSpPr/>
          <p:nvPr/>
        </p:nvSpPr>
        <p:spPr bwMode="auto">
          <a:xfrm>
            <a:off x="6324600" y="2286000"/>
            <a:ext cx="2819400" cy="762000"/>
          </a:xfrm>
          <a:prstGeom prst="wedgeRectCallout">
            <a:avLst>
              <a:gd name="adj1" fmla="val -46890"/>
              <a:gd name="adj2" fmla="val -14418"/>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Initializes the socket and the </a:t>
            </a:r>
            <a:r>
              <a:rPr lang="en-US" dirty="0" err="1" smtClean="0"/>
              <a:t>mav_object</a:t>
            </a:r>
            <a:endParaRPr lang="en-US" dirty="0" smtClean="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4800600"/>
          </a:xfrm>
        </p:spPr>
        <p:txBody>
          <a:bodyPr/>
          <a:lstStyle/>
          <a:p>
            <a:pPr>
              <a:buNone/>
            </a:pPr>
            <a:endParaRPr lang="en-US" sz="1100" dirty="0" smtClean="0">
              <a:latin typeface="Courier New" pitchFamily="49" charset="0"/>
              <a:cs typeface="Courier New" pitchFamily="49" charset="0"/>
            </a:endParaRPr>
          </a:p>
          <a:p>
            <a:pPr>
              <a:buNone/>
            </a:pPr>
            <a:r>
              <a:rPr lang="en-US" sz="1100" dirty="0" smtClean="0">
                <a:latin typeface="Courier New" pitchFamily="49" charset="0"/>
                <a:cs typeface="Courier New" pitchFamily="49" charset="0"/>
              </a:rPr>
              <a:t>	# ARM the UAV</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component_id</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mavlink_apm.MAV_COMP_ID_SYSTEM_CONTROL</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Same command for arming or disarming, </a:t>
            </a:r>
            <a:r>
              <a:rPr lang="en-US" sz="1100" dirty="0" err="1" smtClean="0">
                <a:latin typeface="Courier New" pitchFamily="49" charset="0"/>
                <a:cs typeface="Courier New" pitchFamily="49" charset="0"/>
              </a:rPr>
              <a:t>arm_flag</a:t>
            </a:r>
            <a:r>
              <a:rPr lang="en-US" sz="1100" dirty="0" smtClean="0">
                <a:latin typeface="Courier New" pitchFamily="49" charset="0"/>
                <a:cs typeface="Courier New" pitchFamily="49" charset="0"/>
              </a:rPr>
              <a:t> controls whether the UAV</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armed or disarmed. </a:t>
            </a:r>
            <a:r>
              <a:rPr lang="en-US" sz="1100" dirty="0" err="1" smtClean="0">
                <a:latin typeface="Courier New" pitchFamily="49" charset="0"/>
                <a:cs typeface="Courier New" pitchFamily="49" charset="0"/>
              </a:rPr>
              <a:t>arm_flag</a:t>
            </a:r>
            <a:r>
              <a:rPr lang="en-US" sz="1100" dirty="0" smtClean="0">
                <a:latin typeface="Courier New" pitchFamily="49" charset="0"/>
                <a:cs typeface="Courier New" pitchFamily="49" charset="0"/>
              </a:rPr>
              <a:t>=1-&gt;arm, </a:t>
            </a:r>
            <a:r>
              <a:rPr lang="en-US" sz="1100" dirty="0" err="1" smtClean="0">
                <a:latin typeface="Courier New" pitchFamily="49" charset="0"/>
                <a:cs typeface="Courier New" pitchFamily="49" charset="0"/>
              </a:rPr>
              <a:t>arm_flag</a:t>
            </a:r>
            <a:r>
              <a:rPr lang="en-US" sz="1100" dirty="0" smtClean="0">
                <a:latin typeface="Courier New" pitchFamily="49" charset="0"/>
                <a:cs typeface="Courier New" pitchFamily="49" charset="0"/>
              </a:rPr>
              <a:t>=0-&gt;disarm</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command = </a:t>
            </a:r>
            <a:r>
              <a:rPr lang="en-US" sz="1100" dirty="0" err="1" smtClean="0">
                <a:latin typeface="Courier New" pitchFamily="49" charset="0"/>
                <a:cs typeface="Courier New" pitchFamily="49" charset="0"/>
              </a:rPr>
              <a:t>mavlink_apm.MAV_CMD_COMPONENT_ARM_DISARM</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arm_flag</a:t>
            </a:r>
            <a:r>
              <a:rPr lang="en-US" sz="1100" dirty="0" smtClean="0">
                <a:latin typeface="Courier New" pitchFamily="49" charset="0"/>
                <a:cs typeface="Courier New" pitchFamily="49" charset="0"/>
              </a:rPr>
              <a:t> = 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Number of confirmations needed for this command. 0 means immediately</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confirmation = 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Other parameters are ignored by this command and are to be set to zero.</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PARAM_IGNORE = 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msg</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mav_obj.command_long_encode</a:t>
            </a:r>
            <a:r>
              <a:rPr lang="en-US" sz="1100" dirty="0" smtClean="0">
                <a:latin typeface="Courier New" pitchFamily="49" charset="0"/>
                <a:cs typeface="Courier New" pitchFamily="49" charset="0"/>
              </a:rPr>
              <a:t> (1,component_id,command,confirmation,    					  </a:t>
            </a:r>
            <a:r>
              <a:rPr lang="en-US" sz="1100" dirty="0" err="1" smtClean="0">
                <a:latin typeface="Courier New" pitchFamily="49" charset="0"/>
                <a:cs typeface="Courier New" pitchFamily="49" charset="0"/>
              </a:rPr>
              <a:t>arm_flag,PARAM_IGNORE,PARAM_IGNORE</a:t>
            </a:r>
            <a:r>
              <a:rPr lang="en-US" sz="1100" dirty="0" smtClean="0">
                <a:latin typeface="Courier New" pitchFamily="49" charset="0"/>
                <a:cs typeface="Courier New" pitchFamily="49" charset="0"/>
              </a:rPr>
              <a:t>,					  PARAM_IGNORE,PARAM_IGNORE,PARAM_IGNORE,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PARAM_IGNORE)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try:</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mavproxy_sock.sendto</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msg.get_msgbuf</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address_of_mavproxy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except </a:t>
            </a:r>
            <a:r>
              <a:rPr lang="en-US" sz="1100" dirty="0" err="1" smtClean="0">
                <a:latin typeface="Courier New" pitchFamily="49" charset="0"/>
                <a:cs typeface="Courier New" pitchFamily="49" charset="0"/>
              </a:rPr>
              <a:t>socket.error</a:t>
            </a:r>
            <a:r>
              <a:rPr lang="en-US" sz="1100" dirty="0" smtClean="0">
                <a:latin typeface="Courier New" pitchFamily="49" charset="0"/>
                <a:cs typeface="Courier New" pitchFamily="49" charset="0"/>
              </a:rPr>
              <a:t> as v:</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"Exception when trying to ARM the copter:"</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a:t>
            </a:r>
            <a:r>
              <a:rPr lang="en-US" sz="1100" dirty="0" err="1" smtClean="0">
                <a:latin typeface="Courier New" pitchFamily="49" charset="0"/>
                <a:cs typeface="Courier New" pitchFamily="49" charset="0"/>
              </a:rPr>
              <a:t>os.strerror</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v.errno</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"ARMED"</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file_handle</a:t>
            </a:r>
            <a:r>
              <a:rPr lang="en-US" sz="1100" dirty="0" smtClean="0">
                <a:latin typeface="Courier New" pitchFamily="49" charset="0"/>
                <a:cs typeface="Courier New" pitchFamily="49" charset="0"/>
              </a:rPr>
              <a:t> = open(</a:t>
            </a:r>
            <a:r>
              <a:rPr lang="en-US" sz="1100" dirty="0" err="1" smtClean="0">
                <a:latin typeface="Courier New" pitchFamily="49" charset="0"/>
                <a:cs typeface="Courier New" pitchFamily="49" charset="0"/>
              </a:rPr>
              <a:t>file_name_with_gps_info</a:t>
            </a:r>
            <a:r>
              <a:rPr lang="en-US" sz="1100" dirty="0" smtClean="0">
                <a:latin typeface="Courier New" pitchFamily="49" charset="0"/>
                <a:cs typeface="Courier New" pitchFamily="49" charset="0"/>
              </a:rPr>
              <a:t>, 'r')</a:t>
            </a:r>
            <a:br>
              <a:rPr lang="en-US" sz="1100" dirty="0" smtClean="0">
                <a:latin typeface="Courier New" pitchFamily="49" charset="0"/>
                <a:cs typeface="Courier New" pitchFamily="49" charset="0"/>
              </a:rPr>
            </a:br>
            <a:endParaRPr lang="en-US" sz="1100" dirty="0" smtClean="0">
              <a:latin typeface="Courier New" pitchFamily="49" charset="0"/>
              <a:cs typeface="Courier New" pitchFamily="49" charset="0"/>
            </a:endParaRPr>
          </a:p>
          <a:p>
            <a:pPr>
              <a:buNone/>
            </a:pP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endParaRPr lang="en-US" sz="11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sz="4400" dirty="0" smtClean="0"/>
              <a:t>Sample Application 2 – Part 8</a:t>
            </a:r>
            <a:br>
              <a:rPr lang="en-US" sz="4400" dirty="0" smtClean="0"/>
            </a:br>
            <a:endParaRPr lang="en-US" sz="4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82</a:t>
            </a:fld>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315200" cy="4800600"/>
          </a:xfrm>
        </p:spPr>
        <p:txBody>
          <a:bodyPr/>
          <a:lstStyle/>
          <a:p>
            <a:pPr>
              <a:buNone/>
            </a:pPr>
            <a:r>
              <a:rPr lang="en-US" sz="1100" dirty="0" smtClean="0">
                <a:latin typeface="Courier New" pitchFamily="49" charset="0"/>
                <a:cs typeface="Courier New" pitchFamily="49" charset="0"/>
              </a:rPr>
              <a:t># For each line which represents raw GPS data, generate and set a waypoint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for line in </a:t>
            </a:r>
            <a:r>
              <a:rPr lang="en-US" sz="1100" dirty="0" err="1" smtClean="0">
                <a:latin typeface="Courier New" pitchFamily="49" charset="0"/>
                <a:cs typeface="Courier New" pitchFamily="49" charset="0"/>
              </a:rPr>
              <a:t>file_handle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Skip empty lines</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line not in ['\n','\r\n']:</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latitude, longitude, altitude = </a:t>
            </a:r>
            <a:r>
              <a:rPr lang="en-US" sz="1100" dirty="0" err="1" smtClean="0">
                <a:latin typeface="Courier New" pitchFamily="49" charset="0"/>
                <a:cs typeface="Courier New" pitchFamily="49" charset="0"/>
              </a:rPr>
              <a:t>parse_gps_info</a:t>
            </a:r>
            <a:r>
              <a:rPr lang="en-US" sz="1100" dirty="0" smtClean="0">
                <a:latin typeface="Courier New" pitchFamily="49" charset="0"/>
                <a:cs typeface="Courier New" pitchFamily="49" charset="0"/>
              </a:rPr>
              <a:t>(line)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Filter unexpected values</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not longitude or not latitude or not altitude: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"Erroneous values, skip.."</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continue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latitude = float(latitude)/</a:t>
            </a:r>
            <a:r>
              <a:rPr lang="en-US" sz="1100" dirty="0" err="1" smtClean="0">
                <a:latin typeface="Courier New" pitchFamily="49" charset="0"/>
                <a:cs typeface="Courier New" pitchFamily="49" charset="0"/>
              </a:rPr>
              <a:t>raw_int_to_float_lat_lon</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longitude = float(longitude)/</a:t>
            </a:r>
            <a:r>
              <a:rPr lang="en-US" sz="1100" dirty="0" err="1" smtClean="0">
                <a:latin typeface="Courier New" pitchFamily="49" charset="0"/>
                <a:cs typeface="Courier New" pitchFamily="49" charset="0"/>
              </a:rPr>
              <a:t>raw_int_to_float_lat_lon</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altitude = float(altitude)/</a:t>
            </a:r>
            <a:r>
              <a:rPr lang="en-US" sz="1100" dirty="0" err="1" smtClean="0">
                <a:latin typeface="Courier New" pitchFamily="49" charset="0"/>
                <a:cs typeface="Courier New" pitchFamily="49" charset="0"/>
              </a:rPr>
              <a:t>raw_int_to_float_alt</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send_wp</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mav_obj</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mavproxy_sock</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latitude,longitude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altitude,address_of_mavproxy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 Sleep for INTERVAL seconds</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time.sleep</a:t>
            </a:r>
            <a:r>
              <a:rPr lang="en-US" sz="1100" dirty="0" smtClean="0">
                <a:latin typeface="Courier New" pitchFamily="49" charset="0"/>
                <a:cs typeface="Courier New" pitchFamily="49" charset="0"/>
              </a:rPr>
              <a:t>(float(INTERVAL))</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return_status</a:t>
            </a:r>
            <a:r>
              <a:rPr lang="en-US" sz="1100" dirty="0" smtClean="0">
                <a:latin typeface="Courier New" pitchFamily="49" charset="0"/>
                <a:cs typeface="Courier New" pitchFamily="49" charset="0"/>
              </a:rPr>
              <a:t> = </a:t>
            </a:r>
            <a:r>
              <a:rPr lang="en-US" sz="1100" dirty="0" err="1" smtClean="0">
                <a:latin typeface="Courier New" pitchFamily="49" charset="0"/>
                <a:cs typeface="Courier New" pitchFamily="49" charset="0"/>
              </a:rPr>
              <a:t>FTL_util_obj.set_mav_mode</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FTL_util_obj.rtl_mode,mav_obj</a:t>
            </a:r>
            <a:r>
              <a:rPr lang="en-US" sz="1100" dirty="0" smtClean="0">
                <a:latin typeface="Courier New" pitchFamily="49" charset="0"/>
                <a:cs typeface="Courier New" pitchFamily="49" charset="0"/>
              </a:rPr>
              <a:t>,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mavproxy_sock</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address_of_mavproxy</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a:t>
            </a:r>
            <a:r>
              <a:rPr lang="en-US" sz="1100" dirty="0" err="1" smtClean="0">
                <a:latin typeface="Courier New" pitchFamily="49" charset="0"/>
                <a:cs typeface="Courier New" pitchFamily="49" charset="0"/>
              </a:rPr>
              <a:t>return_status</a:t>
            </a:r>
            <a:r>
              <a:rPr lang="en-US" sz="1100" dirty="0" smtClean="0">
                <a:latin typeface="Courier New" pitchFamily="49" charset="0"/>
                <a:cs typeface="Courier New" pitchFamily="49" charset="0"/>
              </a:rPr>
              <a:t> &lt; 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"Error while setting mode, please check the parameters passed..."</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sys.exit</a:t>
            </a:r>
            <a:r>
              <a:rPr lang="en-US" sz="1100" dirty="0" smtClean="0">
                <a:latin typeface="Courier New" pitchFamily="49" charset="0"/>
                <a:cs typeface="Courier New" pitchFamily="49" charset="0"/>
              </a:rPr>
              <a:t>(1)</a:t>
            </a:r>
          </a:p>
          <a:p>
            <a:pPr>
              <a:buNone/>
            </a:pP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except Exception as ex:</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template = "An exception of type {0} </a:t>
            </a:r>
            <a:r>
              <a:rPr lang="en-US" sz="1100" dirty="0" err="1" smtClean="0">
                <a:latin typeface="Courier New" pitchFamily="49" charset="0"/>
                <a:cs typeface="Courier New" pitchFamily="49" charset="0"/>
              </a:rPr>
              <a:t>occured</a:t>
            </a:r>
            <a:r>
              <a:rPr lang="en-US" sz="1100" dirty="0" smtClean="0">
                <a:latin typeface="Courier New" pitchFamily="49" charset="0"/>
                <a:cs typeface="Courier New" pitchFamily="49" charset="0"/>
              </a:rPr>
              <a:t>. Arguments:\n{1!r}"</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message = </a:t>
            </a:r>
            <a:r>
              <a:rPr lang="en-US" sz="1100" dirty="0" err="1" smtClean="0">
                <a:latin typeface="Courier New" pitchFamily="49" charset="0"/>
                <a:cs typeface="Courier New" pitchFamily="49" charset="0"/>
              </a:rPr>
              <a:t>template.format</a:t>
            </a:r>
            <a:r>
              <a:rPr lang="en-US" sz="1100" dirty="0" smtClean="0">
                <a:latin typeface="Courier New" pitchFamily="49" charset="0"/>
                <a:cs typeface="Courier New" pitchFamily="49" charset="0"/>
              </a:rPr>
              <a:t>(type(ex).__name__, </a:t>
            </a:r>
            <a:r>
              <a:rPr lang="en-US" sz="1100" dirty="0" err="1" smtClean="0">
                <a:latin typeface="Courier New" pitchFamily="49" charset="0"/>
                <a:cs typeface="Courier New" pitchFamily="49" charset="0"/>
              </a:rPr>
              <a:t>ex.args</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print message</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sys.exit</a:t>
            </a:r>
            <a:r>
              <a:rPr lang="en-US" sz="1100" dirty="0" smtClean="0">
                <a:latin typeface="Courier New" pitchFamily="49" charset="0"/>
                <a:cs typeface="Courier New" pitchFamily="49" charset="0"/>
              </a:rPr>
              <a:t>(1)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if </a:t>
            </a:r>
            <a:r>
              <a:rPr lang="en-US" sz="1100" dirty="0" err="1" smtClean="0">
                <a:latin typeface="Courier New" pitchFamily="49" charset="0"/>
                <a:cs typeface="Courier New" pitchFamily="49" charset="0"/>
              </a:rPr>
              <a:t>file_handle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file_handle.close</a:t>
            </a:r>
            <a:r>
              <a:rPr lang="en-US" sz="1100" dirty="0" smtClean="0">
                <a:latin typeface="Courier New" pitchFamily="49" charset="0"/>
                <a:cs typeface="Courier New" pitchFamily="49" charset="0"/>
              </a:rPr>
              <a:t>()</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if __name__ == '__main__':</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main()</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p>
          <a:p>
            <a:pPr>
              <a:buNone/>
            </a:pPr>
            <a:endParaRPr lang="en-US" sz="11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sz="4400" dirty="0" smtClean="0"/>
              <a:t>Sample Application 2 – Part 9</a:t>
            </a:r>
            <a:br>
              <a:rPr lang="en-US" sz="4400" dirty="0" smtClean="0"/>
            </a:br>
            <a:endParaRPr lang="en-US" sz="4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83</a:t>
            </a:fld>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52600"/>
            <a:ext cx="8229600" cy="4572000"/>
          </a:xfrm>
        </p:spPr>
        <p:txBody>
          <a:bodyPr/>
          <a:lstStyle/>
          <a:p>
            <a:r>
              <a:rPr lang="en-US" dirty="0" err="1" smtClean="0"/>
              <a:t>CentMesh</a:t>
            </a:r>
            <a:r>
              <a:rPr lang="en-US" dirty="0" smtClean="0"/>
              <a:t> Overview</a:t>
            </a:r>
          </a:p>
          <a:p>
            <a:r>
              <a:rPr lang="en-US" dirty="0" err="1" smtClean="0"/>
              <a:t>CentMesh</a:t>
            </a:r>
            <a:r>
              <a:rPr lang="en-US" dirty="0" smtClean="0"/>
              <a:t> Drones Challenge Overview</a:t>
            </a:r>
          </a:p>
          <a:p>
            <a:r>
              <a:rPr lang="en-US" dirty="0" smtClean="0"/>
              <a:t>Drone Hardware Architecture</a:t>
            </a:r>
          </a:p>
          <a:p>
            <a:r>
              <a:rPr lang="en-US" dirty="0" smtClean="0"/>
              <a:t>Drone Software Architecture</a:t>
            </a:r>
          </a:p>
          <a:p>
            <a:r>
              <a:rPr lang="en-US" dirty="0" smtClean="0"/>
              <a:t>SITL Introduction</a:t>
            </a:r>
          </a:p>
          <a:p>
            <a:r>
              <a:rPr lang="en-US" dirty="0" smtClean="0"/>
              <a:t>Drone Programming 101</a:t>
            </a:r>
          </a:p>
          <a:p>
            <a:r>
              <a:rPr lang="en-US" dirty="0" smtClean="0">
                <a:solidFill>
                  <a:srgbClr val="C00000"/>
                </a:solidFill>
              </a:rPr>
              <a:t>Drone Hardware Details</a:t>
            </a:r>
          </a:p>
        </p:txBody>
      </p:sp>
      <p:sp>
        <p:nvSpPr>
          <p:cNvPr id="5" name="Slide Number Placeholder 4"/>
          <p:cNvSpPr>
            <a:spLocks noGrp="1"/>
          </p:cNvSpPr>
          <p:nvPr>
            <p:ph type="sldNum" sz="quarter" idx="10"/>
          </p:nvPr>
        </p:nvSpPr>
        <p:spPr/>
        <p:txBody>
          <a:bodyPr/>
          <a:lstStyle/>
          <a:p>
            <a:r>
              <a:rPr lang="en-US" altLang="ko-KR" smtClean="0"/>
              <a:t>         </a:t>
            </a:r>
            <a:fld id="{B8C8FFE7-BBA8-43B8-90FE-D6F688EAC073}" type="slidenum">
              <a:rPr lang="en-US" smtClean="0"/>
              <a:pPr/>
              <a:t>84</a:t>
            </a:fld>
            <a:endParaRPr lang="en-US"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Airframe</a:t>
            </a:r>
            <a:endParaRPr lang="en-US" dirty="0"/>
          </a:p>
        </p:txBody>
      </p:sp>
      <p:sp>
        <p:nvSpPr>
          <p:cNvPr id="3" name="Content Placeholder 2"/>
          <p:cNvSpPr>
            <a:spLocks noGrp="1"/>
          </p:cNvSpPr>
          <p:nvPr>
            <p:ph idx="1"/>
          </p:nvPr>
        </p:nvSpPr>
        <p:spPr>
          <a:xfrm>
            <a:off x="457200" y="1981200"/>
            <a:ext cx="4953000" cy="3886200"/>
          </a:xfrm>
        </p:spPr>
        <p:txBody>
          <a:bodyPr/>
          <a:lstStyle/>
          <a:p>
            <a:r>
              <a:rPr lang="en-US" dirty="0" smtClean="0"/>
              <a:t>Frame</a:t>
            </a:r>
          </a:p>
          <a:p>
            <a:r>
              <a:rPr lang="en-US" dirty="0" smtClean="0"/>
              <a:t>Propellers</a:t>
            </a:r>
          </a:p>
          <a:p>
            <a:r>
              <a:rPr lang="en-US" dirty="0" smtClean="0"/>
              <a:t>Motors</a:t>
            </a:r>
          </a:p>
          <a:p>
            <a:r>
              <a:rPr lang="en-US" dirty="0" smtClean="0"/>
              <a:t>ESCs</a:t>
            </a:r>
          </a:p>
          <a:p>
            <a:r>
              <a:rPr lang="en-US" dirty="0" smtClean="0"/>
              <a:t>Battery</a:t>
            </a:r>
          </a:p>
          <a:p>
            <a:r>
              <a:rPr lang="en-US" dirty="0" smtClean="0"/>
              <a:t>Voltage Regulator</a:t>
            </a:r>
          </a:p>
          <a:p>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85</a:t>
            </a:fld>
            <a:endParaRPr lang="en-US" dirty="0"/>
          </a:p>
        </p:txBody>
      </p:sp>
      <p:pic>
        <p:nvPicPr>
          <p:cNvPr id="5" name="Picture 4" descr="http://www.jamcopters.cz/images/products/normal/hexacopter-f550-dji-arf-178.png"/>
          <p:cNvPicPr>
            <a:picLocks noChangeAspect="1" noChangeArrowheads="1"/>
          </p:cNvPicPr>
          <p:nvPr/>
        </p:nvPicPr>
        <p:blipFill>
          <a:blip r:embed="rId2" cstate="print"/>
          <a:srcRect l="1962" t="8136" r="3860" b="7797"/>
          <a:stretch>
            <a:fillRect/>
          </a:stretch>
        </p:blipFill>
        <p:spPr bwMode="auto">
          <a:xfrm>
            <a:off x="5181600" y="3886200"/>
            <a:ext cx="3657600" cy="2362200"/>
          </a:xfrm>
          <a:prstGeom prst="rect">
            <a:avLst/>
          </a:prstGeom>
          <a:noFill/>
        </p:spPr>
      </p:pic>
      <p:sp>
        <p:nvSpPr>
          <p:cNvPr id="6" name="Down Arrow 5"/>
          <p:cNvSpPr/>
          <p:nvPr/>
        </p:nvSpPr>
        <p:spPr>
          <a:xfrm>
            <a:off x="6781800" y="2971800"/>
            <a:ext cx="33974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50140" y="3048000"/>
            <a:ext cx="1257075" cy="646331"/>
          </a:xfrm>
          <a:prstGeom prst="rect">
            <a:avLst/>
          </a:prstGeom>
          <a:noFill/>
        </p:spPr>
        <p:txBody>
          <a:bodyPr wrap="none" rtlCol="0">
            <a:spAutoFit/>
          </a:bodyPr>
          <a:lstStyle/>
          <a:p>
            <a:r>
              <a:rPr lang="en-US" b="1" dirty="0" smtClean="0"/>
              <a:t>PWM</a:t>
            </a:r>
          </a:p>
          <a:p>
            <a:r>
              <a:rPr lang="en-US" b="1" dirty="0" smtClean="0"/>
              <a:t>Commands</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a:t>
            </a:r>
            <a:endParaRPr lang="en-US" dirty="0"/>
          </a:p>
        </p:txBody>
      </p:sp>
      <p:sp>
        <p:nvSpPr>
          <p:cNvPr id="3" name="Content Placeholder 2"/>
          <p:cNvSpPr>
            <a:spLocks noGrp="1"/>
          </p:cNvSpPr>
          <p:nvPr>
            <p:ph idx="1"/>
          </p:nvPr>
        </p:nvSpPr>
        <p:spPr>
          <a:xfrm>
            <a:off x="457200" y="1981200"/>
            <a:ext cx="3352800" cy="3886200"/>
          </a:xfrm>
        </p:spPr>
        <p:txBody>
          <a:bodyPr/>
          <a:lstStyle/>
          <a:p>
            <a:r>
              <a:rPr lang="en-US" dirty="0" err="1" smtClean="0"/>
              <a:t>HexCopter</a:t>
            </a:r>
            <a:endParaRPr lang="en-US" dirty="0" smtClean="0"/>
          </a:p>
          <a:p>
            <a:r>
              <a:rPr lang="en-US" dirty="0" smtClean="0"/>
              <a:t>Supports the rest of the components.</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86</a:t>
            </a:fld>
            <a:endParaRPr lang="en-US" dirty="0"/>
          </a:p>
        </p:txBody>
      </p:sp>
      <p:pic>
        <p:nvPicPr>
          <p:cNvPr id="97282" name="Picture 2"/>
          <p:cNvPicPr>
            <a:picLocks noChangeAspect="1" noChangeArrowheads="1"/>
          </p:cNvPicPr>
          <p:nvPr/>
        </p:nvPicPr>
        <p:blipFill>
          <a:blip r:embed="rId2" cstate="print"/>
          <a:srcRect/>
          <a:stretch>
            <a:fillRect/>
          </a:stretch>
        </p:blipFill>
        <p:spPr bwMode="auto">
          <a:xfrm>
            <a:off x="4191000" y="2286000"/>
            <a:ext cx="4341697" cy="3181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Propellers</a:t>
            </a:r>
            <a:endParaRPr lang="en-US" dirty="0"/>
          </a:p>
        </p:txBody>
      </p:sp>
      <p:sp>
        <p:nvSpPr>
          <p:cNvPr id="3" name="Content Placeholder 2"/>
          <p:cNvSpPr>
            <a:spLocks noGrp="1"/>
          </p:cNvSpPr>
          <p:nvPr>
            <p:ph idx="1"/>
          </p:nvPr>
        </p:nvSpPr>
        <p:spPr>
          <a:xfrm>
            <a:off x="457200" y="1981200"/>
            <a:ext cx="3962400" cy="3886200"/>
          </a:xfrm>
        </p:spPr>
        <p:txBody>
          <a:bodyPr/>
          <a:lstStyle/>
          <a:p>
            <a:r>
              <a:rPr lang="en-US" dirty="0" smtClean="0"/>
              <a:t>12 x 4.5</a:t>
            </a:r>
          </a:p>
          <a:p>
            <a:r>
              <a:rPr lang="en-US" dirty="0" smtClean="0"/>
              <a:t>Flimsy (for safety)</a:t>
            </a:r>
          </a:p>
          <a:p>
            <a:r>
              <a:rPr lang="en-US" dirty="0" smtClean="0"/>
              <a:t>Three clockwise</a:t>
            </a:r>
          </a:p>
          <a:p>
            <a:r>
              <a:rPr lang="en-US" dirty="0" smtClean="0"/>
              <a:t>Three counter-clockwise</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87</a:t>
            </a:fld>
            <a:endParaRPr lang="en-US" dirty="0"/>
          </a:p>
        </p:txBody>
      </p:sp>
      <p:pic>
        <p:nvPicPr>
          <p:cNvPr id="102402" name="Picture 2" descr="http://www.hobbyking.com/hobbyking/store/catalog/9329000034.jpg"/>
          <p:cNvPicPr>
            <a:picLocks noChangeAspect="1" noChangeArrowheads="1"/>
          </p:cNvPicPr>
          <p:nvPr/>
        </p:nvPicPr>
        <p:blipFill>
          <a:blip r:embed="rId2" cstate="print"/>
          <a:srcRect/>
          <a:stretch>
            <a:fillRect/>
          </a:stretch>
        </p:blipFill>
        <p:spPr bwMode="auto">
          <a:xfrm>
            <a:off x="4572000" y="685800"/>
            <a:ext cx="3821734" cy="2800350"/>
          </a:xfrm>
          <a:prstGeom prst="rect">
            <a:avLst/>
          </a:prstGeom>
          <a:noFill/>
        </p:spPr>
      </p:pic>
      <p:pic>
        <p:nvPicPr>
          <p:cNvPr id="102404" name="Picture 4" descr="http://www.hobbyking.com/hobbyking/store/catalog/9329000035.jpg"/>
          <p:cNvPicPr>
            <a:picLocks noChangeAspect="1" noChangeArrowheads="1"/>
          </p:cNvPicPr>
          <p:nvPr/>
        </p:nvPicPr>
        <p:blipFill>
          <a:blip r:embed="rId3" cstate="print"/>
          <a:srcRect/>
          <a:stretch>
            <a:fillRect/>
          </a:stretch>
        </p:blipFill>
        <p:spPr bwMode="auto">
          <a:xfrm>
            <a:off x="4534268" y="3657600"/>
            <a:ext cx="3847732" cy="2819400"/>
          </a:xfrm>
          <a:prstGeom prst="rect">
            <a:avLst/>
          </a:prstGeom>
          <a:noFill/>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Motors</a:t>
            </a:r>
            <a:endParaRPr lang="en-US" dirty="0"/>
          </a:p>
        </p:txBody>
      </p:sp>
      <p:sp>
        <p:nvSpPr>
          <p:cNvPr id="3" name="Content Placeholder 2"/>
          <p:cNvSpPr>
            <a:spLocks noGrp="1"/>
          </p:cNvSpPr>
          <p:nvPr>
            <p:ph idx="1"/>
          </p:nvPr>
        </p:nvSpPr>
        <p:spPr>
          <a:xfrm>
            <a:off x="0" y="1600200"/>
            <a:ext cx="4953000" cy="4267200"/>
          </a:xfrm>
        </p:spPr>
        <p:txBody>
          <a:bodyPr/>
          <a:lstStyle/>
          <a:p>
            <a:r>
              <a:rPr lang="en-US" sz="1400" dirty="0" smtClean="0"/>
              <a:t>Model: NTM Prop Drive Series 28-30A 800kv (short shaft version)</a:t>
            </a:r>
          </a:p>
          <a:p>
            <a:r>
              <a:rPr lang="en-US" sz="1400" dirty="0" err="1" smtClean="0"/>
              <a:t>Kv</a:t>
            </a:r>
            <a:r>
              <a:rPr lang="en-US" sz="1400" dirty="0" smtClean="0"/>
              <a:t>: 800rpm/v</a:t>
            </a:r>
          </a:p>
          <a:p>
            <a:r>
              <a:rPr lang="en-US" sz="1400" dirty="0" smtClean="0"/>
              <a:t>Max current: 20A</a:t>
            </a:r>
          </a:p>
          <a:p>
            <a:r>
              <a:rPr lang="en-US" sz="1400" dirty="0" smtClean="0"/>
              <a:t>Max Power: 300W</a:t>
            </a:r>
          </a:p>
          <a:p>
            <a:r>
              <a:rPr lang="en-US" sz="1400" dirty="0" smtClean="0"/>
              <a:t>Shaft: 3mm</a:t>
            </a:r>
          </a:p>
          <a:p>
            <a:r>
              <a:rPr lang="en-US" sz="1400" dirty="0" smtClean="0"/>
              <a:t>Weight: 65g</a:t>
            </a:r>
          </a:p>
          <a:p>
            <a:r>
              <a:rPr lang="en-US" sz="1400" dirty="0" smtClean="0"/>
              <a:t>ESC: 20~30A</a:t>
            </a:r>
          </a:p>
          <a:p>
            <a:r>
              <a:rPr lang="en-US" sz="1400" dirty="0" smtClean="0"/>
              <a:t>Cell count: 3s~6s </a:t>
            </a:r>
            <a:r>
              <a:rPr lang="en-US" sz="1400" dirty="0" err="1" smtClean="0"/>
              <a:t>LiPo</a:t>
            </a:r>
            <a:endParaRPr lang="en-US" sz="1400" dirty="0" smtClean="0"/>
          </a:p>
          <a:p>
            <a:r>
              <a:rPr lang="en-US" sz="1400" dirty="0" smtClean="0"/>
              <a:t>Bolt holes: 16mm &amp; 19mm</a:t>
            </a:r>
          </a:p>
          <a:p>
            <a:r>
              <a:rPr lang="en-US" sz="1400" dirty="0" smtClean="0"/>
              <a:t>Bolt thread: M3</a:t>
            </a:r>
          </a:p>
          <a:p>
            <a:r>
              <a:rPr lang="en-US" sz="1400" dirty="0" smtClean="0"/>
              <a:t>Connection: 3.5mm Bullet-connector</a:t>
            </a:r>
          </a:p>
          <a:p>
            <a:endParaRPr lang="en-US" sz="1400" dirty="0" smtClean="0"/>
          </a:p>
          <a:p>
            <a:r>
              <a:rPr lang="en-US" sz="1400" dirty="0" smtClean="0"/>
              <a:t>Prop Tests:</a:t>
            </a:r>
          </a:p>
          <a:p>
            <a:r>
              <a:rPr lang="en-US" sz="1400" dirty="0" smtClean="0"/>
              <a:t>8x4E   - 22.2V / 310W / 13.9A / 1.11kg thrust</a:t>
            </a:r>
          </a:p>
          <a:p>
            <a:r>
              <a:rPr lang="en-US" sz="1400" dirty="0" smtClean="0"/>
              <a:t>10x5E - 18.5V / 315W / 17.3A / 1,27kg thrust</a:t>
            </a:r>
          </a:p>
          <a:p>
            <a:r>
              <a:rPr lang="en-US" sz="1400" dirty="0" smtClean="0"/>
              <a:t>11x7E - 14.8V / 260W / 17.8A / 1.05kg thrust</a:t>
            </a:r>
          </a:p>
          <a:p>
            <a:r>
              <a:rPr lang="en-US" sz="1400" dirty="0" smtClean="0"/>
              <a:t>12x6E - 14.8V / 276W / 18.7A / 1.20kg thrust</a:t>
            </a:r>
            <a:endParaRPr lang="en-US" sz="1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88</a:t>
            </a:fld>
            <a:endParaRPr lang="en-US" dirty="0"/>
          </a:p>
        </p:txBody>
      </p:sp>
      <p:pic>
        <p:nvPicPr>
          <p:cNvPr id="101378" name="Picture 2" descr="NTM Prop Drive 28-30S 800KV / 300W Brushless Motor (short shaft version) (USA warehouse)"/>
          <p:cNvPicPr>
            <a:picLocks noChangeAspect="1" noChangeArrowheads="1"/>
          </p:cNvPicPr>
          <p:nvPr/>
        </p:nvPicPr>
        <p:blipFill>
          <a:blip r:embed="rId2" cstate="print"/>
          <a:srcRect/>
          <a:stretch>
            <a:fillRect/>
          </a:stretch>
        </p:blipFill>
        <p:spPr bwMode="auto">
          <a:xfrm>
            <a:off x="5257800" y="1447800"/>
            <a:ext cx="3613748" cy="2647950"/>
          </a:xfrm>
          <a:prstGeom prst="rect">
            <a:avLst/>
          </a:prstGeom>
          <a:noFill/>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Speed Controller</a:t>
            </a:r>
            <a:br>
              <a:rPr lang="en-US" dirty="0" smtClean="0"/>
            </a:br>
            <a:r>
              <a:rPr lang="en-US" dirty="0" smtClean="0"/>
              <a:t>(ESC)</a:t>
            </a:r>
            <a:endParaRPr lang="en-US" dirty="0"/>
          </a:p>
        </p:txBody>
      </p:sp>
      <p:sp>
        <p:nvSpPr>
          <p:cNvPr id="3" name="Content Placeholder 2"/>
          <p:cNvSpPr>
            <a:spLocks noGrp="1"/>
          </p:cNvSpPr>
          <p:nvPr>
            <p:ph idx="1"/>
          </p:nvPr>
        </p:nvSpPr>
        <p:spPr>
          <a:xfrm>
            <a:off x="381000" y="1981200"/>
            <a:ext cx="4038600" cy="3886200"/>
          </a:xfrm>
        </p:spPr>
        <p:txBody>
          <a:bodyPr/>
          <a:lstStyle/>
          <a:p>
            <a:r>
              <a:rPr lang="en-US" sz="1800" dirty="0" smtClean="0"/>
              <a:t>Controls power delivery to motors (from 0% to 100%)</a:t>
            </a:r>
          </a:p>
          <a:p>
            <a:r>
              <a:rPr lang="en-US" sz="1800" dirty="0" smtClean="0"/>
              <a:t>Signal from Autopilot: PWM (standard servo)</a:t>
            </a:r>
          </a:p>
          <a:p>
            <a:r>
              <a:rPr lang="en-US" sz="1800" dirty="0" smtClean="0"/>
              <a:t>BEC needs to be disabled – we disconnect the red wire to the autopilot (as we power the autopilot from a different source)</a:t>
            </a:r>
          </a:p>
          <a:p>
            <a:r>
              <a:rPr lang="en-US" sz="1800" dirty="0" smtClean="0"/>
              <a:t>Switching any two of the wires to the motor</a:t>
            </a:r>
          </a:p>
          <a:p>
            <a:r>
              <a:rPr lang="en-US" sz="1800" dirty="0" smtClean="0"/>
              <a:t>Needs setup (break, timing, cells, etc.)</a:t>
            </a:r>
          </a:p>
          <a:p>
            <a:r>
              <a:rPr lang="en-US" sz="1800" dirty="0" smtClean="0"/>
              <a:t>Needs calibration (defines 100%)</a:t>
            </a:r>
            <a:endParaRPr lang="en-US" sz="18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89</a:t>
            </a:fld>
            <a:endParaRPr lang="en-US" dirty="0"/>
          </a:p>
        </p:txBody>
      </p:sp>
      <p:pic>
        <p:nvPicPr>
          <p:cNvPr id="132098" name="Picture 2" descr="Turnigy Multistar 30 Amp Multi-rotor Brushless ESC 2-4S (USA Warehouse)"/>
          <p:cNvPicPr>
            <a:picLocks noChangeAspect="1" noChangeArrowheads="1"/>
          </p:cNvPicPr>
          <p:nvPr/>
        </p:nvPicPr>
        <p:blipFill>
          <a:blip r:embed="rId2" cstate="print"/>
          <a:srcRect/>
          <a:stretch>
            <a:fillRect/>
          </a:stretch>
        </p:blipFill>
        <p:spPr bwMode="auto">
          <a:xfrm>
            <a:off x="6019800" y="4038600"/>
            <a:ext cx="2895600" cy="2121732"/>
          </a:xfrm>
          <a:prstGeom prst="rect">
            <a:avLst/>
          </a:prstGeom>
          <a:noFill/>
        </p:spPr>
      </p:pic>
      <p:sp>
        <p:nvSpPr>
          <p:cNvPr id="8" name="Rectangle 7"/>
          <p:cNvSpPr/>
          <p:nvPr/>
        </p:nvSpPr>
        <p:spPr bwMode="auto">
          <a:xfrm>
            <a:off x="6096000" y="2133600"/>
            <a:ext cx="1447800" cy="6096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0" name="Straight Connector 9"/>
          <p:cNvCxnSpPr/>
          <p:nvPr/>
        </p:nvCxnSpPr>
        <p:spPr bwMode="auto">
          <a:xfrm>
            <a:off x="5715000" y="1905000"/>
            <a:ext cx="381000" cy="3810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3" name="Straight Connector 12"/>
          <p:cNvCxnSpPr/>
          <p:nvPr/>
        </p:nvCxnSpPr>
        <p:spPr bwMode="auto">
          <a:xfrm>
            <a:off x="5715000" y="2057400"/>
            <a:ext cx="381000" cy="381000"/>
          </a:xfrm>
          <a:prstGeom prst="line">
            <a:avLst/>
          </a:prstGeom>
          <a:solidFill>
            <a:schemeClr val="accent1"/>
          </a:solidFill>
          <a:ln w="38100" cap="flat" cmpd="sng" algn="ctr">
            <a:solidFill>
              <a:srgbClr val="C00000"/>
            </a:solidFill>
            <a:prstDash val="solid"/>
            <a:round/>
            <a:headEnd type="none" w="med" len="med"/>
            <a:tailEnd type="triangle" w="med" len="med"/>
          </a:ln>
          <a:effectLst/>
        </p:spPr>
      </p:cxnSp>
      <p:sp>
        <p:nvSpPr>
          <p:cNvPr id="14" name="TextBox 13"/>
          <p:cNvSpPr txBox="1"/>
          <p:nvPr/>
        </p:nvSpPr>
        <p:spPr>
          <a:xfrm>
            <a:off x="4309108" y="1219200"/>
            <a:ext cx="2044150" cy="369332"/>
          </a:xfrm>
          <a:prstGeom prst="rect">
            <a:avLst/>
          </a:prstGeom>
          <a:noFill/>
        </p:spPr>
        <p:txBody>
          <a:bodyPr wrap="none" rtlCol="0">
            <a:spAutoFit/>
          </a:bodyPr>
          <a:lstStyle/>
          <a:p>
            <a:r>
              <a:rPr lang="en-US" dirty="0" smtClean="0"/>
              <a:t>From </a:t>
            </a:r>
            <a:r>
              <a:rPr lang="en-US" dirty="0" err="1" smtClean="0"/>
              <a:t>LiPo</a:t>
            </a:r>
            <a:r>
              <a:rPr lang="en-US" dirty="0" smtClean="0"/>
              <a:t> Battery</a:t>
            </a:r>
            <a:endParaRPr lang="en-US" dirty="0"/>
          </a:p>
        </p:txBody>
      </p:sp>
      <p:cxnSp>
        <p:nvCxnSpPr>
          <p:cNvPr id="15" name="Straight Connector 14"/>
          <p:cNvCxnSpPr/>
          <p:nvPr/>
        </p:nvCxnSpPr>
        <p:spPr bwMode="auto">
          <a:xfrm flipH="1">
            <a:off x="5257800" y="2590800"/>
            <a:ext cx="838200" cy="304800"/>
          </a:xfrm>
          <a:prstGeom prst="line">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18" name="Straight Connector 17"/>
          <p:cNvCxnSpPr/>
          <p:nvPr/>
        </p:nvCxnSpPr>
        <p:spPr bwMode="auto">
          <a:xfrm flipV="1">
            <a:off x="4876800" y="2667000"/>
            <a:ext cx="1219200" cy="457200"/>
          </a:xfrm>
          <a:prstGeom prst="line">
            <a:avLst/>
          </a:prstGeom>
          <a:solidFill>
            <a:schemeClr val="accent1"/>
          </a:solidFill>
          <a:ln w="38100" cap="flat" cmpd="sng" algn="ctr">
            <a:solidFill>
              <a:srgbClr val="996633"/>
            </a:solidFill>
            <a:prstDash val="solid"/>
            <a:round/>
            <a:headEnd type="none" w="med" len="med"/>
            <a:tailEnd type="none" w="med" len="med"/>
          </a:ln>
          <a:effectLst/>
        </p:spPr>
      </p:cxnSp>
      <p:sp>
        <p:nvSpPr>
          <p:cNvPr id="21" name="TextBox 20"/>
          <p:cNvSpPr txBox="1"/>
          <p:nvPr/>
        </p:nvSpPr>
        <p:spPr>
          <a:xfrm>
            <a:off x="5410200" y="1905000"/>
            <a:ext cx="319318" cy="369332"/>
          </a:xfrm>
          <a:prstGeom prst="rect">
            <a:avLst/>
          </a:prstGeom>
          <a:noFill/>
        </p:spPr>
        <p:txBody>
          <a:bodyPr wrap="none" rtlCol="0">
            <a:spAutoFit/>
          </a:bodyPr>
          <a:lstStyle/>
          <a:p>
            <a:r>
              <a:rPr lang="en-US" dirty="0" smtClean="0"/>
              <a:t>+</a:t>
            </a:r>
            <a:endParaRPr lang="en-US" dirty="0"/>
          </a:p>
        </p:txBody>
      </p:sp>
      <p:sp>
        <p:nvSpPr>
          <p:cNvPr id="22" name="TextBox 21"/>
          <p:cNvSpPr txBox="1"/>
          <p:nvPr/>
        </p:nvSpPr>
        <p:spPr>
          <a:xfrm>
            <a:off x="5453390" y="1688068"/>
            <a:ext cx="261610" cy="369332"/>
          </a:xfrm>
          <a:prstGeom prst="rect">
            <a:avLst/>
          </a:prstGeom>
          <a:noFill/>
        </p:spPr>
        <p:txBody>
          <a:bodyPr wrap="none" rtlCol="0">
            <a:spAutoFit/>
          </a:bodyPr>
          <a:lstStyle/>
          <a:p>
            <a:r>
              <a:rPr lang="en-US" dirty="0" smtClean="0"/>
              <a:t>-</a:t>
            </a:r>
            <a:endParaRPr lang="en-US" dirty="0"/>
          </a:p>
        </p:txBody>
      </p:sp>
      <p:cxnSp>
        <p:nvCxnSpPr>
          <p:cNvPr id="23" name="Straight Connector 22"/>
          <p:cNvCxnSpPr/>
          <p:nvPr/>
        </p:nvCxnSpPr>
        <p:spPr bwMode="auto">
          <a:xfrm flipV="1">
            <a:off x="4876800" y="2514600"/>
            <a:ext cx="1219200" cy="457200"/>
          </a:xfrm>
          <a:prstGeom prst="line">
            <a:avLst/>
          </a:prstGeom>
          <a:solidFill>
            <a:schemeClr val="accent1"/>
          </a:solidFill>
          <a:ln w="38100" cap="flat" cmpd="sng" algn="ctr">
            <a:solidFill>
              <a:srgbClr val="FFC000"/>
            </a:solidFill>
            <a:prstDash val="solid"/>
            <a:round/>
            <a:headEnd type="none" w="med" len="med"/>
            <a:tailEnd type="arrow" w="med" len="med"/>
          </a:ln>
          <a:effectLst/>
        </p:spPr>
      </p:cxnSp>
      <p:sp>
        <p:nvSpPr>
          <p:cNvPr id="24" name="TextBox 23"/>
          <p:cNvSpPr txBox="1"/>
          <p:nvPr/>
        </p:nvSpPr>
        <p:spPr>
          <a:xfrm>
            <a:off x="4343400" y="2971800"/>
            <a:ext cx="319318" cy="369332"/>
          </a:xfrm>
          <a:prstGeom prst="rect">
            <a:avLst/>
          </a:prstGeom>
          <a:noFill/>
        </p:spPr>
        <p:txBody>
          <a:bodyPr wrap="none" rtlCol="0">
            <a:spAutoFit/>
          </a:bodyPr>
          <a:lstStyle/>
          <a:p>
            <a:r>
              <a:rPr lang="en-US" dirty="0" smtClean="0"/>
              <a:t>+</a:t>
            </a:r>
            <a:endParaRPr lang="en-US" dirty="0"/>
          </a:p>
        </p:txBody>
      </p:sp>
      <p:sp>
        <p:nvSpPr>
          <p:cNvPr id="25" name="TextBox 24"/>
          <p:cNvSpPr txBox="1"/>
          <p:nvPr/>
        </p:nvSpPr>
        <p:spPr>
          <a:xfrm>
            <a:off x="5105400" y="3048000"/>
            <a:ext cx="261610" cy="369332"/>
          </a:xfrm>
          <a:prstGeom prst="rect">
            <a:avLst/>
          </a:prstGeom>
          <a:noFill/>
        </p:spPr>
        <p:txBody>
          <a:bodyPr wrap="none" rtlCol="0">
            <a:spAutoFit/>
          </a:bodyPr>
          <a:lstStyle/>
          <a:p>
            <a:r>
              <a:rPr lang="en-US" dirty="0" smtClean="0"/>
              <a:t>-</a:t>
            </a:r>
            <a:endParaRPr lang="en-US" dirty="0"/>
          </a:p>
        </p:txBody>
      </p:sp>
      <p:sp>
        <p:nvSpPr>
          <p:cNvPr id="26" name="TextBox 25"/>
          <p:cNvSpPr txBox="1"/>
          <p:nvPr/>
        </p:nvSpPr>
        <p:spPr>
          <a:xfrm>
            <a:off x="4343400" y="2514600"/>
            <a:ext cx="825867" cy="369332"/>
          </a:xfrm>
          <a:prstGeom prst="rect">
            <a:avLst/>
          </a:prstGeom>
          <a:noFill/>
        </p:spPr>
        <p:txBody>
          <a:bodyPr wrap="none" rtlCol="0">
            <a:spAutoFit/>
          </a:bodyPr>
          <a:lstStyle/>
          <a:p>
            <a:r>
              <a:rPr lang="en-US" dirty="0" smtClean="0"/>
              <a:t>Signal</a:t>
            </a:r>
            <a:endParaRPr lang="en-US" dirty="0"/>
          </a:p>
        </p:txBody>
      </p:sp>
      <p:sp>
        <p:nvSpPr>
          <p:cNvPr id="27" name="TextBox 26"/>
          <p:cNvSpPr txBox="1"/>
          <p:nvPr/>
        </p:nvSpPr>
        <p:spPr>
          <a:xfrm>
            <a:off x="4264906" y="3276600"/>
            <a:ext cx="1980158" cy="369332"/>
          </a:xfrm>
          <a:prstGeom prst="rect">
            <a:avLst/>
          </a:prstGeom>
          <a:noFill/>
        </p:spPr>
        <p:txBody>
          <a:bodyPr wrap="none" rtlCol="0">
            <a:spAutoFit/>
          </a:bodyPr>
          <a:lstStyle/>
          <a:p>
            <a:r>
              <a:rPr lang="en-US" dirty="0" smtClean="0"/>
              <a:t>To/From Autopilot</a:t>
            </a:r>
            <a:endParaRPr lang="en-US" dirty="0"/>
          </a:p>
        </p:txBody>
      </p:sp>
      <p:cxnSp>
        <p:nvCxnSpPr>
          <p:cNvPr id="28" name="Straight Connector 27"/>
          <p:cNvCxnSpPr/>
          <p:nvPr/>
        </p:nvCxnSpPr>
        <p:spPr bwMode="auto">
          <a:xfrm>
            <a:off x="7543800" y="2514600"/>
            <a:ext cx="381000" cy="381000"/>
          </a:xfrm>
          <a:prstGeom prst="line">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29" name="Straight Connector 28"/>
          <p:cNvCxnSpPr/>
          <p:nvPr/>
        </p:nvCxnSpPr>
        <p:spPr bwMode="auto">
          <a:xfrm>
            <a:off x="7543800" y="2362200"/>
            <a:ext cx="381000" cy="3810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30" name="Straight Connector 29"/>
          <p:cNvCxnSpPr/>
          <p:nvPr/>
        </p:nvCxnSpPr>
        <p:spPr bwMode="auto">
          <a:xfrm>
            <a:off x="7543800" y="2209800"/>
            <a:ext cx="381000" cy="381000"/>
          </a:xfrm>
          <a:prstGeom prst="line">
            <a:avLst/>
          </a:prstGeom>
          <a:solidFill>
            <a:schemeClr val="accent1"/>
          </a:solidFill>
          <a:ln w="38100" cap="flat" cmpd="sng" algn="ctr">
            <a:solidFill>
              <a:srgbClr val="FFFF00"/>
            </a:solidFill>
            <a:prstDash val="solid"/>
            <a:round/>
            <a:headEnd type="none" w="med" len="med"/>
            <a:tailEnd type="triangle" w="med" len="med"/>
          </a:ln>
          <a:effectLst/>
        </p:spPr>
      </p:cxnSp>
      <p:sp>
        <p:nvSpPr>
          <p:cNvPr id="31" name="TextBox 30"/>
          <p:cNvSpPr txBox="1"/>
          <p:nvPr/>
        </p:nvSpPr>
        <p:spPr>
          <a:xfrm>
            <a:off x="7685577" y="2971800"/>
            <a:ext cx="1082412" cy="369332"/>
          </a:xfrm>
          <a:prstGeom prst="rect">
            <a:avLst/>
          </a:prstGeom>
          <a:noFill/>
        </p:spPr>
        <p:txBody>
          <a:bodyPr wrap="none" rtlCol="0">
            <a:spAutoFit/>
          </a:bodyPr>
          <a:lstStyle/>
          <a:p>
            <a:r>
              <a:rPr lang="en-US" dirty="0" smtClean="0"/>
              <a:t>To Motor</a:t>
            </a:r>
            <a:endParaRPr lang="en-US" dirty="0"/>
          </a:p>
        </p:txBody>
      </p:sp>
      <p:cxnSp>
        <p:nvCxnSpPr>
          <p:cNvPr id="33" name="Straight Connector 32"/>
          <p:cNvCxnSpPr/>
          <p:nvPr/>
        </p:nvCxnSpPr>
        <p:spPr bwMode="auto">
          <a:xfrm flipH="1">
            <a:off x="4724400" y="2971800"/>
            <a:ext cx="381000" cy="152400"/>
          </a:xfrm>
          <a:prstGeom prst="line">
            <a:avLst/>
          </a:prstGeom>
          <a:solidFill>
            <a:schemeClr val="accent1"/>
          </a:solidFill>
          <a:ln w="38100" cap="flat" cmpd="sng" algn="ctr">
            <a:solidFill>
              <a:srgbClr val="C00000"/>
            </a:solidFill>
            <a:prstDash val="solid"/>
            <a:round/>
            <a:headEnd type="none" w="med" len="med"/>
            <a:tailEnd type="triangle" w="med" len="med"/>
          </a:ln>
          <a:effectLst/>
        </p:spPr>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CentMesh</a:t>
            </a:r>
            <a:r>
              <a:rPr lang="en-US" dirty="0" smtClean="0"/>
              <a:t> Drones Challenge</a:t>
            </a:r>
            <a:br>
              <a:rPr lang="en-US" dirty="0" smtClean="0"/>
            </a:br>
            <a:r>
              <a:rPr lang="en-US" dirty="0" smtClean="0"/>
              <a:t>Overview</a:t>
            </a:r>
            <a:endParaRPr lang="en-US" dirty="0"/>
          </a:p>
        </p:txBody>
      </p:sp>
      <p:sp>
        <p:nvSpPr>
          <p:cNvPr id="3" name="Content Placeholder 2"/>
          <p:cNvSpPr>
            <a:spLocks noGrp="1"/>
          </p:cNvSpPr>
          <p:nvPr>
            <p:ph idx="1"/>
          </p:nvPr>
        </p:nvSpPr>
        <p:spPr>
          <a:xfrm>
            <a:off x="228600" y="1981200"/>
            <a:ext cx="4191000" cy="3886200"/>
          </a:xfrm>
        </p:spPr>
        <p:txBody>
          <a:bodyPr/>
          <a:lstStyle/>
          <a:p>
            <a:r>
              <a:rPr lang="en-US" dirty="0" smtClean="0"/>
              <a:t>Two objectives for the participants:</a:t>
            </a:r>
          </a:p>
          <a:p>
            <a:pPr lvl="1"/>
            <a:r>
              <a:rPr lang="en-US" dirty="0" smtClean="0">
                <a:solidFill>
                  <a:schemeClr val="accent6"/>
                </a:solidFill>
              </a:rPr>
              <a:t>To learn </a:t>
            </a:r>
            <a:r>
              <a:rPr lang="en-US" dirty="0" smtClean="0"/>
              <a:t>about drone technology in detail, and</a:t>
            </a:r>
          </a:p>
          <a:p>
            <a:pPr lvl="1"/>
            <a:r>
              <a:rPr lang="en-US" dirty="0" smtClean="0">
                <a:solidFill>
                  <a:schemeClr val="accent6"/>
                </a:solidFill>
              </a:rPr>
              <a:t>To have fun</a:t>
            </a:r>
            <a:r>
              <a:rPr lang="en-US" dirty="0" smtClean="0"/>
              <a:t>.</a:t>
            </a:r>
          </a:p>
          <a:p>
            <a:r>
              <a:rPr lang="en-US" dirty="0" smtClean="0"/>
              <a:t>On the Oval</a:t>
            </a:r>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9</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572000" y="1905000"/>
            <a:ext cx="4276725" cy="4103177"/>
          </a:xfrm>
          <a:prstGeom prst="rect">
            <a:avLst/>
          </a:prstGeom>
          <a:noFill/>
          <a:ln w="9525">
            <a:noFill/>
            <a:miter lim="800000"/>
            <a:headEnd/>
            <a:tailEnd/>
          </a:ln>
        </p:spPr>
      </p:pic>
      <p:sp>
        <p:nvSpPr>
          <p:cNvPr id="6" name="Rectangle 5"/>
          <p:cNvSpPr/>
          <p:nvPr/>
        </p:nvSpPr>
        <p:spPr bwMode="auto">
          <a:xfrm rot="1976505">
            <a:off x="6091083" y="2966165"/>
            <a:ext cx="1004917" cy="2521089"/>
          </a:xfrm>
          <a:prstGeom prst="rect">
            <a:avLst/>
          </a:prstGeom>
          <a:solidFill>
            <a:srgbClr val="33CC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Width Modulation (PWM)</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90</a:t>
            </a:fld>
            <a:endParaRPr lang="en-US" dirty="0"/>
          </a:p>
        </p:txBody>
      </p:sp>
      <p:sp>
        <p:nvSpPr>
          <p:cNvPr id="7" name="TextBox 6"/>
          <p:cNvSpPr txBox="1"/>
          <p:nvPr/>
        </p:nvSpPr>
        <p:spPr>
          <a:xfrm>
            <a:off x="533400" y="2428874"/>
            <a:ext cx="1886094" cy="369332"/>
          </a:xfrm>
          <a:prstGeom prst="rect">
            <a:avLst/>
          </a:prstGeom>
          <a:noFill/>
        </p:spPr>
        <p:txBody>
          <a:bodyPr wrap="none" rtlCol="0">
            <a:spAutoFit/>
          </a:bodyPr>
          <a:lstStyle/>
          <a:p>
            <a:r>
              <a:rPr lang="en-US" dirty="0" smtClean="0"/>
              <a:t>Throttle Off (0%)</a:t>
            </a:r>
            <a:endParaRPr lang="en-US" dirty="0"/>
          </a:p>
        </p:txBody>
      </p:sp>
      <p:sp>
        <p:nvSpPr>
          <p:cNvPr id="8" name="TextBox 7"/>
          <p:cNvSpPr txBox="1"/>
          <p:nvPr/>
        </p:nvSpPr>
        <p:spPr>
          <a:xfrm>
            <a:off x="609600" y="3495674"/>
            <a:ext cx="1749198" cy="369332"/>
          </a:xfrm>
          <a:prstGeom prst="rect">
            <a:avLst/>
          </a:prstGeom>
          <a:noFill/>
        </p:spPr>
        <p:txBody>
          <a:bodyPr wrap="none" rtlCol="0">
            <a:spAutoFit/>
          </a:bodyPr>
          <a:lstStyle/>
          <a:p>
            <a:r>
              <a:rPr lang="en-US" dirty="0" smtClean="0"/>
              <a:t>Throttle at 50%</a:t>
            </a:r>
            <a:endParaRPr lang="en-US" dirty="0"/>
          </a:p>
        </p:txBody>
      </p:sp>
      <p:sp>
        <p:nvSpPr>
          <p:cNvPr id="9" name="TextBox 8"/>
          <p:cNvSpPr txBox="1"/>
          <p:nvPr/>
        </p:nvSpPr>
        <p:spPr>
          <a:xfrm>
            <a:off x="533400" y="4486274"/>
            <a:ext cx="1877438" cy="369332"/>
          </a:xfrm>
          <a:prstGeom prst="rect">
            <a:avLst/>
          </a:prstGeom>
          <a:noFill/>
        </p:spPr>
        <p:txBody>
          <a:bodyPr wrap="none" rtlCol="0">
            <a:spAutoFit/>
          </a:bodyPr>
          <a:lstStyle/>
          <a:p>
            <a:r>
              <a:rPr lang="en-US" dirty="0" smtClean="0"/>
              <a:t>Throttle at 100%</a:t>
            </a:r>
            <a:endParaRPr lang="en-US" dirty="0"/>
          </a:p>
        </p:txBody>
      </p:sp>
      <p:pic>
        <p:nvPicPr>
          <p:cNvPr id="133126" name="Picture 6" descr="http://www.lirtex.com/images/electronics/ServoMotors/ServoMotorControl.png"/>
          <p:cNvPicPr>
            <a:picLocks noChangeAspect="1" noChangeArrowheads="1"/>
          </p:cNvPicPr>
          <p:nvPr/>
        </p:nvPicPr>
        <p:blipFill>
          <a:blip r:embed="rId2" cstate="print"/>
          <a:srcRect/>
          <a:stretch>
            <a:fillRect/>
          </a:stretch>
        </p:blipFill>
        <p:spPr bwMode="auto">
          <a:xfrm>
            <a:off x="2667000" y="1895474"/>
            <a:ext cx="6096000" cy="3286126"/>
          </a:xfrm>
          <a:prstGeom prst="rect">
            <a:avLst/>
          </a:prstGeom>
          <a:noFill/>
        </p:spPr>
      </p:pic>
      <p:sp>
        <p:nvSpPr>
          <p:cNvPr id="22" name="Rectangle 21"/>
          <p:cNvSpPr/>
          <p:nvPr/>
        </p:nvSpPr>
        <p:spPr bwMode="auto">
          <a:xfrm>
            <a:off x="5257800" y="5345668"/>
            <a:ext cx="1447800" cy="6096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6" name="Straight Connector 25"/>
          <p:cNvCxnSpPr/>
          <p:nvPr/>
        </p:nvCxnSpPr>
        <p:spPr bwMode="auto">
          <a:xfrm flipV="1">
            <a:off x="4038600" y="5879068"/>
            <a:ext cx="1219200" cy="457200"/>
          </a:xfrm>
          <a:prstGeom prst="line">
            <a:avLst/>
          </a:prstGeom>
          <a:solidFill>
            <a:schemeClr val="accent1"/>
          </a:solidFill>
          <a:ln w="38100" cap="flat" cmpd="sng" algn="ctr">
            <a:solidFill>
              <a:srgbClr val="996633"/>
            </a:solidFill>
            <a:prstDash val="solid"/>
            <a:round/>
            <a:headEnd type="none" w="med" len="med"/>
            <a:tailEnd type="none" w="med" len="med"/>
          </a:ln>
          <a:effectLst/>
        </p:spPr>
      </p:cxnSp>
      <p:cxnSp>
        <p:nvCxnSpPr>
          <p:cNvPr id="29" name="Straight Connector 28"/>
          <p:cNvCxnSpPr/>
          <p:nvPr/>
        </p:nvCxnSpPr>
        <p:spPr bwMode="auto">
          <a:xfrm flipV="1">
            <a:off x="4038600" y="5726668"/>
            <a:ext cx="1219200" cy="457200"/>
          </a:xfrm>
          <a:prstGeom prst="line">
            <a:avLst/>
          </a:prstGeom>
          <a:solidFill>
            <a:schemeClr val="accent1"/>
          </a:solidFill>
          <a:ln w="38100" cap="flat" cmpd="sng" algn="ctr">
            <a:solidFill>
              <a:srgbClr val="FFC000"/>
            </a:solidFill>
            <a:prstDash val="solid"/>
            <a:round/>
            <a:headEnd type="none" w="med" len="med"/>
            <a:tailEnd type="arrow" w="med" len="med"/>
          </a:ln>
          <a:effectLst/>
        </p:spPr>
      </p:cxnSp>
      <p:sp>
        <p:nvSpPr>
          <p:cNvPr id="32" name="TextBox 31"/>
          <p:cNvSpPr txBox="1"/>
          <p:nvPr/>
        </p:nvSpPr>
        <p:spPr>
          <a:xfrm>
            <a:off x="3048000" y="5955268"/>
            <a:ext cx="825867" cy="369332"/>
          </a:xfrm>
          <a:prstGeom prst="rect">
            <a:avLst/>
          </a:prstGeom>
          <a:noFill/>
        </p:spPr>
        <p:txBody>
          <a:bodyPr wrap="none" rtlCol="0">
            <a:spAutoFit/>
          </a:bodyPr>
          <a:lstStyle/>
          <a:p>
            <a:r>
              <a:rPr lang="en-US" dirty="0" smtClean="0"/>
              <a:t>Signal</a:t>
            </a:r>
            <a:endParaRPr lang="en-US" dirty="0"/>
          </a:p>
        </p:txBody>
      </p:sp>
      <p:sp>
        <p:nvSpPr>
          <p:cNvPr id="33" name="TextBox 32"/>
          <p:cNvSpPr txBox="1"/>
          <p:nvPr/>
        </p:nvSpPr>
        <p:spPr>
          <a:xfrm>
            <a:off x="2438400" y="6412468"/>
            <a:ext cx="1672316" cy="369332"/>
          </a:xfrm>
          <a:prstGeom prst="rect">
            <a:avLst/>
          </a:prstGeom>
          <a:noFill/>
        </p:spPr>
        <p:txBody>
          <a:bodyPr wrap="none" rtlCol="0">
            <a:spAutoFit/>
          </a:bodyPr>
          <a:lstStyle/>
          <a:p>
            <a:r>
              <a:rPr lang="en-US" dirty="0" smtClean="0"/>
              <a:t>From Autopilot</a:t>
            </a:r>
            <a:endParaRPr lang="en-US"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a:t>
            </a:r>
            <a:endParaRPr lang="en-US" dirty="0"/>
          </a:p>
        </p:txBody>
      </p:sp>
      <p:sp>
        <p:nvSpPr>
          <p:cNvPr id="3" name="Content Placeholder 2"/>
          <p:cNvSpPr>
            <a:spLocks noGrp="1"/>
          </p:cNvSpPr>
          <p:nvPr>
            <p:ph idx="1"/>
          </p:nvPr>
        </p:nvSpPr>
        <p:spPr>
          <a:xfrm>
            <a:off x="381000" y="1981200"/>
            <a:ext cx="4038600" cy="4876800"/>
          </a:xfrm>
        </p:spPr>
        <p:txBody>
          <a:bodyPr/>
          <a:lstStyle/>
          <a:p>
            <a:r>
              <a:rPr lang="en-US" sz="1800" dirty="0" smtClean="0"/>
              <a:t>3 cell Lithium Polymer battery (11.2V nominal – 10.6 when discharged, 12.6V when charged) – all voltages not when under load</a:t>
            </a:r>
          </a:p>
          <a:p>
            <a:r>
              <a:rPr lang="en-US" sz="1800" dirty="0" smtClean="0"/>
              <a:t>Has to be charged by using special charger (prevents overcharging).</a:t>
            </a:r>
          </a:p>
          <a:p>
            <a:r>
              <a:rPr lang="en-US" sz="1800" dirty="0" smtClean="0"/>
              <a:t>Can burst into flames if:</a:t>
            </a:r>
          </a:p>
          <a:p>
            <a:pPr lvl="1"/>
            <a:r>
              <a:rPr lang="en-US" sz="1400" dirty="0" smtClean="0"/>
              <a:t>Charged too fast (charge at less than 4A)</a:t>
            </a:r>
          </a:p>
          <a:p>
            <a:pPr lvl="1"/>
            <a:r>
              <a:rPr lang="en-US" sz="1400" dirty="0" smtClean="0"/>
              <a:t>Charged too much (charger monitors that)</a:t>
            </a:r>
          </a:p>
          <a:p>
            <a:pPr lvl="1"/>
            <a:r>
              <a:rPr lang="en-US" sz="1400" dirty="0" smtClean="0"/>
              <a:t>Discharged too fast (e.g., short)</a:t>
            </a:r>
          </a:p>
          <a:p>
            <a:pPr lvl="1"/>
            <a:r>
              <a:rPr lang="en-US" sz="1400" dirty="0" smtClean="0"/>
              <a:t>Hit</a:t>
            </a:r>
          </a:p>
          <a:p>
            <a:pPr lvl="1"/>
            <a:r>
              <a:rPr lang="en-US" sz="1400" dirty="0" smtClean="0"/>
              <a:t>Heated</a:t>
            </a:r>
          </a:p>
          <a:p>
            <a:r>
              <a:rPr lang="en-US" sz="1800" dirty="0" smtClean="0"/>
              <a:t>Permanently damaged (loses all capacity) if over-discharged</a:t>
            </a:r>
            <a:endParaRPr lang="en-US" sz="18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91</a:t>
            </a:fld>
            <a:endParaRPr lang="en-US" dirty="0"/>
          </a:p>
        </p:txBody>
      </p:sp>
      <p:pic>
        <p:nvPicPr>
          <p:cNvPr id="135170" name="Picture 2" descr="http://www.hobbyking.com/hobbyking/store/catalog/Z80003S-30.jpg"/>
          <p:cNvPicPr>
            <a:picLocks noChangeAspect="1" noChangeArrowheads="1"/>
          </p:cNvPicPr>
          <p:nvPr/>
        </p:nvPicPr>
        <p:blipFill>
          <a:blip r:embed="rId2" cstate="print"/>
          <a:srcRect/>
          <a:stretch>
            <a:fillRect/>
          </a:stretch>
        </p:blipFill>
        <p:spPr bwMode="auto">
          <a:xfrm>
            <a:off x="5105400" y="2057400"/>
            <a:ext cx="3918778" cy="2876550"/>
          </a:xfrm>
          <a:prstGeom prst="rect">
            <a:avLst/>
          </a:prstGeom>
          <a:noFill/>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5V Regulator (BEC)</a:t>
            </a:r>
            <a:endParaRPr lang="en-US" dirty="0"/>
          </a:p>
        </p:txBody>
      </p:sp>
      <p:sp>
        <p:nvSpPr>
          <p:cNvPr id="3" name="Content Placeholder 2"/>
          <p:cNvSpPr>
            <a:spLocks noGrp="1"/>
          </p:cNvSpPr>
          <p:nvPr>
            <p:ph idx="1"/>
          </p:nvPr>
        </p:nvSpPr>
        <p:spPr>
          <a:xfrm>
            <a:off x="381000" y="1981200"/>
            <a:ext cx="4038600" cy="4876800"/>
          </a:xfrm>
        </p:spPr>
        <p:txBody>
          <a:bodyPr/>
          <a:lstStyle/>
          <a:p>
            <a:r>
              <a:rPr lang="en-US" sz="1800" dirty="0" smtClean="0"/>
              <a:t>Powers all electronics except for the autopilot. </a:t>
            </a:r>
          </a:p>
          <a:p>
            <a:r>
              <a:rPr lang="en-US" sz="1800" dirty="0" smtClean="0"/>
              <a:t>The autopilot is powered from the battery sensor (which also offers power to the autopilot)</a:t>
            </a:r>
          </a:p>
          <a:p>
            <a:r>
              <a:rPr lang="en-US" sz="1800" dirty="0" smtClean="0"/>
              <a:t>Capable of delivering up to 5A continuous (our setup is well under that load)</a:t>
            </a:r>
            <a:endParaRPr lang="en-US" sz="18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92</a:t>
            </a:fld>
            <a:endParaRPr lang="en-US" dirty="0"/>
          </a:p>
        </p:txBody>
      </p:sp>
      <p:pic>
        <p:nvPicPr>
          <p:cNvPr id="6" name="Picture 49"/>
          <p:cNvPicPr>
            <a:picLocks noChangeAspect="1" noChangeArrowheads="1"/>
          </p:cNvPicPr>
          <p:nvPr/>
        </p:nvPicPr>
        <p:blipFill>
          <a:blip r:embed="rId2" cstate="print"/>
          <a:srcRect/>
          <a:stretch>
            <a:fillRect/>
          </a:stretch>
        </p:blipFill>
        <p:spPr bwMode="auto">
          <a:xfrm>
            <a:off x="4800600" y="1905000"/>
            <a:ext cx="4051409" cy="2286000"/>
          </a:xfrm>
          <a:prstGeom prst="rect">
            <a:avLst/>
          </a:prstGeom>
          <a:noFill/>
          <a:ln w="9525">
            <a:noFill/>
            <a:miter lim="800000"/>
            <a:headEnd/>
            <a:tailEnd/>
          </a:ln>
        </p:spPr>
      </p:pic>
      <p:pic>
        <p:nvPicPr>
          <p:cNvPr id="136196" name="Picture 4" descr="http://www.hobbyking.com/hobbyking/store/catalog/18521.jpg"/>
          <p:cNvPicPr>
            <a:picLocks noChangeAspect="1" noChangeArrowheads="1"/>
          </p:cNvPicPr>
          <p:nvPr/>
        </p:nvPicPr>
        <p:blipFill>
          <a:blip r:embed="rId3" cstate="print"/>
          <a:srcRect t="19324" r="10797" b="7246"/>
          <a:stretch>
            <a:fillRect/>
          </a:stretch>
        </p:blipFill>
        <p:spPr bwMode="auto">
          <a:xfrm>
            <a:off x="4876800" y="4495800"/>
            <a:ext cx="3124200" cy="1884438"/>
          </a:xfrm>
          <a:prstGeom prst="rect">
            <a:avLst/>
          </a:prstGeom>
          <a:noFill/>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Autopilot</a:t>
            </a:r>
            <a:endParaRPr lang="en-US" dirty="0"/>
          </a:p>
        </p:txBody>
      </p:sp>
      <p:sp>
        <p:nvSpPr>
          <p:cNvPr id="3" name="Content Placeholder 2"/>
          <p:cNvSpPr>
            <a:spLocks noGrp="1"/>
          </p:cNvSpPr>
          <p:nvPr>
            <p:ph idx="1"/>
          </p:nvPr>
        </p:nvSpPr>
        <p:spPr>
          <a:xfrm>
            <a:off x="457200" y="1981200"/>
            <a:ext cx="3352800" cy="3886200"/>
          </a:xfrm>
        </p:spPr>
        <p:txBody>
          <a:bodyPr/>
          <a:lstStyle/>
          <a:p>
            <a:r>
              <a:rPr lang="en-US" dirty="0" smtClean="0"/>
              <a:t>Autopilot</a:t>
            </a:r>
          </a:p>
          <a:p>
            <a:r>
              <a:rPr lang="en-US" dirty="0" smtClean="0"/>
              <a:t>GPS/Compass</a:t>
            </a:r>
          </a:p>
          <a:p>
            <a:r>
              <a:rPr lang="en-US" dirty="0" smtClean="0"/>
              <a:t>RC TX/RX</a:t>
            </a:r>
          </a:p>
          <a:p>
            <a:r>
              <a:rPr lang="en-US" dirty="0" smtClean="0"/>
              <a:t>Ground Control Station (GCS)</a:t>
            </a:r>
            <a:endParaRPr lang="en-US"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93</a:t>
            </a:fld>
            <a:endParaRPr lang="en-US" dirty="0"/>
          </a:p>
        </p:txBody>
      </p:sp>
      <p:pic>
        <p:nvPicPr>
          <p:cNvPr id="10" name="Picture 2" descr="Img_2113"/>
          <p:cNvPicPr>
            <a:picLocks noChangeAspect="1" noChangeArrowheads="1"/>
          </p:cNvPicPr>
          <p:nvPr/>
        </p:nvPicPr>
        <p:blipFill>
          <a:blip r:embed="rId2" cstate="print"/>
          <a:srcRect/>
          <a:stretch>
            <a:fillRect/>
          </a:stretch>
        </p:blipFill>
        <p:spPr bwMode="auto">
          <a:xfrm>
            <a:off x="6334125" y="2971800"/>
            <a:ext cx="1666875" cy="1358900"/>
          </a:xfrm>
          <a:prstGeom prst="rect">
            <a:avLst/>
          </a:prstGeom>
          <a:noFill/>
        </p:spPr>
      </p:pic>
      <p:pic>
        <p:nvPicPr>
          <p:cNvPr id="11" name="Picture 4" descr="https://encrypted-tbn3.gstatic.com/images?q=tbn:ANd9GcR3xeQOVidowxRbiV1XTOTEotjPO0b0eHYUpCRgUYK9POc2W5dW1w"/>
          <p:cNvPicPr>
            <a:picLocks noChangeAspect="1" noChangeArrowheads="1"/>
          </p:cNvPicPr>
          <p:nvPr/>
        </p:nvPicPr>
        <p:blipFill>
          <a:blip r:embed="rId3" cstate="print"/>
          <a:srcRect/>
          <a:stretch>
            <a:fillRect/>
          </a:stretch>
        </p:blipFill>
        <p:spPr bwMode="auto">
          <a:xfrm>
            <a:off x="4419600" y="3810000"/>
            <a:ext cx="691352" cy="927101"/>
          </a:xfrm>
          <a:prstGeom prst="rect">
            <a:avLst/>
          </a:prstGeom>
          <a:noFill/>
        </p:spPr>
      </p:pic>
      <p:sp>
        <p:nvSpPr>
          <p:cNvPr id="12" name="Down Arrow 11"/>
          <p:cNvSpPr/>
          <p:nvPr/>
        </p:nvSpPr>
        <p:spPr>
          <a:xfrm rot="14621225">
            <a:off x="5669603" y="3292559"/>
            <a:ext cx="33974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762277" y="4648200"/>
            <a:ext cx="33974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p:cNvSpPr/>
          <p:nvPr/>
        </p:nvSpPr>
        <p:spPr>
          <a:xfrm>
            <a:off x="6797217" y="2057400"/>
            <a:ext cx="304800" cy="914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30617" y="4724400"/>
            <a:ext cx="1257075" cy="646331"/>
          </a:xfrm>
          <a:prstGeom prst="rect">
            <a:avLst/>
          </a:prstGeom>
          <a:noFill/>
        </p:spPr>
        <p:txBody>
          <a:bodyPr wrap="none" rtlCol="0">
            <a:spAutoFit/>
          </a:bodyPr>
          <a:lstStyle/>
          <a:p>
            <a:r>
              <a:rPr lang="en-US" b="1" dirty="0" smtClean="0"/>
              <a:t>PWM</a:t>
            </a:r>
          </a:p>
          <a:p>
            <a:r>
              <a:rPr lang="en-US" b="1" dirty="0" smtClean="0"/>
              <a:t>Commands</a:t>
            </a:r>
          </a:p>
        </p:txBody>
      </p:sp>
      <p:sp>
        <p:nvSpPr>
          <p:cNvPr id="19" name="TextBox 18"/>
          <p:cNvSpPr txBox="1"/>
          <p:nvPr/>
        </p:nvSpPr>
        <p:spPr>
          <a:xfrm>
            <a:off x="7330617" y="2057400"/>
            <a:ext cx="1518108" cy="646331"/>
          </a:xfrm>
          <a:prstGeom prst="rect">
            <a:avLst/>
          </a:prstGeom>
          <a:noFill/>
        </p:spPr>
        <p:txBody>
          <a:bodyPr wrap="none" rtlCol="0">
            <a:spAutoFit/>
          </a:bodyPr>
          <a:lstStyle/>
          <a:p>
            <a:r>
              <a:rPr lang="en-US" b="1" dirty="0" err="1" smtClean="0"/>
              <a:t>MAVLink</a:t>
            </a:r>
            <a:r>
              <a:rPr lang="en-US" b="1" dirty="0" smtClean="0"/>
              <a:t> over</a:t>
            </a:r>
          </a:p>
          <a:p>
            <a:r>
              <a:rPr lang="en-US" b="1" dirty="0" smtClean="0"/>
              <a:t>USB</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Autopilot</a:t>
            </a:r>
            <a:endParaRPr lang="en-US" dirty="0"/>
          </a:p>
        </p:txBody>
      </p:sp>
      <p:sp>
        <p:nvSpPr>
          <p:cNvPr id="3" name="Content Placeholder 2"/>
          <p:cNvSpPr>
            <a:spLocks noGrp="1"/>
          </p:cNvSpPr>
          <p:nvPr>
            <p:ph idx="1"/>
          </p:nvPr>
        </p:nvSpPr>
        <p:spPr>
          <a:xfrm>
            <a:off x="457200" y="1981200"/>
            <a:ext cx="4191000" cy="3886200"/>
          </a:xfrm>
        </p:spPr>
        <p:txBody>
          <a:bodyPr/>
          <a:lstStyle/>
          <a:p>
            <a:r>
              <a:rPr lang="en-US" sz="1800" dirty="0" err="1" smtClean="0"/>
              <a:t>ArduCopter</a:t>
            </a:r>
            <a:r>
              <a:rPr lang="en-US" sz="1800" dirty="0" smtClean="0"/>
              <a:t> – open source autopilot</a:t>
            </a:r>
          </a:p>
          <a:p>
            <a:r>
              <a:rPr lang="en-US" sz="1800" dirty="0" smtClean="0"/>
              <a:t>Stabilizes the drone (uses an on-board IMU unit)</a:t>
            </a:r>
          </a:p>
          <a:p>
            <a:r>
              <a:rPr lang="en-US" sz="1800" dirty="0" smtClean="0"/>
              <a:t>Navigates the drone (uses barometer, GPS and compass)</a:t>
            </a:r>
          </a:p>
          <a:p>
            <a:r>
              <a:rPr lang="en-US" sz="1800" dirty="0" smtClean="0"/>
              <a:t>A battery monitoring unit allows for failsafe landings on low battery.</a:t>
            </a:r>
          </a:p>
          <a:p>
            <a:r>
              <a:rPr lang="en-US" sz="1800" dirty="0" smtClean="0"/>
              <a:t>Requires extensive calibration and setup – documentation on </a:t>
            </a:r>
            <a:r>
              <a:rPr lang="en-US" sz="1800" dirty="0" err="1" smtClean="0"/>
              <a:t>CentMesh</a:t>
            </a:r>
            <a:r>
              <a:rPr lang="en-US" sz="1800" dirty="0" smtClean="0"/>
              <a:t> wiki</a:t>
            </a:r>
          </a:p>
          <a:p>
            <a:r>
              <a:rPr lang="en-US" sz="1800" dirty="0" smtClean="0"/>
              <a:t>Power module measures voltage, current, and powers the APM at the odd voltage of 5.3V</a:t>
            </a:r>
            <a:endParaRPr lang="en-US" sz="18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94</a:t>
            </a:fld>
            <a:endParaRPr lang="en-US" dirty="0"/>
          </a:p>
        </p:txBody>
      </p:sp>
      <p:pic>
        <p:nvPicPr>
          <p:cNvPr id="138242" name="Picture 2" descr="http://s3.amazonaws.com/3dr.production/1050/large/apm_2.6.inputs.jpg?1390930254"/>
          <p:cNvPicPr>
            <a:picLocks noChangeAspect="1" noChangeArrowheads="1"/>
          </p:cNvPicPr>
          <p:nvPr/>
        </p:nvPicPr>
        <p:blipFill>
          <a:blip r:embed="rId2" cstate="print"/>
          <a:srcRect l="9333" t="4408" r="9333" b="826"/>
          <a:stretch>
            <a:fillRect/>
          </a:stretch>
        </p:blipFill>
        <p:spPr bwMode="auto">
          <a:xfrm>
            <a:off x="5257800" y="2209800"/>
            <a:ext cx="3657600" cy="2578308"/>
          </a:xfrm>
          <a:prstGeom prst="rect">
            <a:avLst/>
          </a:prstGeom>
          <a:noFill/>
        </p:spPr>
      </p:pic>
      <p:pic>
        <p:nvPicPr>
          <p:cNvPr id="138244" name="Picture 4" descr="http://s3.amazonaws.com/3dr.production/549/large/BR-APMPWR-2.jpeg?1359160027"/>
          <p:cNvPicPr>
            <a:picLocks noChangeAspect="1" noChangeArrowheads="1"/>
          </p:cNvPicPr>
          <p:nvPr/>
        </p:nvPicPr>
        <p:blipFill>
          <a:blip r:embed="rId3" cstate="print"/>
          <a:srcRect t="40000" b="39200"/>
          <a:stretch>
            <a:fillRect/>
          </a:stretch>
        </p:blipFill>
        <p:spPr bwMode="auto">
          <a:xfrm>
            <a:off x="4800600" y="5460796"/>
            <a:ext cx="4152900" cy="863803"/>
          </a:xfrm>
          <a:prstGeom prst="rect">
            <a:avLst/>
          </a:prstGeom>
          <a:noFill/>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Autopilot modes</a:t>
            </a:r>
            <a:endParaRPr lang="en-US" dirty="0"/>
          </a:p>
        </p:txBody>
      </p:sp>
      <p:sp>
        <p:nvSpPr>
          <p:cNvPr id="3" name="Content Placeholder 2"/>
          <p:cNvSpPr>
            <a:spLocks noGrp="1"/>
          </p:cNvSpPr>
          <p:nvPr>
            <p:ph idx="1"/>
          </p:nvPr>
        </p:nvSpPr>
        <p:spPr>
          <a:xfrm>
            <a:off x="457200" y="1828800"/>
            <a:ext cx="8229600" cy="4648200"/>
          </a:xfrm>
        </p:spPr>
        <p:txBody>
          <a:bodyPr/>
          <a:lstStyle/>
          <a:p>
            <a:r>
              <a:rPr lang="en-US" sz="2400" dirty="0" smtClean="0">
                <a:solidFill>
                  <a:schemeClr val="bg2"/>
                </a:solidFill>
              </a:rPr>
              <a:t>Stabilize</a:t>
            </a:r>
            <a:r>
              <a:rPr lang="en-US" sz="2400" dirty="0" smtClean="0"/>
              <a:t> (manual control)</a:t>
            </a:r>
          </a:p>
          <a:p>
            <a:r>
              <a:rPr lang="en-US" sz="2400" dirty="0" smtClean="0">
                <a:solidFill>
                  <a:schemeClr val="bg2"/>
                </a:solidFill>
              </a:rPr>
              <a:t>Alt(</a:t>
            </a:r>
            <a:r>
              <a:rPr lang="en-US" sz="2400" dirty="0" err="1" smtClean="0">
                <a:solidFill>
                  <a:schemeClr val="bg2"/>
                </a:solidFill>
              </a:rPr>
              <a:t>itude</a:t>
            </a:r>
            <a:r>
              <a:rPr lang="en-US" sz="2400" dirty="0" smtClean="0">
                <a:solidFill>
                  <a:schemeClr val="bg2"/>
                </a:solidFill>
              </a:rPr>
              <a:t>) hold </a:t>
            </a:r>
            <a:r>
              <a:rPr lang="en-US" sz="2400" dirty="0" smtClean="0"/>
              <a:t>(fixed Z)</a:t>
            </a:r>
          </a:p>
          <a:p>
            <a:r>
              <a:rPr lang="en-US" sz="2400" dirty="0" smtClean="0">
                <a:solidFill>
                  <a:schemeClr val="bg2"/>
                </a:solidFill>
              </a:rPr>
              <a:t>Loiter</a:t>
            </a:r>
            <a:r>
              <a:rPr lang="en-US" sz="2400" dirty="0" smtClean="0"/>
              <a:t> aka </a:t>
            </a:r>
            <a:r>
              <a:rPr lang="en-US" sz="2400" dirty="0" err="1" smtClean="0"/>
              <a:t>stationkeep</a:t>
            </a:r>
            <a:r>
              <a:rPr lang="en-US" sz="2400" dirty="0" smtClean="0"/>
              <a:t> (keep fixed X,Y,Z)</a:t>
            </a:r>
          </a:p>
          <a:p>
            <a:r>
              <a:rPr lang="en-US" sz="2400" dirty="0" smtClean="0">
                <a:solidFill>
                  <a:schemeClr val="bg2"/>
                </a:solidFill>
              </a:rPr>
              <a:t>Land</a:t>
            </a:r>
            <a:r>
              <a:rPr lang="en-US" sz="2400" dirty="0" smtClean="0"/>
              <a:t> (reduce Z until barometer detects descending rate &lt;20cm/s and disarm)</a:t>
            </a:r>
          </a:p>
          <a:p>
            <a:r>
              <a:rPr lang="en-US" sz="2400" dirty="0" smtClean="0">
                <a:solidFill>
                  <a:schemeClr val="bg2"/>
                </a:solidFill>
              </a:rPr>
              <a:t>Return to Launch (RTL) </a:t>
            </a:r>
            <a:r>
              <a:rPr lang="en-US" sz="2400" dirty="0" smtClean="0"/>
              <a:t>– first climb to a </a:t>
            </a:r>
            <a:r>
              <a:rPr lang="en-US" sz="2400" dirty="0" err="1" smtClean="0"/>
              <a:t>prespecified</a:t>
            </a:r>
            <a:r>
              <a:rPr lang="en-US" sz="2400" dirty="0" smtClean="0"/>
              <a:t> altitude (RTL_ALTITUDE), then return to the arming position (HOME)</a:t>
            </a:r>
          </a:p>
          <a:p>
            <a:r>
              <a:rPr lang="en-US" sz="2400" dirty="0" smtClean="0">
                <a:solidFill>
                  <a:schemeClr val="bg2"/>
                </a:solidFill>
              </a:rPr>
              <a:t>Guided</a:t>
            </a:r>
            <a:r>
              <a:rPr lang="en-US" sz="2400" dirty="0" smtClean="0"/>
              <a:t> Mode (GOTO position)</a:t>
            </a:r>
          </a:p>
          <a:p>
            <a:r>
              <a:rPr lang="en-US" sz="2400" dirty="0" smtClean="0">
                <a:solidFill>
                  <a:schemeClr val="bg2"/>
                </a:solidFill>
              </a:rPr>
              <a:t>Auto</a:t>
            </a:r>
            <a:r>
              <a:rPr lang="en-US" sz="2400" dirty="0" smtClean="0"/>
              <a:t> Mode: Execute a script including waypoints, ending in Land, RTL or Loiter.</a:t>
            </a:r>
            <a:endParaRPr lang="en-US" sz="2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95</a:t>
            </a:fld>
            <a:endParaRPr 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GPS/Compass</a:t>
            </a:r>
            <a:endParaRPr lang="en-US" dirty="0"/>
          </a:p>
        </p:txBody>
      </p:sp>
      <p:sp>
        <p:nvSpPr>
          <p:cNvPr id="3" name="Content Placeholder 2"/>
          <p:cNvSpPr>
            <a:spLocks noGrp="1"/>
          </p:cNvSpPr>
          <p:nvPr>
            <p:ph idx="1"/>
          </p:nvPr>
        </p:nvSpPr>
        <p:spPr>
          <a:xfrm>
            <a:off x="457200" y="1981200"/>
            <a:ext cx="4191000" cy="2971800"/>
          </a:xfrm>
        </p:spPr>
        <p:txBody>
          <a:bodyPr/>
          <a:lstStyle/>
          <a:p>
            <a:r>
              <a:rPr lang="en-US" sz="1800" dirty="0" smtClean="0"/>
              <a:t>Critical for Navigation</a:t>
            </a:r>
          </a:p>
          <a:p>
            <a:r>
              <a:rPr lang="en-US" sz="1800" dirty="0" smtClean="0"/>
              <a:t>Has to be mounted far from electrical noise (for GPS), and far from magnetic noise (produced by varying currents) for compass</a:t>
            </a:r>
          </a:p>
          <a:p>
            <a:r>
              <a:rPr lang="en-US" sz="1800" dirty="0" smtClean="0"/>
              <a:t>Without GPS there is no way to navigate</a:t>
            </a:r>
          </a:p>
          <a:p>
            <a:r>
              <a:rPr lang="en-US" sz="1800" dirty="0" smtClean="0"/>
              <a:t>With bad compass the drone “toilet-bowls”</a:t>
            </a:r>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96</a:t>
            </a:fld>
            <a:endParaRPr lang="en-US" dirty="0"/>
          </a:p>
        </p:txBody>
      </p:sp>
      <p:pic>
        <p:nvPicPr>
          <p:cNvPr id="139266" name="Picture 2" descr="http://s3.amazonaws.com/3dr.production/828/large/IMG_2120.JPG?1375243887"/>
          <p:cNvPicPr>
            <a:picLocks noChangeAspect="1" noChangeArrowheads="1"/>
          </p:cNvPicPr>
          <p:nvPr/>
        </p:nvPicPr>
        <p:blipFill>
          <a:blip r:embed="rId2" cstate="print"/>
          <a:srcRect/>
          <a:stretch>
            <a:fillRect/>
          </a:stretch>
        </p:blipFill>
        <p:spPr bwMode="auto">
          <a:xfrm>
            <a:off x="5715000" y="2209800"/>
            <a:ext cx="3043053" cy="1562101"/>
          </a:xfrm>
          <a:prstGeom prst="rect">
            <a:avLst/>
          </a:prstGeom>
          <a:noFill/>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Transmitter/Receiver</a:t>
            </a:r>
            <a:endParaRPr lang="en-US" dirty="0"/>
          </a:p>
        </p:txBody>
      </p:sp>
      <p:sp>
        <p:nvSpPr>
          <p:cNvPr id="3" name="Content Placeholder 2"/>
          <p:cNvSpPr>
            <a:spLocks noGrp="1"/>
          </p:cNvSpPr>
          <p:nvPr>
            <p:ph idx="1"/>
          </p:nvPr>
        </p:nvSpPr>
        <p:spPr>
          <a:xfrm>
            <a:off x="457200" y="1981200"/>
            <a:ext cx="4191000" cy="3886200"/>
          </a:xfrm>
        </p:spPr>
        <p:txBody>
          <a:bodyPr/>
          <a:lstStyle/>
          <a:p>
            <a:r>
              <a:rPr lang="en-US" sz="1800" dirty="0" smtClean="0"/>
              <a:t>Allows us to bypass the mobile node to setup and test the drones</a:t>
            </a:r>
          </a:p>
          <a:p>
            <a:r>
              <a:rPr lang="en-US" sz="1800" dirty="0" smtClean="0"/>
              <a:t>Allows for aborting the mission if the mobile node crashes: the receiver plugs directly into the autopilot which then can ignore input from the mobile node</a:t>
            </a:r>
          </a:p>
          <a:p>
            <a:r>
              <a:rPr lang="en-US" sz="1800" dirty="0" smtClean="0"/>
              <a:t>Allows to change the mode manually – not used in the challenge</a:t>
            </a:r>
          </a:p>
          <a:p>
            <a:r>
              <a:rPr lang="en-US" sz="1800" dirty="0" smtClean="0"/>
              <a:t>Allows for additional inputs in most modes (meaning of input depends on mode)</a:t>
            </a:r>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97</a:t>
            </a:fld>
            <a:endParaRPr lang="en-US" dirty="0"/>
          </a:p>
        </p:txBody>
      </p:sp>
      <p:pic>
        <p:nvPicPr>
          <p:cNvPr id="142338" name="Picture 2" descr="Hitec Aurora 9 9-Channel Synthesized Tx/Freedom Rx"/>
          <p:cNvPicPr>
            <a:picLocks noChangeAspect="1" noChangeArrowheads="1"/>
          </p:cNvPicPr>
          <p:nvPr/>
        </p:nvPicPr>
        <p:blipFill>
          <a:blip r:embed="rId2" cstate="print"/>
          <a:srcRect/>
          <a:stretch>
            <a:fillRect/>
          </a:stretch>
        </p:blipFill>
        <p:spPr bwMode="auto">
          <a:xfrm>
            <a:off x="6124384" y="1676400"/>
            <a:ext cx="2514791" cy="3276600"/>
          </a:xfrm>
          <a:prstGeom prst="rect">
            <a:avLst/>
          </a:prstGeom>
          <a:noFill/>
        </p:spPr>
      </p:pic>
      <p:pic>
        <p:nvPicPr>
          <p:cNvPr id="142340" name="Picture 4" descr="http://www.stevensaero.com/images/T/t_18858-01.jpg"/>
          <p:cNvPicPr>
            <a:picLocks noChangeAspect="1" noChangeArrowheads="1"/>
          </p:cNvPicPr>
          <p:nvPr/>
        </p:nvPicPr>
        <p:blipFill>
          <a:blip r:embed="rId3" cstate="print"/>
          <a:srcRect/>
          <a:stretch>
            <a:fillRect/>
          </a:stretch>
        </p:blipFill>
        <p:spPr bwMode="auto">
          <a:xfrm>
            <a:off x="4953000" y="5067299"/>
            <a:ext cx="2381250" cy="1790701"/>
          </a:xfrm>
          <a:prstGeom prst="rect">
            <a:avLst/>
          </a:prstGeom>
          <a:noFill/>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Ground Control Station (GCS)</a:t>
            </a:r>
            <a:endParaRPr lang="en-US" sz="4400" dirty="0"/>
          </a:p>
        </p:txBody>
      </p:sp>
      <p:sp>
        <p:nvSpPr>
          <p:cNvPr id="3" name="Content Placeholder 2"/>
          <p:cNvSpPr>
            <a:spLocks noGrp="1"/>
          </p:cNvSpPr>
          <p:nvPr>
            <p:ph idx="1"/>
          </p:nvPr>
        </p:nvSpPr>
        <p:spPr>
          <a:xfrm>
            <a:off x="304800" y="1905000"/>
            <a:ext cx="3657600" cy="4648200"/>
          </a:xfrm>
        </p:spPr>
        <p:txBody>
          <a:bodyPr/>
          <a:lstStyle/>
          <a:p>
            <a:r>
              <a:rPr lang="en-US" sz="2000" dirty="0" smtClean="0"/>
              <a:t>See the status of a drone</a:t>
            </a:r>
          </a:p>
          <a:p>
            <a:r>
              <a:rPr lang="en-US" sz="2000" dirty="0" smtClean="0"/>
              <a:t>Issue commands to a drone</a:t>
            </a:r>
          </a:p>
          <a:p>
            <a:r>
              <a:rPr lang="en-US" sz="2000" dirty="0" smtClean="0"/>
              <a:t>Drone setup</a:t>
            </a:r>
          </a:p>
          <a:p>
            <a:r>
              <a:rPr lang="en-US" sz="2000" dirty="0" smtClean="0"/>
              <a:t>Mission replay (after mission)</a:t>
            </a:r>
          </a:p>
          <a:p>
            <a:r>
              <a:rPr lang="en-US" sz="2000" dirty="0" smtClean="0"/>
              <a:t>Retrieve and plot log files (from autopilot)</a:t>
            </a:r>
          </a:p>
          <a:p>
            <a:r>
              <a:rPr lang="en-US" sz="2000" dirty="0" smtClean="0"/>
              <a:t>Connects (somehow) to the drone – in our case through the mobile node and </a:t>
            </a:r>
            <a:r>
              <a:rPr lang="en-US" sz="2000" dirty="0" err="1" smtClean="0"/>
              <a:t>MAVProxy</a:t>
            </a:r>
            <a:r>
              <a:rPr lang="en-US" sz="2000" dirty="0" smtClean="0"/>
              <a:t> (details soon)</a:t>
            </a:r>
          </a:p>
          <a:p>
            <a:endParaRPr lang="en-US" sz="20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98</a:t>
            </a:fld>
            <a:endParaRPr lang="en-US" dirty="0"/>
          </a:p>
        </p:txBody>
      </p:sp>
      <p:pic>
        <p:nvPicPr>
          <p:cNvPr id="141314" name="Picture 2" descr="http://wiki.ardupilot-mega.googlecode.com/git/images/ArduPilotMegaImages/QGC_OsgEarth.png"/>
          <p:cNvPicPr>
            <a:picLocks noChangeAspect="1" noChangeArrowheads="1"/>
          </p:cNvPicPr>
          <p:nvPr/>
        </p:nvPicPr>
        <p:blipFill>
          <a:blip r:embed="rId2" cstate="print"/>
          <a:srcRect/>
          <a:stretch>
            <a:fillRect/>
          </a:stretch>
        </p:blipFill>
        <p:spPr bwMode="auto">
          <a:xfrm>
            <a:off x="4033774" y="1905000"/>
            <a:ext cx="5110226" cy="3371850"/>
          </a:xfrm>
          <a:prstGeom prst="rect">
            <a:avLst/>
          </a:prstGeom>
          <a:noFill/>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GCS Options</a:t>
            </a:r>
            <a:endParaRPr lang="en-US" dirty="0"/>
          </a:p>
        </p:txBody>
      </p:sp>
      <p:sp>
        <p:nvSpPr>
          <p:cNvPr id="3" name="Content Placeholder 2"/>
          <p:cNvSpPr>
            <a:spLocks noGrp="1"/>
          </p:cNvSpPr>
          <p:nvPr>
            <p:ph idx="1"/>
          </p:nvPr>
        </p:nvSpPr>
        <p:spPr>
          <a:xfrm>
            <a:off x="381000" y="1676400"/>
            <a:ext cx="7467600" cy="1219200"/>
          </a:xfrm>
        </p:spPr>
        <p:txBody>
          <a:bodyPr/>
          <a:lstStyle/>
          <a:p>
            <a:r>
              <a:rPr lang="en-US" sz="1400" dirty="0" smtClean="0">
                <a:hlinkClick r:id="rId2"/>
              </a:rPr>
              <a:t>Mission Planner</a:t>
            </a:r>
            <a:r>
              <a:rPr lang="en-US" sz="1400" dirty="0" smtClean="0"/>
              <a:t> – official, Windows, works</a:t>
            </a:r>
          </a:p>
          <a:p>
            <a:r>
              <a:rPr lang="en-US" sz="1400" dirty="0" err="1" smtClean="0">
                <a:hlinkClick r:id="rId3"/>
              </a:rPr>
              <a:t>QGroundControl</a:t>
            </a:r>
            <a:r>
              <a:rPr lang="en-US" sz="1400" dirty="0" smtClean="0"/>
              <a:t>  - open source, multiplatform, read only at this time</a:t>
            </a:r>
          </a:p>
          <a:p>
            <a:r>
              <a:rPr lang="en-US" sz="1400" dirty="0" err="1" smtClean="0">
                <a:hlinkClick r:id="rId4"/>
              </a:rPr>
              <a:t>MAVProxy</a:t>
            </a:r>
            <a:r>
              <a:rPr lang="en-US" sz="1400" dirty="0" smtClean="0"/>
              <a:t> – open source, python, command line (!)</a:t>
            </a:r>
          </a:p>
          <a:p>
            <a:r>
              <a:rPr lang="en-US" sz="1400" dirty="0" smtClean="0">
                <a:hlinkClick r:id="rId5"/>
              </a:rPr>
              <a:t> APM Planner</a:t>
            </a:r>
            <a:r>
              <a:rPr lang="en-US" sz="1400" dirty="0" smtClean="0"/>
              <a:t> – beta – combination of </a:t>
            </a:r>
            <a:r>
              <a:rPr lang="en-US" sz="1400" dirty="0" err="1" smtClean="0"/>
              <a:t>MissionPlanner</a:t>
            </a:r>
            <a:r>
              <a:rPr lang="en-US" sz="1400" dirty="0" smtClean="0"/>
              <a:t>, </a:t>
            </a:r>
            <a:r>
              <a:rPr lang="en-US" sz="1400" dirty="0" err="1" smtClean="0"/>
              <a:t>QGroundControl</a:t>
            </a:r>
            <a:endParaRPr lang="en-US" sz="1400" dirty="0"/>
          </a:p>
        </p:txBody>
      </p:sp>
      <p:sp>
        <p:nvSpPr>
          <p:cNvPr id="4" name="Slide Number Placeholder 3"/>
          <p:cNvSpPr>
            <a:spLocks noGrp="1"/>
          </p:cNvSpPr>
          <p:nvPr>
            <p:ph type="sldNum" sz="quarter" idx="10"/>
          </p:nvPr>
        </p:nvSpPr>
        <p:spPr/>
        <p:txBody>
          <a:bodyPr/>
          <a:lstStyle/>
          <a:p>
            <a:r>
              <a:rPr lang="en-US" altLang="ko-KR" smtClean="0"/>
              <a:t>         </a:t>
            </a:r>
            <a:fld id="{B8C8FFE7-BBA8-43B8-90FE-D6F688EAC073}" type="slidenum">
              <a:rPr lang="en-US" smtClean="0"/>
              <a:pPr/>
              <a:t>99</a:t>
            </a:fld>
            <a:endParaRPr lang="en-US" dirty="0"/>
          </a:p>
        </p:txBody>
      </p:sp>
      <p:pic>
        <p:nvPicPr>
          <p:cNvPr id="140290" name="Picture 2" descr="http://wiki.ardupilot-mega.googlecode.com/git/images/ArduPilotMegaImages/hud.jpg"/>
          <p:cNvPicPr>
            <a:picLocks noChangeAspect="1" noChangeArrowheads="1"/>
          </p:cNvPicPr>
          <p:nvPr/>
        </p:nvPicPr>
        <p:blipFill>
          <a:blip r:embed="rId6" cstate="print"/>
          <a:srcRect/>
          <a:stretch>
            <a:fillRect/>
          </a:stretch>
        </p:blipFill>
        <p:spPr bwMode="auto">
          <a:xfrm>
            <a:off x="1219200" y="3048000"/>
            <a:ext cx="6512477" cy="363855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9417</TotalTime>
  <Words>5116</Words>
  <Application>Microsoft Office PowerPoint</Application>
  <PresentationFormat>On-screen Show (4:3)</PresentationFormat>
  <Paragraphs>1043</Paragraphs>
  <Slides>105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105</vt:i4>
      </vt:variant>
    </vt:vector>
  </HeadingPairs>
  <TitlesOfParts>
    <vt:vector size="107" baseType="lpstr">
      <vt:lpstr>Pixel</vt:lpstr>
      <vt:lpstr>Bitmap Image</vt:lpstr>
      <vt:lpstr>CentMesh Drones Challenge 2014  Tutorial</vt:lpstr>
      <vt:lpstr>Outline</vt:lpstr>
      <vt:lpstr>CentMesh – Centennial Wireless Mesh Network Testbed - Map</vt:lpstr>
      <vt:lpstr>CentMesh Nodes</vt:lpstr>
      <vt:lpstr>CentMesh - Software Architecture</vt:lpstr>
      <vt:lpstr>Operation and Management Software Based on Google Earth/Maps</vt:lpstr>
      <vt:lpstr>CentMesh Mobile Distributed Sensing</vt:lpstr>
      <vt:lpstr>Outline</vt:lpstr>
      <vt:lpstr>CentMesh Drones Challenge Overview</vt:lpstr>
      <vt:lpstr>Three Step Process</vt:lpstr>
      <vt:lpstr>Stepping Stone 1</vt:lpstr>
      <vt:lpstr>Stepping Stone 2</vt:lpstr>
      <vt:lpstr>Stepping Stone 3</vt:lpstr>
      <vt:lpstr>Stepping Stone 4</vt:lpstr>
      <vt:lpstr>Stepping Stone 5</vt:lpstr>
      <vt:lpstr>Challenge 1  3D Traveling Salesman</vt:lpstr>
      <vt:lpstr>Challenge 2  Catch Me If You Can. </vt:lpstr>
      <vt:lpstr>Challenge 3  Running the Maze. </vt:lpstr>
      <vt:lpstr>Grand Challenge</vt:lpstr>
      <vt:lpstr>Bonus Challenge</vt:lpstr>
      <vt:lpstr>Outline</vt:lpstr>
      <vt:lpstr>Drone Hardware Architecture Overview</vt:lpstr>
      <vt:lpstr>Airframe</vt:lpstr>
      <vt:lpstr>Autopilot</vt:lpstr>
      <vt:lpstr>Mobile Node</vt:lpstr>
      <vt:lpstr>Outline</vt:lpstr>
      <vt:lpstr>Software Architecture</vt:lpstr>
      <vt:lpstr>Software Architecture Overview</vt:lpstr>
      <vt:lpstr>MAVProxy</vt:lpstr>
      <vt:lpstr>MAVLink Introduction</vt:lpstr>
      <vt:lpstr>Packet Format </vt:lpstr>
      <vt:lpstr>MAVLink XML to C/C++/Python</vt:lpstr>
      <vt:lpstr>Example of an  XML Heartbeat Message</vt:lpstr>
      <vt:lpstr>Corresponding C structure for the Heartbeat</vt:lpstr>
      <vt:lpstr>Corresponding Python class </vt:lpstr>
      <vt:lpstr>MAVLink Message Types Examples</vt:lpstr>
      <vt:lpstr>Common MAVLink Interactions</vt:lpstr>
      <vt:lpstr>C/C++ Packet Transmission Example </vt:lpstr>
      <vt:lpstr>C/C++ Packet Reception Example (1/2)</vt:lpstr>
      <vt:lpstr>C/C++ Packet Reception Example (2/2)</vt:lpstr>
      <vt:lpstr>Sensing API Big Picture</vt:lpstr>
      <vt:lpstr>Sensing API</vt:lpstr>
      <vt:lpstr>Outline</vt:lpstr>
      <vt:lpstr>Software In The Loop (SITL) introduction</vt:lpstr>
      <vt:lpstr>Real Drone</vt:lpstr>
      <vt:lpstr>SITL Setup</vt:lpstr>
      <vt:lpstr>SITL Setup</vt:lpstr>
      <vt:lpstr>SITL VCL Image</vt:lpstr>
      <vt:lpstr>SITL Setup</vt:lpstr>
      <vt:lpstr>Setting your own SITL image</vt:lpstr>
      <vt:lpstr>Outline</vt:lpstr>
      <vt:lpstr>Socket programming </vt:lpstr>
      <vt:lpstr>Socket programming </vt:lpstr>
      <vt:lpstr>Socket programming with UDP</vt:lpstr>
      <vt:lpstr>Client/server socket interaction: UDP</vt:lpstr>
      <vt:lpstr>Slide 56</vt:lpstr>
      <vt:lpstr>Slide 57</vt:lpstr>
      <vt:lpstr>Sample Application 1 Reading MAVLink Heartbeats</vt:lpstr>
      <vt:lpstr>Sample Application 1 – Part 1 </vt:lpstr>
      <vt:lpstr>Sample Application 1 – Part 2 </vt:lpstr>
      <vt:lpstr>Sample Application 1 – Part 3 </vt:lpstr>
      <vt:lpstr>Sample Application 1 – Part 4 </vt:lpstr>
      <vt:lpstr>Sample Application 1 – Part 5 </vt:lpstr>
      <vt:lpstr>Sample Application 1 – Part 6 </vt:lpstr>
      <vt:lpstr>Sample Application 1 – Part 7 </vt:lpstr>
      <vt:lpstr>Sample Application 1 – Part 8 </vt:lpstr>
      <vt:lpstr>Sample Application 1 – Part 10 </vt:lpstr>
      <vt:lpstr>Utility Functions</vt:lpstr>
      <vt:lpstr>Utility Functions – Part 1 </vt:lpstr>
      <vt:lpstr>Utility Functions – Part 2 </vt:lpstr>
      <vt:lpstr>Utility Functions – Part 3 </vt:lpstr>
      <vt:lpstr>Utility Functions – Part 4 </vt:lpstr>
      <vt:lpstr>Utility Functions – Part 5 </vt:lpstr>
      <vt:lpstr>Sample Application 2 Sending MAVLink GUIDED  commands</vt:lpstr>
      <vt:lpstr>Sample Application 2 – Part 1 </vt:lpstr>
      <vt:lpstr>Sample Application 2 – Part 2 </vt:lpstr>
      <vt:lpstr>Sample Application 2 – Part 3 </vt:lpstr>
      <vt:lpstr>Sample Application 2 – Part 4 </vt:lpstr>
      <vt:lpstr>Sample Application 2 – Part 5 </vt:lpstr>
      <vt:lpstr>Sample Application 2 – Part 6 </vt:lpstr>
      <vt:lpstr>Sample Application 2 – Part 7 </vt:lpstr>
      <vt:lpstr>Sample Application 2 – Part 8 </vt:lpstr>
      <vt:lpstr>Sample Application 2 – Part 9 </vt:lpstr>
      <vt:lpstr>Outline</vt:lpstr>
      <vt:lpstr>Airframe</vt:lpstr>
      <vt:lpstr>Frame</vt:lpstr>
      <vt:lpstr>Propellers</vt:lpstr>
      <vt:lpstr>Motors</vt:lpstr>
      <vt:lpstr>Electronic Speed Controller (ESC)</vt:lpstr>
      <vt:lpstr>Pulse Width Modulation (PWM)</vt:lpstr>
      <vt:lpstr>Battery</vt:lpstr>
      <vt:lpstr>5V Regulator (BEC)</vt:lpstr>
      <vt:lpstr>Autopilot</vt:lpstr>
      <vt:lpstr>Autopilot</vt:lpstr>
      <vt:lpstr>Autopilot modes</vt:lpstr>
      <vt:lpstr>GPS/Compass</vt:lpstr>
      <vt:lpstr>RC Transmitter/Receiver</vt:lpstr>
      <vt:lpstr>Ground Control Station (GCS)</vt:lpstr>
      <vt:lpstr>GCS Options</vt:lpstr>
      <vt:lpstr>Mobile Node</vt:lpstr>
      <vt:lpstr>Beaglebone Black</vt:lpstr>
      <vt:lpstr>WiFi Card</vt:lpstr>
      <vt:lpstr>Next Steps</vt:lpstr>
      <vt:lpstr>Resources</vt:lpstr>
      <vt:lpstr>Slide 105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Mihail Sichitiu</dc:creator>
  <cp:lastModifiedBy>Windows User</cp:lastModifiedBy>
  <cp:revision>460</cp:revision>
  <dcterms:created xsi:type="dcterms:W3CDTF">2009-04-22T19:24:48Z</dcterms:created>
  <dcterms:modified xsi:type="dcterms:W3CDTF">2014-02-12T22:10:01Z</dcterms:modified>
</cp:coreProperties>
</file>