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55"/>
  </p:normalViewPr>
  <p:slideViewPr>
    <p:cSldViewPr snapToGrid="0" snapToObjects="1">
      <p:cViewPr varScale="1">
        <p:scale>
          <a:sx n="94" d="100"/>
          <a:sy n="94" d="100"/>
        </p:scale>
        <p:origin x="8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0072B-CB5F-134D-BE8C-0D1C06073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E07BF-BCF9-9F4D-838D-B50085655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7CE78-E2F2-3F4C-AF1D-0D3A5F2CC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3D74-6BA9-5441-BF5F-CE2C8E6F51C5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53B75-9239-7D41-8863-68857458B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9EE4A-BD07-C04A-94D5-89BF12B8A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C947-F677-D749-96A9-28B15E8937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6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7D41F-4623-3F4E-9D4F-EBB492021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52E20D-8D09-114A-8E0F-D68834E39A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607A9-0C0A-F549-A3E0-4DA59EC30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3D74-6BA9-5441-BF5F-CE2C8E6F51C5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E5BFC-B13E-0E48-8A76-CBF7F198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89539-9BD9-274F-80E4-FA5AF77A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C947-F677-D749-96A9-28B15E8937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8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86D1B5-F7E8-0C41-AEC2-A44A894CA8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B4B2EF-7D9C-3B49-8093-7A6E7DF65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23782-A134-0E47-B474-FD777670E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3D74-6BA9-5441-BF5F-CE2C8E6F51C5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64699-AC20-E945-9EF0-1664AF06C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B8C86-A6DD-4E45-87A9-3E2DB1B9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C947-F677-D749-96A9-28B15E8937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4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FADF-252F-3A48-B63A-1245582A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BA1AF-C6A2-2146-8F21-2F82621AF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A3264-3B15-834A-93A7-BBDF817F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3D74-6BA9-5441-BF5F-CE2C8E6F51C5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B7916-CB31-3F41-9CD9-E911D87AE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4307F-9250-B74F-8D3B-7DADC3185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C947-F677-D749-96A9-28B15E8937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7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7BAFB-9E56-3A4F-8217-43F98BEEE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2FD03-7C63-E947-B8EA-33D8A7D98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00090-DAB0-9642-9420-186BDF821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3D74-6BA9-5441-BF5F-CE2C8E6F51C5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43FB1-C128-674F-96C3-EDC15788C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0ED47-4AC9-2D4F-B794-1386691DB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C947-F677-D749-96A9-28B15E8937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4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5DAF1-0EEF-B648-8600-23AC376F9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0E712-186A-2847-B8D8-5FB5A259DB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B789D7-FDE9-AD49-A7A3-322F015A2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E5F9F-3512-F243-9E27-B18CDFAA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3D74-6BA9-5441-BF5F-CE2C8E6F51C5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C26A2-27CF-EA4D-80CD-649182D8E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A6703-3F44-3645-BAB2-EFD3AE482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C947-F677-D749-96A9-28B15E8937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3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F8BE3-71C9-2C49-B367-3BABFDBF7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7D0A0-5FEF-6640-9654-0EB0030A1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E07C1-E0EE-5543-9A30-270207C85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E41043-4C75-E642-8649-1FD27BE25A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FB8846-5DCB-4648-B2D0-9D00C7B4E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C60AC0-7A6A-1749-8C06-85E5A051C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3D74-6BA9-5441-BF5F-CE2C8E6F51C5}" type="datetimeFigureOut">
              <a:rPr lang="en-US" smtClean="0"/>
              <a:t>5/31/20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290AD3-029C-E145-8333-2D2BD1511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B7625A-6FC8-274C-B02E-FB02F49AB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C947-F677-D749-96A9-28B15E8937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6B64-E700-724F-AC42-3E141759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58A7CE-411B-614F-9B52-8CD7019BD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3D74-6BA9-5441-BF5F-CE2C8E6F51C5}" type="datetimeFigureOut">
              <a:rPr lang="en-US" smtClean="0"/>
              <a:t>5/31/20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E6C93D-8FAE-5245-A0C3-09AF5295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FE404B-47B7-AA45-AF5F-8206514AF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C947-F677-D749-96A9-28B15E8937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3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FE37B6-2903-E348-B8DA-1CC64423E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3D74-6BA9-5441-BF5F-CE2C8E6F51C5}" type="datetimeFigureOut">
              <a:rPr lang="en-US" smtClean="0"/>
              <a:t>5/31/20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B5276E-4D7F-0F40-AF1B-AFA0ABD3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439BFC-D976-FD4C-B205-0DB0C383E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C947-F677-D749-96A9-28B15E8937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3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13BC2-2591-F04E-9818-C414CC658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E0514-633E-8A4F-89FE-35975BCD5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3EB07-A4EB-9A4F-953C-936173D20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FEEF5D-12C6-214D-ACD7-C0D7874BE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3D74-6BA9-5441-BF5F-CE2C8E6F51C5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17742-4E5F-1349-82B5-3CC0CC6E2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931F8-B1ED-6842-967D-85A19A415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C947-F677-D749-96A9-28B15E8937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2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3FAC6-7077-2C49-8F8F-BB042FE13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5B6299-667E-6740-901B-F1B18CA8ED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315BE-3C3E-D041-B084-E3EC44138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549DB-4DE8-EF48-8D67-5F923A79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3D74-6BA9-5441-BF5F-CE2C8E6F51C5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E95D3F-EBD2-0E4D-89B8-ADFB94DC5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06F47-D3F0-B948-B06C-6389179B7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C947-F677-D749-96A9-28B15E8937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6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C5F305-A36B-634D-ABB0-88E4BBD0C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E2CFF-AE8D-4344-8F03-2FE921EBB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2ABBD-AAC7-AA43-94D2-7FA7EC870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93D74-6BA9-5441-BF5F-CE2C8E6F51C5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90C43-9CF9-304C-B45A-28D41D4A3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2FE71-9E6E-1A4B-A52F-A4AD73E0D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1C947-F677-D749-96A9-28B15E8937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FAE-1091-164B-B192-A8A79F3B6C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Barça: Branch Agnostic Region Searching Algorithm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27D92E-188A-A948-A573-D573EB4899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Daniel A. Jiménez, Paul Gratz, Gino Chacon, and </a:t>
            </a:r>
            <a:r>
              <a:rPr lang="en-US"/>
              <a:t>Nathan Gober</a:t>
            </a:r>
            <a:endParaRPr lang="en-US" dirty="0"/>
          </a:p>
          <a:p>
            <a:r>
              <a:rPr lang="en-US" dirty="0"/>
              <a:t>Texas A&amp;M University</a:t>
            </a:r>
          </a:p>
        </p:txBody>
      </p:sp>
    </p:spTree>
    <p:extLst>
      <p:ext uri="{BB962C8B-B14F-4D97-AF65-F5344CB8AC3E}">
        <p14:creationId xmlns:p14="http://schemas.microsoft.com/office/powerpoint/2010/main" val="2856981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A7AE0-A3C4-EB40-826E-1A3163CFE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7541-B0A4-7244-BEB3-51D81492C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Barça is one technique. It does well by itself</a:t>
            </a:r>
          </a:p>
          <a:p>
            <a:r>
              <a:rPr lang="en-US" dirty="0"/>
              <a:t>It would do better hybridized with other techniques</a:t>
            </a:r>
          </a:p>
          <a:p>
            <a:pPr lvl="1"/>
            <a:r>
              <a:rPr lang="en-US" dirty="0"/>
              <a:t>I dislike this approach because I cling to old-school notions of “elegance”</a:t>
            </a:r>
          </a:p>
          <a:p>
            <a:pPr lvl="1"/>
            <a:r>
              <a:rPr lang="en-US" dirty="0"/>
              <a:t>Also, industry doesn’t like your hybrid designs. They get in the way of clarity</a:t>
            </a:r>
          </a:p>
          <a:p>
            <a:pPr lvl="1"/>
            <a:r>
              <a:rPr lang="en-US" dirty="0"/>
              <a:t>But elegance doesn’t win optimization championships</a:t>
            </a:r>
          </a:p>
          <a:p>
            <a:r>
              <a:rPr lang="en-US" dirty="0"/>
              <a:t>If I am unable to resist competing in the next championship like a moth to a flame I’ll have to capitulate to hybridization </a:t>
            </a:r>
          </a:p>
        </p:txBody>
      </p:sp>
    </p:spTree>
    <p:extLst>
      <p:ext uri="{BB962C8B-B14F-4D97-AF65-F5344CB8AC3E}">
        <p14:creationId xmlns:p14="http://schemas.microsoft.com/office/powerpoint/2010/main" val="330492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710A1-EE15-D240-928C-FD24FB3D6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668EB-73AE-7F4C-BC43-263A048D6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a control-flow graph (CFG) from demand accesses</a:t>
            </a:r>
          </a:p>
          <a:p>
            <a:r>
              <a:rPr lang="en-US" dirty="0"/>
              <a:t>The nodes are coarse-grained </a:t>
            </a:r>
            <a:r>
              <a:rPr lang="en-US" i="1" dirty="0"/>
              <a:t>regions</a:t>
            </a:r>
            <a:r>
              <a:rPr lang="en-US" dirty="0"/>
              <a:t> formed from contiguous blocks</a:t>
            </a:r>
          </a:p>
          <a:p>
            <a:r>
              <a:rPr lang="en-US" dirty="0"/>
              <a:t>The edges represent control flow in and out of regions</a:t>
            </a:r>
          </a:p>
          <a:p>
            <a:pPr lvl="1"/>
            <a:r>
              <a:rPr lang="en-US" dirty="0"/>
              <a:t>Edges are weighted the frequency they were traversed in the demand stream</a:t>
            </a:r>
          </a:p>
          <a:p>
            <a:r>
              <a:rPr lang="en-US" dirty="0"/>
              <a:t>CFG is represented in a BTB-like structure</a:t>
            </a:r>
          </a:p>
          <a:p>
            <a:r>
              <a:rPr lang="en-US" dirty="0"/>
              <a:t>Find prefetch candidates by searching the CFG from the current demand access </a:t>
            </a:r>
          </a:p>
          <a:p>
            <a:pPr lvl="1"/>
            <a:r>
              <a:rPr lang="en-US" dirty="0"/>
              <a:t>Search to a certain depth</a:t>
            </a:r>
          </a:p>
          <a:p>
            <a:pPr lvl="1"/>
            <a:r>
              <a:rPr lang="en-US" dirty="0"/>
              <a:t>Search to a certain cumulative probability induced by the weights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622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18969-A56D-C64A-A28B-E6EABF27D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Barça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343B8-D79D-0F4C-8FED-F721596DA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Stands for Branch Agnostic Region Searching Algorithm</a:t>
            </a:r>
          </a:p>
          <a:p>
            <a:r>
              <a:rPr lang="en-US" dirty="0"/>
              <a:t>(Most) branches are ignored; control flow is deduced by going from one region to the next regardless of how that happened</a:t>
            </a:r>
          </a:p>
          <a:p>
            <a:r>
              <a:rPr lang="en-US" dirty="0"/>
              <a:t>Having large regions instead of basic blocks reduces number of nodes in the CFG leading to more compact representation</a:t>
            </a:r>
          </a:p>
          <a:p>
            <a:r>
              <a:rPr lang="en-US" dirty="0"/>
              <a:t>Barça is the nickname of Barcelona’s famous football club</a:t>
            </a:r>
          </a:p>
          <a:p>
            <a:pPr lvl="1"/>
            <a:r>
              <a:rPr lang="en-US" dirty="0"/>
              <a:t>I had my sabbatical in BCN last year</a:t>
            </a:r>
          </a:p>
          <a:p>
            <a:pPr lvl="1"/>
            <a:r>
              <a:rPr lang="en-US" dirty="0"/>
              <a:t>Would have meant a little more if ISCA had stayed in Valencia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4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C5BA4-5342-B24D-BD8A-AD94C16D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Depth-Limited Depth First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980A4-4BF3-CE42-B5F9-CF94D7D19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Search graph using a depth-limited depth-first search</a:t>
            </a:r>
          </a:p>
          <a:p>
            <a:pPr lvl="1"/>
            <a:r>
              <a:rPr lang="en-US" dirty="0"/>
              <a:t>4 hops deep, or up to 5 if there is a node with outdegree 1</a:t>
            </a:r>
          </a:p>
          <a:p>
            <a:r>
              <a:rPr lang="en-US" dirty="0"/>
              <a:t>Search is also limited by probability:</a:t>
            </a:r>
          </a:p>
          <a:p>
            <a:pPr lvl="1"/>
            <a:r>
              <a:rPr lang="en-US" dirty="0"/>
              <a:t>When searching edges from a node, we compute the probability of each edge as its weight divided by the total weight of all edges leading from that node</a:t>
            </a:r>
          </a:p>
          <a:p>
            <a:pPr lvl="1"/>
            <a:r>
              <a:rPr lang="en-US" dirty="0"/>
              <a:t>Multiply probabilities along a given path, stopping the search early if we go below a certain tuned threshold for that depth</a:t>
            </a:r>
          </a:p>
          <a:p>
            <a:r>
              <a:rPr lang="en-US" dirty="0"/>
              <a:t>Search initiated at a demand fetch, cache fill, or return instruction</a:t>
            </a:r>
          </a:p>
          <a:p>
            <a:pPr lvl="1"/>
            <a:r>
              <a:rPr lang="en-US" dirty="0"/>
              <a:t>As long as the current region hasn’t been recently search already</a:t>
            </a:r>
          </a:p>
          <a:p>
            <a:pPr lvl="1"/>
            <a:r>
              <a:rPr lang="en-US" dirty="0"/>
              <a:t>Prefetches are scheduled in priority order</a:t>
            </a:r>
          </a:p>
          <a:p>
            <a:pPr lvl="1"/>
            <a:r>
              <a:rPr lang="en-US" dirty="0"/>
              <a:t>A few prefetches issued on each cycle, assuming our queue is not empty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402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C72D1-65C4-6D4B-A047-33415D8DF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and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C952C-EA83-F144-A521-5A5BBE3CC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Each CFG node keeps a spatial pattern noting whether a given block within a region has ever been accessed</a:t>
            </a:r>
          </a:p>
          <a:p>
            <a:pPr lvl="1"/>
            <a:r>
              <a:rPr lang="en-US" dirty="0"/>
              <a:t>We don’t prefetch a block if it’s never been accessed</a:t>
            </a:r>
          </a:p>
          <a:p>
            <a:r>
              <a:rPr lang="en-US" dirty="0"/>
              <a:t>Keep a </a:t>
            </a:r>
            <a:r>
              <a:rPr lang="en-US" i="1" dirty="0"/>
              <a:t>shadow cache </a:t>
            </a:r>
            <a:r>
              <a:rPr lang="en-US" dirty="0"/>
              <a:t>to filter prefetches</a:t>
            </a:r>
          </a:p>
          <a:p>
            <a:pPr lvl="1"/>
            <a:r>
              <a:rPr lang="en-US" dirty="0"/>
              <a:t>Also helps identify late prefetches; they’re in our cache but not </a:t>
            </a:r>
            <a:r>
              <a:rPr lang="en-US" dirty="0" err="1"/>
              <a:t>ChampSim’s</a:t>
            </a:r>
            <a:endParaRPr lang="en-US" dirty="0"/>
          </a:p>
          <a:p>
            <a:r>
              <a:rPr lang="en-US" dirty="0"/>
              <a:t>Compress region addresses in the CFG scheme similar to ITTAGE</a:t>
            </a:r>
          </a:p>
          <a:p>
            <a:r>
              <a:rPr lang="en-US" dirty="0"/>
              <a:t>Returns are treated specially</a:t>
            </a:r>
          </a:p>
          <a:p>
            <a:pPr lvl="1"/>
            <a:r>
              <a:rPr lang="en-US" dirty="0"/>
              <a:t>Only search down an edge traversed by a return if the target is in the RAS</a:t>
            </a:r>
          </a:p>
          <a:p>
            <a:r>
              <a:rPr lang="en-US" dirty="0"/>
              <a:t>“Would be nice” queue</a:t>
            </a:r>
          </a:p>
          <a:p>
            <a:pPr lvl="1"/>
            <a:r>
              <a:rPr lang="en-US" dirty="0"/>
              <a:t>We only issue the highest probability prefetches, but keep a queue of alternate prefetches to try if the prefetch queue happens to be empty (it often is)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5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E99EC-0C92-A940-B3A2-4B80125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and Tricks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AF46-8881-B349-A1B6-39877DD7B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Tweaking edge weights</a:t>
            </a:r>
          </a:p>
          <a:p>
            <a:r>
              <a:rPr lang="en-US" dirty="0"/>
              <a:t>Weights are intended to track probability a given edge is traversed</a:t>
            </a:r>
          </a:p>
          <a:p>
            <a:r>
              <a:rPr lang="en-US" dirty="0"/>
              <a:t>But we can tweak them for benefit</a:t>
            </a:r>
          </a:p>
          <a:p>
            <a:r>
              <a:rPr lang="en-US" dirty="0"/>
              <a:t>On a useless prefetch, decrement the weight for the responsible edge</a:t>
            </a:r>
          </a:p>
          <a:p>
            <a:pPr lvl="1"/>
            <a:r>
              <a:rPr lang="en-US" dirty="0"/>
              <a:t>So this prefetch is less likely to be issued in the future</a:t>
            </a:r>
          </a:p>
          <a:p>
            <a:r>
              <a:rPr lang="en-US" dirty="0"/>
              <a:t>On a useful prefetch, increment the weight</a:t>
            </a:r>
          </a:p>
          <a:p>
            <a:pPr lvl="1"/>
            <a:r>
              <a:rPr lang="en-US" dirty="0"/>
              <a:t>So this prefetch is more likely to be issued in the future</a:t>
            </a:r>
          </a:p>
          <a:p>
            <a:r>
              <a:rPr lang="en-US" dirty="0"/>
              <a:t>On a late prefetch, increment the weight</a:t>
            </a:r>
          </a:p>
          <a:p>
            <a:pPr lvl="1"/>
            <a:r>
              <a:rPr lang="en-US" dirty="0"/>
              <a:t>Prefetches are scheduled by probability, so this bumps this prefetch’s priority in the queue so it’s issued earlier</a:t>
            </a:r>
          </a:p>
        </p:txBody>
      </p:sp>
    </p:spTree>
    <p:extLst>
      <p:ext uri="{BB962C8B-B14F-4D97-AF65-F5344CB8AC3E}">
        <p14:creationId xmlns:p14="http://schemas.microsoft.com/office/powerpoint/2010/main" val="374290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C07DC-06D1-C048-A058-7D63A448A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Tuning</a:t>
            </a:r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71BF3D64-6E5C-EB44-9BEB-8D2E6BB80F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2129" y="1306914"/>
            <a:ext cx="5789514" cy="5426103"/>
          </a:xfrm>
        </p:spPr>
      </p:pic>
    </p:spTree>
    <p:extLst>
      <p:ext uri="{BB962C8B-B14F-4D97-AF65-F5344CB8AC3E}">
        <p14:creationId xmlns:p14="http://schemas.microsoft.com/office/powerpoint/2010/main" val="1436914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F503-752F-CD42-978C-0DBB8B581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DB948-33FE-3441-878C-20118D5C4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36989" cy="4192116"/>
          </a:xfrm>
        </p:spPr>
        <p:txBody>
          <a:bodyPr/>
          <a:lstStyle/>
          <a:p>
            <a:r>
              <a:rPr lang="en-US" dirty="0"/>
              <a:t>A huge h/w budget doesn’t really show the potential of multi-block regions in reducing CFG metadata. Gets 28.3% speedup with 111KB, 2 </a:t>
            </a:r>
            <a:r>
              <a:rPr lang="en-US"/>
              <a:t>block regions</a:t>
            </a:r>
            <a:endParaRPr lang="en-US" dirty="0"/>
          </a:p>
          <a:p>
            <a:r>
              <a:rPr lang="en-US" dirty="0"/>
              <a:t>Barça does well at lower budgets</a:t>
            </a:r>
          </a:p>
          <a:p>
            <a:r>
              <a:rPr lang="en-US" dirty="0"/>
              <a:t>E.g. 25% speedup at 33KB, with 10 block regions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0504996-7315-1F49-8F3E-753556FE0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0011" y="1323106"/>
            <a:ext cx="5015303" cy="516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646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090C0-2ABA-EB46-9F71-3178AC52C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1F40A-126A-444F-9FB1-D213096FD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a lot like BTB-directed prefetchers </a:t>
            </a:r>
            <a:r>
              <a:rPr lang="en-US" sz="1600" dirty="0"/>
              <a:t>[Smith &amp; Hsu 1992, </a:t>
            </a:r>
            <a:r>
              <a:rPr lang="en-US" sz="1600" dirty="0" err="1"/>
              <a:t>Kaynak</a:t>
            </a:r>
            <a:r>
              <a:rPr lang="en-US" sz="1600" dirty="0"/>
              <a:t> et al. 2015, Kumar et al. 2017,2018, etc.]</a:t>
            </a:r>
          </a:p>
          <a:p>
            <a:r>
              <a:rPr lang="en-US" dirty="0"/>
              <a:t>It’s a lot like a Markov prefetcher </a:t>
            </a:r>
            <a:r>
              <a:rPr lang="en-US" sz="1600" dirty="0"/>
              <a:t>[Joseph &amp; Grunwald 1999]</a:t>
            </a:r>
          </a:p>
          <a:p>
            <a:r>
              <a:rPr lang="en-US" dirty="0"/>
              <a:t>Uses spatial patterns </a:t>
            </a:r>
            <a:r>
              <a:rPr lang="en-US" sz="1600" dirty="0"/>
              <a:t>[Kumar &amp; Wilkerson, 1998, </a:t>
            </a:r>
            <a:r>
              <a:rPr lang="en-US" sz="1600" dirty="0" err="1"/>
              <a:t>Somyagi</a:t>
            </a:r>
            <a:r>
              <a:rPr lang="en-US" sz="1600" dirty="0"/>
              <a:t> et al. 2009]</a:t>
            </a:r>
          </a:p>
          <a:p>
            <a:r>
              <a:rPr lang="en-US" dirty="0"/>
              <a:t>Address compression from ITTAGE </a:t>
            </a:r>
            <a:r>
              <a:rPr lang="en-US" sz="1600" dirty="0"/>
              <a:t>[</a:t>
            </a:r>
            <a:r>
              <a:rPr lang="en-US" sz="1600" dirty="0" err="1"/>
              <a:t>Seznec</a:t>
            </a:r>
            <a:r>
              <a:rPr lang="en-US" sz="1600" dirty="0"/>
              <a:t> 2011]</a:t>
            </a:r>
          </a:p>
          <a:p>
            <a:r>
              <a:rPr lang="en-US" dirty="0"/>
              <a:t>Funny set-associative BTB matching multiple targets </a:t>
            </a:r>
            <a:r>
              <a:rPr lang="en-US" sz="1600" dirty="0"/>
              <a:t>[Garza et al. 2019]</a:t>
            </a:r>
          </a:p>
        </p:txBody>
      </p:sp>
    </p:spTree>
    <p:extLst>
      <p:ext uri="{BB962C8B-B14F-4D97-AF65-F5344CB8AC3E}">
        <p14:creationId xmlns:p14="http://schemas.microsoft.com/office/powerpoint/2010/main" val="1712133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735</Words>
  <Application>Microsoft Macintosh PowerPoint</Application>
  <PresentationFormat>Panorámica</PresentationFormat>
  <Paragraphs>68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Barça: Branch Agnostic Region Searching Algorithm</vt:lpstr>
      <vt:lpstr>Main Idea</vt:lpstr>
      <vt:lpstr>Barça</vt:lpstr>
      <vt:lpstr>Depth-Limited Depth First Search</vt:lpstr>
      <vt:lpstr>Details and Tricks</vt:lpstr>
      <vt:lpstr>Details and Tricks continued</vt:lpstr>
      <vt:lpstr>Parameter Tuning</vt:lpstr>
      <vt:lpstr>Scalability</vt:lpstr>
      <vt:lpstr>Related Work</vt:lpstr>
      <vt:lpstr>Future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Barça: Branch Agnostic Region Searching Algorithm</dc:title>
  <dc:creator>Daniel Jimenez</dc:creator>
  <cp:lastModifiedBy>Daniel Jimenez</cp:lastModifiedBy>
  <cp:revision>11</cp:revision>
  <dcterms:created xsi:type="dcterms:W3CDTF">2020-05-28T19:01:03Z</dcterms:created>
  <dcterms:modified xsi:type="dcterms:W3CDTF">2020-05-31T14:04:42Z</dcterms:modified>
</cp:coreProperties>
</file>